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6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7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60" r:id="rId2"/>
    <p:sldMasterId id="2147483662" r:id="rId3"/>
    <p:sldMasterId id="2147483759" r:id="rId4"/>
    <p:sldMasterId id="2147483771" r:id="rId5"/>
    <p:sldMasterId id="2147483783" r:id="rId6"/>
    <p:sldMasterId id="2147483795" r:id="rId7"/>
    <p:sldMasterId id="2147483807" r:id="rId8"/>
  </p:sldMasterIdLst>
  <p:notesMasterIdLst>
    <p:notesMasterId r:id="rId99"/>
  </p:notesMasterIdLst>
  <p:handoutMasterIdLst>
    <p:handoutMasterId r:id="rId100"/>
  </p:handoutMasterIdLst>
  <p:sldIdLst>
    <p:sldId id="257" r:id="rId9"/>
    <p:sldId id="384" r:id="rId10"/>
    <p:sldId id="367" r:id="rId11"/>
    <p:sldId id="436" r:id="rId12"/>
    <p:sldId id="325" r:id="rId13"/>
    <p:sldId id="336" r:id="rId14"/>
    <p:sldId id="366" r:id="rId15"/>
    <p:sldId id="326" r:id="rId16"/>
    <p:sldId id="327" r:id="rId17"/>
    <p:sldId id="328" r:id="rId18"/>
    <p:sldId id="329" r:id="rId19"/>
    <p:sldId id="330" r:id="rId20"/>
    <p:sldId id="331" r:id="rId21"/>
    <p:sldId id="332" r:id="rId22"/>
    <p:sldId id="333" r:id="rId23"/>
    <p:sldId id="334" r:id="rId24"/>
    <p:sldId id="335" r:id="rId25"/>
    <p:sldId id="368" r:id="rId26"/>
    <p:sldId id="369" r:id="rId27"/>
    <p:sldId id="370" r:id="rId28"/>
    <p:sldId id="397" r:id="rId29"/>
    <p:sldId id="412" r:id="rId30"/>
    <p:sldId id="413" r:id="rId31"/>
    <p:sldId id="414" r:id="rId32"/>
    <p:sldId id="416" r:id="rId33"/>
    <p:sldId id="417" r:id="rId34"/>
    <p:sldId id="418" r:id="rId35"/>
    <p:sldId id="419" r:id="rId36"/>
    <p:sldId id="420" r:id="rId37"/>
    <p:sldId id="421" r:id="rId38"/>
    <p:sldId id="423" r:id="rId39"/>
    <p:sldId id="371" r:id="rId40"/>
    <p:sldId id="372" r:id="rId41"/>
    <p:sldId id="374" r:id="rId42"/>
    <p:sldId id="375" r:id="rId43"/>
    <p:sldId id="376" r:id="rId44"/>
    <p:sldId id="377" r:id="rId45"/>
    <p:sldId id="378" r:id="rId46"/>
    <p:sldId id="379" r:id="rId47"/>
    <p:sldId id="380" r:id="rId48"/>
    <p:sldId id="381" r:id="rId49"/>
    <p:sldId id="382" r:id="rId50"/>
    <p:sldId id="383" r:id="rId51"/>
    <p:sldId id="385" r:id="rId52"/>
    <p:sldId id="386" r:id="rId53"/>
    <p:sldId id="387" r:id="rId54"/>
    <p:sldId id="388" r:id="rId55"/>
    <p:sldId id="389" r:id="rId56"/>
    <p:sldId id="391" r:id="rId57"/>
    <p:sldId id="392" r:id="rId58"/>
    <p:sldId id="393" r:id="rId59"/>
    <p:sldId id="394" r:id="rId60"/>
    <p:sldId id="395" r:id="rId61"/>
    <p:sldId id="399" r:id="rId62"/>
    <p:sldId id="400" r:id="rId63"/>
    <p:sldId id="401" r:id="rId64"/>
    <p:sldId id="402" r:id="rId65"/>
    <p:sldId id="403" r:id="rId66"/>
    <p:sldId id="404" r:id="rId67"/>
    <p:sldId id="405" r:id="rId68"/>
    <p:sldId id="406" r:id="rId69"/>
    <p:sldId id="339" r:id="rId70"/>
    <p:sldId id="340" r:id="rId71"/>
    <p:sldId id="424" r:id="rId72"/>
    <p:sldId id="341" r:id="rId73"/>
    <p:sldId id="342" r:id="rId74"/>
    <p:sldId id="343" r:id="rId75"/>
    <p:sldId id="344" r:id="rId76"/>
    <p:sldId id="345" r:id="rId77"/>
    <p:sldId id="347" r:id="rId78"/>
    <p:sldId id="348" r:id="rId79"/>
    <p:sldId id="349" r:id="rId80"/>
    <p:sldId id="407" r:id="rId81"/>
    <p:sldId id="363" r:id="rId82"/>
    <p:sldId id="364" r:id="rId83"/>
    <p:sldId id="365" r:id="rId84"/>
    <p:sldId id="408" r:id="rId85"/>
    <p:sldId id="409" r:id="rId86"/>
    <p:sldId id="425" r:id="rId87"/>
    <p:sldId id="426" r:id="rId88"/>
    <p:sldId id="427" r:id="rId89"/>
    <p:sldId id="428" r:id="rId90"/>
    <p:sldId id="429" r:id="rId91"/>
    <p:sldId id="430" r:id="rId92"/>
    <p:sldId id="431" r:id="rId93"/>
    <p:sldId id="432" r:id="rId94"/>
    <p:sldId id="433" r:id="rId95"/>
    <p:sldId id="434" r:id="rId96"/>
    <p:sldId id="411" r:id="rId97"/>
    <p:sldId id="435" r:id="rId98"/>
  </p:sldIdLst>
  <p:sldSz cx="9144000" cy="6858000" type="screen4x3"/>
  <p:notesSz cx="6858000" cy="91440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3000" b="1" kern="1200">
        <a:solidFill>
          <a:schemeClr val="bg1"/>
        </a:solidFill>
        <a:effectDag name="">
          <a:cont type="tree" name="">
            <a:effect ref="fillLine"/>
            <a:outerShdw dist="38100" dir="13500000" algn="br">
              <a:schemeClr val="bg1">
                <a:lumMod val="200000"/>
                <a:satMod val="200000"/>
              </a:schemeClr>
            </a:outerShdw>
          </a:cont>
          <a:cont type="tree" name="">
            <a:effect ref="fillLine"/>
            <a:outerShdw dist="38100" dir="2700000" algn="tl">
              <a:schemeClr val="bg1">
                <a:lumMod val="60000"/>
                <a:satMod val="60000"/>
              </a:schemeClr>
            </a:outerShdw>
          </a:cont>
          <a:effect ref="fillLine"/>
        </a:effectDag>
        <a:latin typeface="Arial" pitchFamily="34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3000" b="1" kern="1200">
        <a:solidFill>
          <a:schemeClr val="bg1"/>
        </a:solidFill>
        <a:effectDag name="">
          <a:cont type="tree" name="">
            <a:effect ref="fillLine"/>
            <a:outerShdw dist="38100" dir="13500000" algn="br">
              <a:schemeClr val="bg1">
                <a:lumMod val="200000"/>
                <a:satMod val="200000"/>
              </a:schemeClr>
            </a:outerShdw>
          </a:cont>
          <a:cont type="tree" name="">
            <a:effect ref="fillLine"/>
            <a:outerShdw dist="38100" dir="2700000" algn="tl">
              <a:schemeClr val="bg1">
                <a:lumMod val="60000"/>
                <a:satMod val="60000"/>
              </a:schemeClr>
            </a:outerShdw>
          </a:cont>
          <a:effect ref="fillLine"/>
        </a:effectDag>
        <a:latin typeface="Arial" pitchFamily="34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3000" b="1" kern="1200">
        <a:solidFill>
          <a:schemeClr val="bg1"/>
        </a:solidFill>
        <a:effectDag name="">
          <a:cont type="tree" name="">
            <a:effect ref="fillLine"/>
            <a:outerShdw dist="38100" dir="13500000" algn="br">
              <a:schemeClr val="bg1">
                <a:lumMod val="200000"/>
                <a:satMod val="200000"/>
              </a:schemeClr>
            </a:outerShdw>
          </a:cont>
          <a:cont type="tree" name="">
            <a:effect ref="fillLine"/>
            <a:outerShdw dist="38100" dir="2700000" algn="tl">
              <a:schemeClr val="bg1">
                <a:lumMod val="60000"/>
                <a:satMod val="60000"/>
              </a:schemeClr>
            </a:outerShdw>
          </a:cont>
          <a:effect ref="fillLine"/>
        </a:effectDag>
        <a:latin typeface="Arial" pitchFamily="34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3000" b="1" kern="1200">
        <a:solidFill>
          <a:schemeClr val="bg1"/>
        </a:solidFill>
        <a:effectDag name="">
          <a:cont type="tree" name="">
            <a:effect ref="fillLine"/>
            <a:outerShdw dist="38100" dir="13500000" algn="br">
              <a:schemeClr val="bg1">
                <a:lumMod val="200000"/>
                <a:satMod val="200000"/>
              </a:schemeClr>
            </a:outerShdw>
          </a:cont>
          <a:cont type="tree" name="">
            <a:effect ref="fillLine"/>
            <a:outerShdw dist="38100" dir="2700000" algn="tl">
              <a:schemeClr val="bg1">
                <a:lumMod val="60000"/>
                <a:satMod val="60000"/>
              </a:schemeClr>
            </a:outerShdw>
          </a:cont>
          <a:effect ref="fillLine"/>
        </a:effectDag>
        <a:latin typeface="Arial" pitchFamily="34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3000" b="1" kern="1200">
        <a:solidFill>
          <a:schemeClr val="bg1"/>
        </a:solidFill>
        <a:effectDag name="">
          <a:cont type="tree" name="">
            <a:effect ref="fillLine"/>
            <a:outerShdw dist="38100" dir="13500000" algn="br">
              <a:schemeClr val="bg1">
                <a:lumMod val="200000"/>
                <a:satMod val="200000"/>
              </a:schemeClr>
            </a:outerShdw>
          </a:cont>
          <a:cont type="tree" name="">
            <a:effect ref="fillLine"/>
            <a:outerShdw dist="38100" dir="2700000" algn="tl">
              <a:schemeClr val="bg1">
                <a:lumMod val="60000"/>
                <a:satMod val="60000"/>
              </a:schemeClr>
            </a:outerShdw>
          </a:cont>
          <a:effect ref="fillLine"/>
        </a:effectDag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3000" b="1" kern="1200">
        <a:solidFill>
          <a:schemeClr val="bg1"/>
        </a:solidFill>
        <a:effectDag name="">
          <a:cont type="tree" name="">
            <a:effect ref="fillLine"/>
            <a:outerShdw dist="38100" dir="13500000" algn="br">
              <a:schemeClr val="bg1">
                <a:lumMod val="200000"/>
                <a:satMod val="200000"/>
              </a:schemeClr>
            </a:outerShdw>
          </a:cont>
          <a:cont type="tree" name="">
            <a:effect ref="fillLine"/>
            <a:outerShdw dist="38100" dir="2700000" algn="tl">
              <a:schemeClr val="bg1">
                <a:lumMod val="60000"/>
                <a:satMod val="60000"/>
              </a:schemeClr>
            </a:outerShdw>
          </a:cont>
          <a:effect ref="fillLine"/>
        </a:effectDag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sz="3000" b="1" kern="1200">
        <a:solidFill>
          <a:schemeClr val="bg1"/>
        </a:solidFill>
        <a:effectDag name="">
          <a:cont type="tree" name="">
            <a:effect ref="fillLine"/>
            <a:outerShdw dist="38100" dir="13500000" algn="br">
              <a:schemeClr val="bg1">
                <a:lumMod val="200000"/>
                <a:satMod val="200000"/>
              </a:schemeClr>
            </a:outerShdw>
          </a:cont>
          <a:cont type="tree" name="">
            <a:effect ref="fillLine"/>
            <a:outerShdw dist="38100" dir="2700000" algn="tl">
              <a:schemeClr val="bg1">
                <a:lumMod val="60000"/>
                <a:satMod val="60000"/>
              </a:schemeClr>
            </a:outerShdw>
          </a:cont>
          <a:effect ref="fillLine"/>
        </a:effectDag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sz="3000" b="1" kern="1200">
        <a:solidFill>
          <a:schemeClr val="bg1"/>
        </a:solidFill>
        <a:effectDag name="">
          <a:cont type="tree" name="">
            <a:effect ref="fillLine"/>
            <a:outerShdw dist="38100" dir="13500000" algn="br">
              <a:schemeClr val="bg1">
                <a:lumMod val="200000"/>
                <a:satMod val="200000"/>
              </a:schemeClr>
            </a:outerShdw>
          </a:cont>
          <a:cont type="tree" name="">
            <a:effect ref="fillLine"/>
            <a:outerShdw dist="38100" dir="2700000" algn="tl">
              <a:schemeClr val="bg1">
                <a:lumMod val="60000"/>
                <a:satMod val="60000"/>
              </a:schemeClr>
            </a:outerShdw>
          </a:cont>
          <a:effect ref="fillLine"/>
        </a:effectDag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sz="3000" b="1" kern="1200">
        <a:solidFill>
          <a:schemeClr val="bg1"/>
        </a:solidFill>
        <a:effectDag name="">
          <a:cont type="tree" name="">
            <a:effect ref="fillLine"/>
            <a:outerShdw dist="38100" dir="13500000" algn="br">
              <a:schemeClr val="bg1">
                <a:lumMod val="200000"/>
                <a:satMod val="200000"/>
              </a:schemeClr>
            </a:outerShdw>
          </a:cont>
          <a:cont type="tree" name="">
            <a:effect ref="fillLine"/>
            <a:outerShdw dist="38100" dir="2700000" algn="tl">
              <a:schemeClr val="bg1">
                <a:lumMod val="60000"/>
                <a:satMod val="60000"/>
              </a:schemeClr>
            </a:outerShdw>
          </a:cont>
          <a:effect ref="fillLine"/>
        </a:effectDag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00"/>
    <a:srgbClr val="C6A000"/>
    <a:srgbClr val="3F4F46"/>
    <a:srgbClr val="0000A4"/>
    <a:srgbClr val="00CCFF"/>
    <a:srgbClr val="FF6600"/>
    <a:srgbClr val="FF9933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8" autoAdjust="0"/>
    <p:restoredTop sz="99886" autoAdjust="0"/>
  </p:normalViewPr>
  <p:slideViewPr>
    <p:cSldViewPr snapToGrid="0">
      <p:cViewPr varScale="1">
        <p:scale>
          <a:sx n="79" d="100"/>
          <a:sy n="79" d="100"/>
        </p:scale>
        <p:origin x="-173" y="-67"/>
      </p:cViewPr>
      <p:guideLst>
        <p:guide orient="horz" pos="4209"/>
        <p:guide pos="139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9616"/>
    </p:cViewPr>
  </p:sorterViewPr>
  <p:notesViewPr>
    <p:cSldViewPr snapToGrid="0">
      <p:cViewPr varScale="1">
        <p:scale>
          <a:sx n="41" d="100"/>
          <a:sy n="41" d="100"/>
        </p:scale>
        <p:origin x="-1476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8.xml"/><Relationship Id="rId21" Type="http://schemas.openxmlformats.org/officeDocument/2006/relationships/slide" Target="slides/slide13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63" Type="http://schemas.openxmlformats.org/officeDocument/2006/relationships/slide" Target="slides/slide55.xml"/><Relationship Id="rId68" Type="http://schemas.openxmlformats.org/officeDocument/2006/relationships/slide" Target="slides/slide60.xml"/><Relationship Id="rId84" Type="http://schemas.openxmlformats.org/officeDocument/2006/relationships/slide" Target="slides/slide76.xml"/><Relationship Id="rId89" Type="http://schemas.openxmlformats.org/officeDocument/2006/relationships/slide" Target="slides/slide81.xml"/><Relationship Id="rId16" Type="http://schemas.openxmlformats.org/officeDocument/2006/relationships/slide" Target="slides/slide8.xml"/><Relationship Id="rId11" Type="http://schemas.openxmlformats.org/officeDocument/2006/relationships/slide" Target="slides/slide3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74" Type="http://schemas.openxmlformats.org/officeDocument/2006/relationships/slide" Target="slides/slide66.xml"/><Relationship Id="rId79" Type="http://schemas.openxmlformats.org/officeDocument/2006/relationships/slide" Target="slides/slide71.xml"/><Relationship Id="rId10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2.xml"/><Relationship Id="rId95" Type="http://schemas.openxmlformats.org/officeDocument/2006/relationships/slide" Target="slides/slide87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64" Type="http://schemas.openxmlformats.org/officeDocument/2006/relationships/slide" Target="slides/slide56.xml"/><Relationship Id="rId69" Type="http://schemas.openxmlformats.org/officeDocument/2006/relationships/slide" Target="slides/slide61.xml"/><Relationship Id="rId80" Type="http://schemas.openxmlformats.org/officeDocument/2006/relationships/slide" Target="slides/slide72.xml"/><Relationship Id="rId85" Type="http://schemas.openxmlformats.org/officeDocument/2006/relationships/slide" Target="slides/slide7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slide" Target="slides/slide51.xml"/><Relationship Id="rId67" Type="http://schemas.openxmlformats.org/officeDocument/2006/relationships/slide" Target="slides/slide59.xml"/><Relationship Id="rId103" Type="http://schemas.openxmlformats.org/officeDocument/2006/relationships/theme" Target="theme/theme1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slide" Target="slides/slide54.xml"/><Relationship Id="rId70" Type="http://schemas.openxmlformats.org/officeDocument/2006/relationships/slide" Target="slides/slide62.xml"/><Relationship Id="rId75" Type="http://schemas.openxmlformats.org/officeDocument/2006/relationships/slide" Target="slides/slide67.xml"/><Relationship Id="rId83" Type="http://schemas.openxmlformats.org/officeDocument/2006/relationships/slide" Target="slides/slide75.xml"/><Relationship Id="rId88" Type="http://schemas.openxmlformats.org/officeDocument/2006/relationships/slide" Target="slides/slide80.xml"/><Relationship Id="rId91" Type="http://schemas.openxmlformats.org/officeDocument/2006/relationships/slide" Target="slides/slide83.xml"/><Relationship Id="rId96" Type="http://schemas.openxmlformats.org/officeDocument/2006/relationships/slide" Target="slides/slide8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slide" Target="slides/slide52.xml"/><Relationship Id="rId65" Type="http://schemas.openxmlformats.org/officeDocument/2006/relationships/slide" Target="slides/slide57.xml"/><Relationship Id="rId73" Type="http://schemas.openxmlformats.org/officeDocument/2006/relationships/slide" Target="slides/slide65.xml"/><Relationship Id="rId78" Type="http://schemas.openxmlformats.org/officeDocument/2006/relationships/slide" Target="slides/slide70.xml"/><Relationship Id="rId81" Type="http://schemas.openxmlformats.org/officeDocument/2006/relationships/slide" Target="slides/slide73.xml"/><Relationship Id="rId86" Type="http://schemas.openxmlformats.org/officeDocument/2006/relationships/slide" Target="slides/slide78.xml"/><Relationship Id="rId94" Type="http://schemas.openxmlformats.org/officeDocument/2006/relationships/slide" Target="slides/slide86.xml"/><Relationship Id="rId99" Type="http://schemas.openxmlformats.org/officeDocument/2006/relationships/notesMaster" Target="notesMasters/notesMaster1.xml"/><Relationship Id="rId10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9" Type="http://schemas.openxmlformats.org/officeDocument/2006/relationships/slide" Target="slides/slide31.xml"/><Relationship Id="rId34" Type="http://schemas.openxmlformats.org/officeDocument/2006/relationships/slide" Target="slides/slide26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76" Type="http://schemas.openxmlformats.org/officeDocument/2006/relationships/slide" Target="slides/slide68.xml"/><Relationship Id="rId97" Type="http://schemas.openxmlformats.org/officeDocument/2006/relationships/slide" Target="slides/slide89.xml"/><Relationship Id="rId104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3.xml"/><Relationship Id="rId92" Type="http://schemas.openxmlformats.org/officeDocument/2006/relationships/slide" Target="slides/slide84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1.xml"/><Relationship Id="rId24" Type="http://schemas.openxmlformats.org/officeDocument/2006/relationships/slide" Target="slides/slide16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66" Type="http://schemas.openxmlformats.org/officeDocument/2006/relationships/slide" Target="slides/slide58.xml"/><Relationship Id="rId87" Type="http://schemas.openxmlformats.org/officeDocument/2006/relationships/slide" Target="slides/slide79.xml"/><Relationship Id="rId61" Type="http://schemas.openxmlformats.org/officeDocument/2006/relationships/slide" Target="slides/slide53.xml"/><Relationship Id="rId82" Type="http://schemas.openxmlformats.org/officeDocument/2006/relationships/slide" Target="slides/slide74.xml"/><Relationship Id="rId19" Type="http://schemas.openxmlformats.org/officeDocument/2006/relationships/slide" Target="slides/slide11.xml"/><Relationship Id="rId14" Type="http://schemas.openxmlformats.org/officeDocument/2006/relationships/slide" Target="slides/slide6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56" Type="http://schemas.openxmlformats.org/officeDocument/2006/relationships/slide" Target="slides/slide48.xml"/><Relationship Id="rId77" Type="http://schemas.openxmlformats.org/officeDocument/2006/relationships/slide" Target="slides/slide69.xml"/><Relationship Id="rId100" Type="http://schemas.openxmlformats.org/officeDocument/2006/relationships/handoutMaster" Target="handoutMasters/handoutMaster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72" Type="http://schemas.openxmlformats.org/officeDocument/2006/relationships/slide" Target="slides/slide64.xml"/><Relationship Id="rId93" Type="http://schemas.openxmlformats.org/officeDocument/2006/relationships/slide" Target="slides/slide85.xml"/><Relationship Id="rId98" Type="http://schemas.openxmlformats.org/officeDocument/2006/relationships/slide" Target="slides/slide90.xml"/><Relationship Id="rId3" Type="http://schemas.openxmlformats.org/officeDocument/2006/relationships/slideMaster" Target="slideMasters/slideMaster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1"/>
                </a:solidFill>
                <a:effectLst/>
                <a:latin typeface="Times New Roman" pitchFamily="18" charset="0"/>
              </a:defRPr>
            </a:lvl1pPr>
          </a:lstStyle>
          <a:p>
            <a:pPr>
              <a:defRPr/>
            </a:pPr>
            <a:endParaRPr lang="hr-HR" altLang="x-none"/>
          </a:p>
        </p:txBody>
      </p:sp>
      <p:sp>
        <p:nvSpPr>
          <p:cNvPr id="387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  <a:effectLst/>
                <a:latin typeface="Times New Roman" pitchFamily="18" charset="0"/>
              </a:defRPr>
            </a:lvl1pPr>
          </a:lstStyle>
          <a:p>
            <a:pPr>
              <a:defRPr/>
            </a:pPr>
            <a:endParaRPr lang="hr-HR" altLang="x-none"/>
          </a:p>
        </p:txBody>
      </p:sp>
      <p:sp>
        <p:nvSpPr>
          <p:cNvPr id="387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1"/>
                </a:solidFill>
                <a:effectLst/>
                <a:latin typeface="Times New Roman" pitchFamily="18" charset="0"/>
              </a:defRPr>
            </a:lvl1pPr>
          </a:lstStyle>
          <a:p>
            <a:pPr>
              <a:defRPr/>
            </a:pPr>
            <a:endParaRPr lang="hr-HR" altLang="x-none"/>
          </a:p>
        </p:txBody>
      </p:sp>
      <p:sp>
        <p:nvSpPr>
          <p:cNvPr id="387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  <a:effectLst/>
                <a:latin typeface="Times New Roman" pitchFamily="18" charset="0"/>
              </a:defRPr>
            </a:lvl1pPr>
          </a:lstStyle>
          <a:p>
            <a:pPr>
              <a:defRPr/>
            </a:pPr>
            <a:fld id="{0CF0526F-E619-4FAC-9906-B28E2DB10969}" type="slidenum">
              <a:rPr lang="hr-HR" altLang="x-none"/>
              <a:pPr>
                <a:defRPr/>
              </a:pPr>
              <a:t>‹#›</a:t>
            </a:fld>
            <a:endParaRPr lang="hr-HR" altLang="x-none"/>
          </a:p>
        </p:txBody>
      </p:sp>
    </p:spTree>
    <p:extLst>
      <p:ext uri="{BB962C8B-B14F-4D97-AF65-F5344CB8AC3E}">
        <p14:creationId xmlns:p14="http://schemas.microsoft.com/office/powerpoint/2010/main" val="26329805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1"/>
                </a:solidFill>
                <a:effectLst/>
                <a:latin typeface="Arial" charset="0"/>
              </a:defRPr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  <a:effectLst/>
                <a:latin typeface="Arial" charset="0"/>
              </a:defRPr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788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50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 noProof="0" smtClean="0"/>
              <a:t>Click to edit Master text styles</a:t>
            </a:r>
          </a:p>
          <a:p>
            <a:pPr lvl="1"/>
            <a:r>
              <a:rPr lang="en-US" altLang="x-none" noProof="0" smtClean="0"/>
              <a:t>Second level</a:t>
            </a:r>
          </a:p>
          <a:p>
            <a:pPr lvl="2"/>
            <a:r>
              <a:rPr lang="en-US" altLang="x-none" noProof="0" smtClean="0"/>
              <a:t>Third level</a:t>
            </a:r>
          </a:p>
          <a:p>
            <a:pPr lvl="3"/>
            <a:r>
              <a:rPr lang="en-US" altLang="x-none" noProof="0" smtClean="0"/>
              <a:t>Fourth level</a:t>
            </a:r>
          </a:p>
          <a:p>
            <a:pPr lvl="4"/>
            <a:r>
              <a:rPr lang="en-US" altLang="x-none" noProof="0" smtClean="0"/>
              <a:t>Fifth level</a:t>
            </a:r>
          </a:p>
        </p:txBody>
      </p:sp>
      <p:sp>
        <p:nvSpPr>
          <p:cNvPr id="450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1"/>
                </a:solidFill>
                <a:effectLst/>
                <a:latin typeface="Arial" charset="0"/>
              </a:defRPr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450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  <a:effectLst/>
                <a:latin typeface="Arial" charset="0"/>
              </a:defRPr>
            </a:lvl1pPr>
          </a:lstStyle>
          <a:p>
            <a:pPr>
              <a:defRPr/>
            </a:pPr>
            <a:fld id="{3F984E79-05A7-4925-8175-03E06F59ADD6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6865298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hr-H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F23E2F-343A-4A28-9F3F-B1D078B9E90E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42090832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A9460-741D-41BB-A604-2ADC6B6AE345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6156951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418EBD-6E90-4C5A-9DC8-84123B784E3F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6413243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/>
              <a:ahLst/>
              <a:cxnLst>
                <a:cxn ang="0">
                  <a:pos x="3193" y="1816"/>
                </a:cxn>
                <a:cxn ang="0">
                  <a:pos x="0" y="0"/>
                </a:cxn>
                <a:cxn ang="0">
                  <a:pos x="0" y="522"/>
                </a:cxn>
                <a:cxn ang="0">
                  <a:pos x="3037" y="1978"/>
                </a:cxn>
                <a:cxn ang="0">
                  <a:pos x="5740" y="3273"/>
                </a:cxn>
                <a:cxn ang="0">
                  <a:pos x="5740" y="3267"/>
                </a:cxn>
                <a:cxn ang="0">
                  <a:pos x="3193" y="1816"/>
                </a:cxn>
                <a:cxn ang="0">
                  <a:pos x="3193" y="1816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hr-HR" sz="1800" b="0">
                <a:solidFill>
                  <a:srgbClr val="FFFFFF"/>
                </a:solidFill>
                <a:effectLst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/>
              <a:ahLst/>
              <a:cxnLst>
                <a:cxn ang="0">
                  <a:pos x="3163" y="1714"/>
                </a:cxn>
                <a:cxn ang="0">
                  <a:pos x="431" y="0"/>
                </a:cxn>
                <a:cxn ang="0">
                  <a:pos x="0" y="0"/>
                </a:cxn>
                <a:cxn ang="0">
                  <a:pos x="3086" y="1786"/>
                </a:cxn>
                <a:cxn ang="0">
                  <a:pos x="5591" y="3243"/>
                </a:cxn>
                <a:cxn ang="0">
                  <a:pos x="5591" y="3237"/>
                </a:cxn>
                <a:cxn ang="0">
                  <a:pos x="3163" y="1714"/>
                </a:cxn>
                <a:cxn ang="0">
                  <a:pos x="3163" y="1714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hr-HR" sz="1800" b="0">
                <a:solidFill>
                  <a:srgbClr val="FFFFFF"/>
                </a:solidFill>
                <a:effectLst/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/>
              <a:ahLst/>
              <a:cxnLst>
                <a:cxn ang="0">
                  <a:pos x="0" y="156"/>
                </a:cxn>
                <a:cxn ang="0">
                  <a:pos x="4042" y="192"/>
                </a:cxn>
                <a:cxn ang="0">
                  <a:pos x="4042" y="144"/>
                </a:cxn>
                <a:cxn ang="0">
                  <a:pos x="0" y="0"/>
                </a:cxn>
                <a:cxn ang="0">
                  <a:pos x="0" y="156"/>
                </a:cxn>
                <a:cxn ang="0">
                  <a:pos x="0" y="156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hr-HR" sz="1800" b="0">
                <a:solidFill>
                  <a:srgbClr val="FFFFFF"/>
                </a:solidFill>
                <a:effectLst/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722 w 1722"/>
                <a:gd name="T1" fmla="*/ 66 h 66"/>
                <a:gd name="T2" fmla="*/ 1722 w 1722"/>
                <a:gd name="T3" fmla="*/ 60 h 66"/>
                <a:gd name="T4" fmla="*/ 0 w 1722"/>
                <a:gd name="T5" fmla="*/ 0 h 66"/>
                <a:gd name="T6" fmla="*/ 0 w 1722"/>
                <a:gd name="T7" fmla="*/ 48 h 66"/>
                <a:gd name="T8" fmla="*/ 1722 w 1722"/>
                <a:gd name="T9" fmla="*/ 66 h 66"/>
                <a:gd name="T10" fmla="*/ 1722 w 1722"/>
                <a:gd name="T11" fmla="*/ 66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hr-HR"/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/>
              <a:ahLst/>
              <a:cxnLst>
                <a:cxn ang="0">
                  <a:pos x="0" y="329"/>
                </a:cxn>
                <a:cxn ang="0">
                  <a:pos x="4789" y="77"/>
                </a:cxn>
                <a:cxn ang="0">
                  <a:pos x="4789" y="0"/>
                </a:cxn>
                <a:cxn ang="0">
                  <a:pos x="0" y="107"/>
                </a:cxn>
                <a:cxn ang="0">
                  <a:pos x="0" y="329"/>
                </a:cxn>
                <a:cxn ang="0">
                  <a:pos x="0" y="329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eaLnBrk="1" hangingPunct="1">
                <a:defRPr/>
              </a:pPr>
              <a:endParaRPr lang="hr-HR" sz="1800" b="0">
                <a:solidFill>
                  <a:srgbClr val="FFFFFF"/>
                </a:solidFill>
                <a:effectLst/>
              </a:endParaRPr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975 w 975"/>
                <a:gd name="T1" fmla="*/ 48 h 101"/>
                <a:gd name="T2" fmla="*/ 975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75 w 975"/>
                <a:gd name="T9" fmla="*/ 48 h 101"/>
                <a:gd name="T10" fmla="*/ 975 w 975"/>
                <a:gd name="T11" fmla="*/ 48 h 10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hr-HR"/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2141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141 w 2141"/>
                <a:gd name="T7" fmla="*/ 0 h 198"/>
                <a:gd name="T8" fmla="*/ 2141 w 2141"/>
                <a:gd name="T9" fmla="*/ 0 h 1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hr-HR"/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/>
              <a:ahLst/>
              <a:cxnLst>
                <a:cxn ang="0">
                  <a:pos x="0" y="348"/>
                </a:cxn>
                <a:cxn ang="0">
                  <a:pos x="311" y="348"/>
                </a:cxn>
                <a:cxn ang="0">
                  <a:pos x="3623" y="42"/>
                </a:cxn>
                <a:cxn ang="0">
                  <a:pos x="3623" y="0"/>
                </a:cxn>
                <a:cxn ang="0">
                  <a:pos x="0" y="264"/>
                </a:cxn>
                <a:cxn ang="0">
                  <a:pos x="0" y="348"/>
                </a:cxn>
                <a:cxn ang="0">
                  <a:pos x="0" y="348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hr-HR" sz="1800" b="0">
                <a:solidFill>
                  <a:srgbClr val="FFFFFF"/>
                </a:solidFill>
                <a:effectLst/>
              </a:endParaRPr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182 w 2517"/>
                <a:gd name="T1" fmla="*/ 276 h 276"/>
                <a:gd name="T2" fmla="*/ 2517 w 2517"/>
                <a:gd name="T3" fmla="*/ 204 h 276"/>
                <a:gd name="T4" fmla="*/ 2260 w 2517"/>
                <a:gd name="T5" fmla="*/ 0 h 276"/>
                <a:gd name="T6" fmla="*/ 0 w 2517"/>
                <a:gd name="T7" fmla="*/ 276 h 276"/>
                <a:gd name="T8" fmla="*/ 2182 w 2517"/>
                <a:gd name="T9" fmla="*/ 276 h 276"/>
                <a:gd name="T10" fmla="*/ 2182 w 2517"/>
                <a:gd name="T11" fmla="*/ 276 h 2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hr-HR"/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/>
              <a:ahLst/>
              <a:cxnLst>
                <a:cxn ang="0">
                  <a:pos x="1405" y="126"/>
                </a:cxn>
                <a:cxn ang="0">
                  <a:pos x="1405" y="0"/>
                </a:cxn>
                <a:cxn ang="0">
                  <a:pos x="0" y="174"/>
                </a:cxn>
                <a:cxn ang="0">
                  <a:pos x="257" y="378"/>
                </a:cxn>
                <a:cxn ang="0">
                  <a:pos x="1405" y="126"/>
                </a:cxn>
                <a:cxn ang="0">
                  <a:pos x="1405" y="126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hr-HR" sz="1800" b="0">
                <a:solidFill>
                  <a:srgbClr val="FFFFFF"/>
                </a:solidFill>
                <a:effectLst/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729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729 w 729"/>
                <a:gd name="T7" fmla="*/ 240 h 240"/>
                <a:gd name="T8" fmla="*/ 729 w 729"/>
                <a:gd name="T9" fmla="*/ 24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hr-HR"/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/>
              <a:ahLst/>
              <a:cxnLst>
                <a:cxn ang="0">
                  <a:pos x="0" y="72"/>
                </a:cxn>
                <a:cxn ang="0">
                  <a:pos x="5035" y="1672"/>
                </a:cxn>
                <a:cxn ang="0">
                  <a:pos x="5035" y="1666"/>
                </a:cxn>
                <a:cxn ang="0">
                  <a:pos x="0" y="0"/>
                </a:cxn>
                <a:cxn ang="0">
                  <a:pos x="0" y="72"/>
                </a:cxn>
                <a:cxn ang="0">
                  <a:pos x="0" y="72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hr-HR" sz="1800" b="0">
                <a:solidFill>
                  <a:srgbClr val="FFFFFF"/>
                </a:solidFill>
                <a:effectLst/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729 w 729"/>
                <a:gd name="T1" fmla="*/ 318 h 318"/>
                <a:gd name="T2" fmla="*/ 729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729 w 729"/>
                <a:gd name="T9" fmla="*/ 318 h 318"/>
                <a:gd name="T10" fmla="*/ 729 w 729"/>
                <a:gd name="T11" fmla="*/ 318 h 3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hr-HR"/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/>
              <a:ahLst/>
              <a:cxnLst>
                <a:cxn ang="0">
                  <a:pos x="0" y="396"/>
                </a:cxn>
                <a:cxn ang="0">
                  <a:pos x="5035" y="2188"/>
                </a:cxn>
                <a:cxn ang="0">
                  <a:pos x="5035" y="2134"/>
                </a:cxn>
                <a:cxn ang="0">
                  <a:pos x="0" y="0"/>
                </a:cxn>
                <a:cxn ang="0">
                  <a:pos x="0" y="396"/>
                </a:cxn>
                <a:cxn ang="0">
                  <a:pos x="0" y="396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hr-HR" sz="1800" b="0">
                <a:solidFill>
                  <a:srgbClr val="FFFFFF"/>
                </a:solidFill>
                <a:effectLst/>
              </a:endParaRPr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145" y="2727"/>
                </a:cxn>
                <a:cxn ang="0">
                  <a:pos x="3163" y="2704"/>
                </a:cxn>
                <a:cxn ang="0">
                  <a:pos x="10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hr-HR" sz="1800" b="0">
                <a:solidFill>
                  <a:srgbClr val="FFFFFF"/>
                </a:solidFill>
                <a:effectLst/>
              </a:endParaRPr>
            </a:p>
          </p:txBody>
        </p:sp>
        <p:sp>
          <p:nvSpPr>
            <p:cNvPr id="20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/>
              <a:ahLst/>
              <a:cxnLst>
                <a:cxn ang="0">
                  <a:pos x="323" y="299"/>
                </a:cxn>
                <a:cxn ang="0">
                  <a:pos x="323" y="263"/>
                </a:cxn>
                <a:cxn ang="0">
                  <a:pos x="18" y="0"/>
                </a:cxn>
                <a:cxn ang="0">
                  <a:pos x="0" y="23"/>
                </a:cxn>
                <a:cxn ang="0">
                  <a:pos x="323" y="299"/>
                </a:cxn>
                <a:cxn ang="0">
                  <a:pos x="323" y="299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hr-HR" sz="1800" b="0">
                <a:solidFill>
                  <a:srgbClr val="FFFFFF"/>
                </a:solidFill>
                <a:effectLst/>
              </a:endParaRPr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hr-HR"/>
            </a:p>
          </p:txBody>
        </p:sp>
        <p:sp>
          <p:nvSpPr>
            <p:cNvPr id="22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026" y="2680"/>
                </a:cxn>
                <a:cxn ang="0">
                  <a:pos x="3122" y="2590"/>
                </a:cxn>
                <a:cxn ang="0">
                  <a:pos x="383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hr-HR" sz="1800" b="0">
                <a:solidFill>
                  <a:srgbClr val="FFFFFF"/>
                </a:solidFill>
                <a:effectLst/>
              </a:endParaRPr>
            </a:p>
          </p:txBody>
        </p:sp>
        <p:sp>
          <p:nvSpPr>
            <p:cNvPr id="23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hr-HR"/>
            </a:p>
          </p:txBody>
        </p:sp>
        <p:sp>
          <p:nvSpPr>
            <p:cNvPr id="24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517" y="2536"/>
                </a:cxn>
                <a:cxn ang="0">
                  <a:pos x="2517" y="2536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hr-HR" sz="1800" b="0">
                <a:solidFill>
                  <a:srgbClr val="FFFFFF"/>
                </a:solidFill>
                <a:effectLst/>
              </a:endParaRPr>
            </a:p>
          </p:txBody>
        </p:sp>
        <p:sp>
          <p:nvSpPr>
            <p:cNvPr id="25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188" y="2482"/>
                </a:cxn>
                <a:cxn ang="0">
                  <a:pos x="2200" y="2476"/>
                </a:cxn>
                <a:cxn ang="0">
                  <a:pos x="31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eaLnBrk="1" hangingPunct="1">
                <a:defRPr/>
              </a:pPr>
              <a:endParaRPr lang="hr-HR" sz="1800" b="0">
                <a:solidFill>
                  <a:srgbClr val="FFFFFF"/>
                </a:solidFill>
                <a:effectLst/>
              </a:endParaRPr>
            </a:p>
          </p:txBody>
        </p:sp>
        <p:sp>
          <p:nvSpPr>
            <p:cNvPr id="26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/>
              <a:ahLst/>
              <a:cxnLst>
                <a:cxn ang="0">
                  <a:pos x="84" y="96"/>
                </a:cxn>
                <a:cxn ang="0">
                  <a:pos x="84" y="90"/>
                </a:cxn>
                <a:cxn ang="0">
                  <a:pos x="12" y="0"/>
                </a:cxn>
                <a:cxn ang="0">
                  <a:pos x="0" y="6"/>
                </a:cxn>
                <a:cxn ang="0">
                  <a:pos x="84" y="96"/>
                </a:cxn>
                <a:cxn ang="0">
                  <a:pos x="84" y="96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hr-HR" sz="1800" b="0">
                <a:solidFill>
                  <a:srgbClr val="FFFFFF"/>
                </a:solidFill>
                <a:effectLst/>
              </a:endParaRPr>
            </a:p>
          </p:txBody>
        </p:sp>
        <p:sp>
          <p:nvSpPr>
            <p:cNvPr id="27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hr-HR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97" y="1043"/>
                </a:cxn>
                <a:cxn ang="0">
                  <a:pos x="574" y="851"/>
                </a:cxn>
                <a:cxn ang="0">
                  <a:pos x="251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hr-HR" sz="1800" b="0">
                <a:solidFill>
                  <a:srgbClr val="FFFFFF"/>
                </a:solidFill>
                <a:effectLst/>
              </a:endParaRPr>
            </a:p>
          </p:txBody>
        </p:sp>
        <p:sp>
          <p:nvSpPr>
            <p:cNvPr id="29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/>
              <a:ahLst/>
              <a:cxnLst>
                <a:cxn ang="0">
                  <a:pos x="144" y="0"/>
                </a:cxn>
                <a:cxn ang="0">
                  <a:pos x="0" y="0"/>
                </a:cxn>
                <a:cxn ang="0">
                  <a:pos x="287" y="797"/>
                </a:cxn>
                <a:cxn ang="0">
                  <a:pos x="341" y="653"/>
                </a:cxn>
                <a:cxn ang="0">
                  <a:pos x="144" y="0"/>
                </a:cxn>
                <a:cxn ang="0">
                  <a:pos x="144" y="0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hr-HR" sz="1800" b="0">
                <a:solidFill>
                  <a:srgbClr val="FFFFFF"/>
                </a:solidFill>
                <a:effectLst/>
              </a:endParaRPr>
            </a:p>
          </p:txBody>
        </p:sp>
        <p:sp>
          <p:nvSpPr>
            <p:cNvPr id="30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312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hr-HR"/>
            </a:p>
          </p:txBody>
        </p:sp>
        <p:sp>
          <p:nvSpPr>
            <p:cNvPr id="31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/>
              <a:ahLst/>
              <a:cxnLst>
                <a:cxn ang="0">
                  <a:pos x="0" y="371"/>
                </a:cxn>
                <a:cxn ang="0">
                  <a:pos x="5740" y="1864"/>
                </a:cxn>
                <a:cxn ang="0">
                  <a:pos x="5740" y="1834"/>
                </a:cxn>
                <a:cxn ang="0">
                  <a:pos x="0" y="0"/>
                </a:cxn>
                <a:cxn ang="0">
                  <a:pos x="0" y="371"/>
                </a:cxn>
                <a:cxn ang="0">
                  <a:pos x="0" y="37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hr-HR" sz="1800" b="0">
                <a:solidFill>
                  <a:srgbClr val="FFFFFF"/>
                </a:solidFill>
                <a:effectLst/>
              </a:endParaRPr>
            </a:p>
          </p:txBody>
        </p:sp>
        <p:sp>
          <p:nvSpPr>
            <p:cNvPr id="32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hr-HR"/>
            </a:p>
          </p:txBody>
        </p:sp>
        <p:sp>
          <p:nvSpPr>
            <p:cNvPr id="33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/>
              <a:ahLst/>
              <a:cxnLst>
                <a:cxn ang="0">
                  <a:pos x="0" y="366"/>
                </a:cxn>
                <a:cxn ang="0">
                  <a:pos x="5740" y="1337"/>
                </a:cxn>
                <a:cxn ang="0">
                  <a:pos x="5740" y="1331"/>
                </a:cxn>
                <a:cxn ang="0">
                  <a:pos x="0" y="0"/>
                </a:cxn>
                <a:cxn ang="0">
                  <a:pos x="0" y="366"/>
                </a:cxn>
                <a:cxn ang="0">
                  <a:pos x="0" y="366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hr-HR" sz="1800" b="0">
                <a:solidFill>
                  <a:srgbClr val="FFFFFF"/>
                </a:solidFill>
                <a:effectLst/>
              </a:endParaRPr>
            </a:p>
          </p:txBody>
        </p:sp>
        <p:sp>
          <p:nvSpPr>
            <p:cNvPr id="34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/>
              <a:ahLst/>
              <a:cxnLst>
                <a:cxn ang="0">
                  <a:pos x="0" y="48"/>
                </a:cxn>
                <a:cxn ang="0">
                  <a:pos x="5740" y="414"/>
                </a:cxn>
                <a:cxn ang="0">
                  <a:pos x="5740" y="402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0" y="48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hr-HR" sz="1800" b="0">
                <a:solidFill>
                  <a:srgbClr val="FFFFFF"/>
                </a:solidFill>
                <a:effectLst/>
              </a:endParaRPr>
            </a:p>
          </p:txBody>
        </p:sp>
        <p:sp>
          <p:nvSpPr>
            <p:cNvPr id="35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448" y="3177"/>
                </a:cxn>
                <a:cxn ang="0">
                  <a:pos x="4448" y="3153"/>
                </a:cxn>
                <a:cxn ang="0">
                  <a:pos x="125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hr-HR" sz="1800" b="0">
                <a:solidFill>
                  <a:srgbClr val="FFFFFF"/>
                </a:solidFill>
                <a:effectLst/>
              </a:endParaRPr>
            </a:p>
          </p:txBody>
        </p:sp>
        <p:sp>
          <p:nvSpPr>
            <p:cNvPr id="36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28" y="2614"/>
                </a:cxn>
                <a:cxn ang="0">
                  <a:pos x="2428" y="2608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hr-HR" sz="1800" b="0">
                <a:solidFill>
                  <a:srgbClr val="FFFFFF"/>
                </a:solidFill>
                <a:effectLst/>
              </a:endParaRPr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/>
              <a:ahLst/>
              <a:cxnLst>
                <a:cxn ang="0">
                  <a:pos x="485" y="0"/>
                </a:cxn>
                <a:cxn ang="0">
                  <a:pos x="0" y="0"/>
                </a:cxn>
                <a:cxn ang="0">
                  <a:pos x="1800" y="2464"/>
                </a:cxn>
                <a:cxn ang="0">
                  <a:pos x="1800" y="2248"/>
                </a:cxn>
                <a:cxn ang="0">
                  <a:pos x="1794" y="2248"/>
                </a:cxn>
                <a:cxn ang="0">
                  <a:pos x="485" y="0"/>
                </a:cxn>
                <a:cxn ang="0">
                  <a:pos x="485" y="0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hr-HR" sz="1800" b="0">
                <a:solidFill>
                  <a:srgbClr val="FFFFFF"/>
                </a:solidFill>
                <a:effectLst/>
              </a:endParaRPr>
            </a:p>
          </p:txBody>
        </p:sp>
        <p:sp>
          <p:nvSpPr>
            <p:cNvPr id="38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32" y="2074"/>
                </a:cxn>
                <a:cxn ang="0">
                  <a:pos x="1232" y="2038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hr-HR" sz="1800" b="0">
                <a:solidFill>
                  <a:srgbClr val="FFFFFF"/>
                </a:solidFill>
                <a:effectLst/>
              </a:endParaRPr>
            </a:p>
          </p:txBody>
        </p:sp>
        <p:sp>
          <p:nvSpPr>
            <p:cNvPr id="39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58" y="1936"/>
                </a:cxn>
                <a:cxn ang="0">
                  <a:pos x="1058" y="1930"/>
                </a:cxn>
                <a:cxn ang="0">
                  <a:pos x="54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hr-HR" sz="1800" b="0">
                <a:solidFill>
                  <a:srgbClr val="FFFFFF"/>
                </a:solidFill>
                <a:effectLst/>
              </a:endParaRPr>
            </a:p>
          </p:txBody>
        </p:sp>
        <p:sp>
          <p:nvSpPr>
            <p:cNvPr id="40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/>
              <a:ahLst/>
              <a:cxnLst>
                <a:cxn ang="0">
                  <a:pos x="771" y="1433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771" y="1487"/>
                </a:cxn>
                <a:cxn ang="0">
                  <a:pos x="771" y="1433"/>
                </a:cxn>
                <a:cxn ang="0">
                  <a:pos x="771" y="1433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hr-HR" sz="1800" b="0">
                <a:solidFill>
                  <a:srgbClr val="FFFFFF"/>
                </a:solidFill>
                <a:effectLst/>
              </a:endParaRPr>
            </a:p>
          </p:txBody>
        </p:sp>
        <p:grpSp>
          <p:nvGrpSpPr>
            <p:cNvPr id="41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42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366"/>
                  </a:cxn>
                  <a:cxn ang="0">
                    <a:pos x="3635" y="1313"/>
                  </a:cxn>
                  <a:cxn ang="0">
                    <a:pos x="3647" y="1235"/>
                  </a:cxn>
                  <a:cxn ang="0">
                    <a:pos x="3659" y="1163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l" eaLnBrk="1" hangingPunct="1">
                  <a:defRPr/>
                </a:pPr>
                <a:endParaRPr lang="hr-HR" sz="1800" b="0">
                  <a:solidFill>
                    <a:srgbClr val="FFFFFF"/>
                  </a:solidFill>
                  <a:effectLst/>
                </a:endParaRPr>
              </a:p>
            </p:txBody>
          </p:sp>
          <p:sp>
            <p:nvSpPr>
              <p:cNvPr id="43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/>
                <a:ahLst/>
                <a:cxnLst>
                  <a:cxn ang="0">
                    <a:pos x="2105" y="665"/>
                  </a:cxn>
                  <a:cxn ang="0">
                    <a:pos x="24" y="0"/>
                  </a:cxn>
                  <a:cxn ang="0">
                    <a:pos x="12" y="72"/>
                  </a:cxn>
                  <a:cxn ang="0">
                    <a:pos x="0" y="150"/>
                  </a:cxn>
                  <a:cxn ang="0">
                    <a:pos x="2105" y="695"/>
                  </a:cxn>
                  <a:cxn ang="0">
                    <a:pos x="2105" y="665"/>
                  </a:cxn>
                  <a:cxn ang="0">
                    <a:pos x="2105" y="665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l" eaLnBrk="1" hangingPunct="1">
                  <a:defRPr/>
                </a:pPr>
                <a:endParaRPr lang="hr-HR" sz="1800" b="0">
                  <a:solidFill>
                    <a:srgbClr val="FFFFFF"/>
                  </a:solidFill>
                  <a:effectLst/>
                </a:endParaRPr>
              </a:p>
            </p:txBody>
          </p:sp>
        </p:grpSp>
      </p:grpSp>
      <p:sp>
        <p:nvSpPr>
          <p:cNvPr id="10282" name="Rectangle 42"/>
          <p:cNvSpPr>
            <a:spLocks noGrp="1" noChangeArrowheads="1"/>
          </p:cNvSpPr>
          <p:nvPr>
            <p:ph type="ctrTitle" sz="quarter"/>
          </p:nvPr>
        </p:nvSpPr>
        <p:spPr>
          <a:xfrm>
            <a:off x="457200" y="1600200"/>
            <a:ext cx="8229600" cy="1828800"/>
          </a:xfrm>
        </p:spPr>
        <p:txBody>
          <a:bodyPr/>
          <a:lstStyle>
            <a:lvl1pPr>
              <a:defRPr sz="4800"/>
            </a:lvl1pPr>
          </a:lstStyle>
          <a:p>
            <a:r>
              <a:rPr lang="hr-HR"/>
              <a:t>Click to edit Master title style</a:t>
            </a:r>
          </a:p>
        </p:txBody>
      </p:sp>
      <p:sp>
        <p:nvSpPr>
          <p:cNvPr id="10283" name="Rectangle 4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3600"/>
            </a:lvl1pPr>
          </a:lstStyle>
          <a:p>
            <a:r>
              <a:rPr lang="hr-HR"/>
              <a:t>Click to edit Master subtitle style</a:t>
            </a:r>
          </a:p>
        </p:txBody>
      </p:sp>
      <p:sp>
        <p:nvSpPr>
          <p:cNvPr id="44" name="Rectangle 4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 algn="ctr" eaLnBrk="0" hangingPunct="0">
              <a:defRPr b="1"/>
            </a:lvl1pPr>
          </a:lstStyle>
          <a:p>
            <a:pPr>
              <a:defRPr/>
            </a:pPr>
            <a:r>
              <a:rPr lang="sr-Latn-CS"/>
              <a:t>GF Zagreb Katedra za metalne konstrukcije</a:t>
            </a:r>
            <a:endParaRPr lang="hr-HR"/>
          </a:p>
        </p:txBody>
      </p:sp>
      <p:sp>
        <p:nvSpPr>
          <p:cNvPr id="4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4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fld id="{6304C46E-9960-4477-B0E1-14FD6F6A9C7C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278020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6350"/>
            <a:ext cx="9140825" cy="6851650"/>
            <a:chOff x="0" y="4"/>
            <a:chExt cx="5758" cy="4316"/>
          </a:xfrm>
        </p:grpSpPr>
        <p:grpSp>
          <p:nvGrpSpPr>
            <p:cNvPr id="5" name="Group 3"/>
            <p:cNvGrpSpPr>
              <a:grpSpLocks/>
            </p:cNvGrpSpPr>
            <p:nvPr/>
          </p:nvGrpSpPr>
          <p:grpSpPr bwMode="auto">
            <a:xfrm>
              <a:off x="0" y="1161"/>
              <a:ext cx="5758" cy="3159"/>
              <a:chOff x="0" y="1161"/>
              <a:chExt cx="5758" cy="3159"/>
            </a:xfrm>
          </p:grpSpPr>
          <p:sp>
            <p:nvSpPr>
              <p:cNvPr id="16" name="Freeform 4"/>
              <p:cNvSpPr>
                <a:spLocks/>
              </p:cNvSpPr>
              <p:nvPr/>
            </p:nvSpPr>
            <p:spPr bwMode="hidden">
              <a:xfrm>
                <a:off x="558" y="1161"/>
                <a:ext cx="5200" cy="3159"/>
              </a:xfrm>
              <a:custGeom>
                <a:avLst/>
                <a:gdLst>
                  <a:gd name="T0" fmla="*/ 0 w 5184"/>
                  <a:gd name="T1" fmla="*/ 3159 h 3159"/>
                  <a:gd name="T2" fmla="*/ 5200 w 5184"/>
                  <a:gd name="T3" fmla="*/ 3159 h 3159"/>
                  <a:gd name="T4" fmla="*/ 5200 w 5184"/>
                  <a:gd name="T5" fmla="*/ 0 h 3159"/>
                  <a:gd name="T6" fmla="*/ 0 w 5184"/>
                  <a:gd name="T7" fmla="*/ 0 h 3159"/>
                  <a:gd name="T8" fmla="*/ 0 w 5184"/>
                  <a:gd name="T9" fmla="*/ 3159 h 3159"/>
                  <a:gd name="T10" fmla="*/ 0 w 5184"/>
                  <a:gd name="T11" fmla="*/ 3159 h 315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5184" h="3159">
                    <a:moveTo>
                      <a:pt x="0" y="3159"/>
                    </a:moveTo>
                    <a:lnTo>
                      <a:pt x="5184" y="3159"/>
                    </a:lnTo>
                    <a:lnTo>
                      <a:pt x="5184" y="0"/>
                    </a:lnTo>
                    <a:lnTo>
                      <a:pt x="0" y="0"/>
                    </a:lnTo>
                    <a:lnTo>
                      <a:pt x="0" y="3159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hr-HR"/>
              </a:p>
            </p:txBody>
          </p:sp>
          <p:sp>
            <p:nvSpPr>
              <p:cNvPr id="17" name="Freeform 5"/>
              <p:cNvSpPr>
                <a:spLocks/>
              </p:cNvSpPr>
              <p:nvPr/>
            </p:nvSpPr>
            <p:spPr bwMode="hidden">
              <a:xfrm>
                <a:off x="0" y="1161"/>
                <a:ext cx="558" cy="3159"/>
              </a:xfrm>
              <a:custGeom>
                <a:avLst/>
                <a:gdLst>
                  <a:gd name="T0" fmla="*/ 0 w 556"/>
                  <a:gd name="T1" fmla="*/ 0 h 3159"/>
                  <a:gd name="T2" fmla="*/ 0 w 556"/>
                  <a:gd name="T3" fmla="*/ 3159 h 3159"/>
                  <a:gd name="T4" fmla="*/ 558 w 556"/>
                  <a:gd name="T5" fmla="*/ 3159 h 3159"/>
                  <a:gd name="T6" fmla="*/ 558 w 556"/>
                  <a:gd name="T7" fmla="*/ 0 h 3159"/>
                  <a:gd name="T8" fmla="*/ 0 w 556"/>
                  <a:gd name="T9" fmla="*/ 0 h 3159"/>
                  <a:gd name="T10" fmla="*/ 0 w 556"/>
                  <a:gd name="T11" fmla="*/ 0 h 315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556" h="3159">
                    <a:moveTo>
                      <a:pt x="0" y="0"/>
                    </a:moveTo>
                    <a:lnTo>
                      <a:pt x="0" y="3159"/>
                    </a:lnTo>
                    <a:lnTo>
                      <a:pt x="556" y="3159"/>
                    </a:lnTo>
                    <a:lnTo>
                      <a:pt x="556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hr-HR"/>
              </a:p>
            </p:txBody>
          </p:sp>
        </p:grpSp>
        <p:sp>
          <p:nvSpPr>
            <p:cNvPr id="6" name="Freeform 6"/>
            <p:cNvSpPr>
              <a:spLocks/>
            </p:cNvSpPr>
            <p:nvPr/>
          </p:nvSpPr>
          <p:spPr bwMode="ltGray">
            <a:xfrm>
              <a:off x="552" y="951"/>
              <a:ext cx="12" cy="420"/>
            </a:xfrm>
            <a:custGeom>
              <a:avLst/>
              <a:gdLst>
                <a:gd name="T0" fmla="*/ 0 w 12"/>
                <a:gd name="T1" fmla="*/ 0 h 420"/>
                <a:gd name="T2" fmla="*/ 0 w 12"/>
                <a:gd name="T3" fmla="*/ 420 h 420"/>
                <a:gd name="T4" fmla="*/ 12 w 12"/>
                <a:gd name="T5" fmla="*/ 420 h 420"/>
                <a:gd name="T6" fmla="*/ 12 w 12"/>
                <a:gd name="T7" fmla="*/ 0 h 420"/>
                <a:gd name="T8" fmla="*/ 0 w 12"/>
                <a:gd name="T9" fmla="*/ 0 h 420"/>
                <a:gd name="T10" fmla="*/ 0 w 12"/>
                <a:gd name="T11" fmla="*/ 0 h 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420">
                  <a:moveTo>
                    <a:pt x="0" y="0"/>
                  </a:moveTo>
                  <a:lnTo>
                    <a:pt x="0" y="420"/>
                  </a:lnTo>
                  <a:lnTo>
                    <a:pt x="12" y="42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50000">
                  <a:schemeClr val="hlink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eaLnBrk="1" hangingPunct="1">
                <a:defRPr/>
              </a:pPr>
              <a:endParaRPr lang="hr-HR" sz="1800" b="0">
                <a:solidFill>
                  <a:srgbClr val="FFFFFF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7" name="Freeform 7"/>
            <p:cNvSpPr>
              <a:spLocks/>
            </p:cNvSpPr>
            <p:nvPr/>
          </p:nvSpPr>
          <p:spPr bwMode="ltGray">
            <a:xfrm>
              <a:off x="767" y="1155"/>
              <a:ext cx="252" cy="12"/>
            </a:xfrm>
            <a:custGeom>
              <a:avLst/>
              <a:gdLst>
                <a:gd name="T0" fmla="*/ 252 w 251"/>
                <a:gd name="T1" fmla="*/ 0 h 12"/>
                <a:gd name="T2" fmla="*/ 0 w 251"/>
                <a:gd name="T3" fmla="*/ 0 h 12"/>
                <a:gd name="T4" fmla="*/ 0 w 251"/>
                <a:gd name="T5" fmla="*/ 12 h 12"/>
                <a:gd name="T6" fmla="*/ 252 w 251"/>
                <a:gd name="T7" fmla="*/ 12 h 12"/>
                <a:gd name="T8" fmla="*/ 252 w 251"/>
                <a:gd name="T9" fmla="*/ 0 h 12"/>
                <a:gd name="T10" fmla="*/ 252 w 251"/>
                <a:gd name="T11" fmla="*/ 0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" h="12">
                  <a:moveTo>
                    <a:pt x="251" y="0"/>
                  </a:moveTo>
                  <a:lnTo>
                    <a:pt x="0" y="0"/>
                  </a:lnTo>
                  <a:lnTo>
                    <a:pt x="0" y="12"/>
                  </a:lnTo>
                  <a:lnTo>
                    <a:pt x="251" y="12"/>
                  </a:lnTo>
                  <a:lnTo>
                    <a:pt x="25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hr-HR"/>
            </a:p>
          </p:txBody>
        </p:sp>
        <p:sp>
          <p:nvSpPr>
            <p:cNvPr id="8" name="Freeform 8"/>
            <p:cNvSpPr>
              <a:spLocks/>
            </p:cNvSpPr>
            <p:nvPr/>
          </p:nvSpPr>
          <p:spPr bwMode="ltGray">
            <a:xfrm>
              <a:off x="0" y="1155"/>
              <a:ext cx="351" cy="12"/>
            </a:xfrm>
            <a:custGeom>
              <a:avLst/>
              <a:gdLst>
                <a:gd name="T0" fmla="*/ 0 w 251"/>
                <a:gd name="T1" fmla="*/ 0 h 12"/>
                <a:gd name="T2" fmla="*/ 0 w 251"/>
                <a:gd name="T3" fmla="*/ 12 h 12"/>
                <a:gd name="T4" fmla="*/ 351 w 251"/>
                <a:gd name="T5" fmla="*/ 12 h 12"/>
                <a:gd name="T6" fmla="*/ 351 w 251"/>
                <a:gd name="T7" fmla="*/ 0 h 12"/>
                <a:gd name="T8" fmla="*/ 0 w 251"/>
                <a:gd name="T9" fmla="*/ 0 h 12"/>
                <a:gd name="T10" fmla="*/ 0 w 251"/>
                <a:gd name="T11" fmla="*/ 0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" h="12">
                  <a:moveTo>
                    <a:pt x="0" y="0"/>
                  </a:moveTo>
                  <a:lnTo>
                    <a:pt x="0" y="12"/>
                  </a:lnTo>
                  <a:lnTo>
                    <a:pt x="251" y="12"/>
                  </a:lnTo>
                  <a:lnTo>
                    <a:pt x="251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hr-HR"/>
            </a:p>
          </p:txBody>
        </p:sp>
        <p:grpSp>
          <p:nvGrpSpPr>
            <p:cNvPr id="9" name="Group 9"/>
            <p:cNvGrpSpPr>
              <a:grpSpLocks/>
            </p:cNvGrpSpPr>
            <p:nvPr/>
          </p:nvGrpSpPr>
          <p:grpSpPr bwMode="auto">
            <a:xfrm>
              <a:off x="348" y="4"/>
              <a:ext cx="5410" cy="4316"/>
              <a:chOff x="348" y="4"/>
              <a:chExt cx="5410" cy="4316"/>
            </a:xfrm>
          </p:grpSpPr>
          <p:sp>
            <p:nvSpPr>
              <p:cNvPr id="10" name="Freeform 10"/>
              <p:cNvSpPr>
                <a:spLocks/>
              </p:cNvSpPr>
              <p:nvPr/>
            </p:nvSpPr>
            <p:spPr bwMode="ltGray">
              <a:xfrm>
                <a:off x="552" y="4"/>
                <a:ext cx="12" cy="695"/>
              </a:xfrm>
              <a:custGeom>
                <a:avLst/>
                <a:gdLst>
                  <a:gd name="T0" fmla="*/ 12 w 12"/>
                  <a:gd name="T1" fmla="*/ 0 h 695"/>
                  <a:gd name="T2" fmla="*/ 0 w 12"/>
                  <a:gd name="T3" fmla="*/ 0 h 695"/>
                  <a:gd name="T4" fmla="*/ 0 w 12"/>
                  <a:gd name="T5" fmla="*/ 695 h 695"/>
                  <a:gd name="T6" fmla="*/ 12 w 12"/>
                  <a:gd name="T7" fmla="*/ 695 h 695"/>
                  <a:gd name="T8" fmla="*/ 12 w 12"/>
                  <a:gd name="T9" fmla="*/ 0 h 695"/>
                  <a:gd name="T10" fmla="*/ 12 w 12"/>
                  <a:gd name="T11" fmla="*/ 0 h 69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695">
                    <a:moveTo>
                      <a:pt x="12" y="0"/>
                    </a:moveTo>
                    <a:lnTo>
                      <a:pt x="0" y="0"/>
                    </a:lnTo>
                    <a:lnTo>
                      <a:pt x="0" y="695"/>
                    </a:lnTo>
                    <a:lnTo>
                      <a:pt x="12" y="695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hr-HR"/>
              </a:p>
            </p:txBody>
          </p:sp>
          <p:sp>
            <p:nvSpPr>
              <p:cNvPr id="11" name="Freeform 11"/>
              <p:cNvSpPr>
                <a:spLocks/>
              </p:cNvSpPr>
              <p:nvPr/>
            </p:nvSpPr>
            <p:spPr bwMode="ltGray">
              <a:xfrm>
                <a:off x="552" y="1623"/>
                <a:ext cx="12" cy="2697"/>
              </a:xfrm>
              <a:custGeom>
                <a:avLst/>
                <a:gdLst>
                  <a:gd name="T0" fmla="*/ 0 w 12"/>
                  <a:gd name="T1" fmla="*/ 2697 h 2697"/>
                  <a:gd name="T2" fmla="*/ 12 w 12"/>
                  <a:gd name="T3" fmla="*/ 2697 h 2697"/>
                  <a:gd name="T4" fmla="*/ 12 w 12"/>
                  <a:gd name="T5" fmla="*/ 0 h 2697"/>
                  <a:gd name="T6" fmla="*/ 0 w 12"/>
                  <a:gd name="T7" fmla="*/ 0 h 2697"/>
                  <a:gd name="T8" fmla="*/ 0 w 12"/>
                  <a:gd name="T9" fmla="*/ 2697 h 2697"/>
                  <a:gd name="T10" fmla="*/ 0 w 12"/>
                  <a:gd name="T11" fmla="*/ 2697 h 269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697">
                    <a:moveTo>
                      <a:pt x="0" y="2697"/>
                    </a:moveTo>
                    <a:lnTo>
                      <a:pt x="12" y="2697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69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hr-HR"/>
              </a:p>
            </p:txBody>
          </p:sp>
          <p:sp>
            <p:nvSpPr>
              <p:cNvPr id="12" name="Freeform 12"/>
              <p:cNvSpPr>
                <a:spLocks/>
              </p:cNvSpPr>
              <p:nvPr/>
            </p:nvSpPr>
            <p:spPr bwMode="ltGray">
              <a:xfrm>
                <a:off x="1019" y="1155"/>
                <a:ext cx="4739" cy="12"/>
              </a:xfrm>
              <a:custGeom>
                <a:avLst/>
                <a:gdLst>
                  <a:gd name="T0" fmla="*/ 4739 w 4724"/>
                  <a:gd name="T1" fmla="*/ 0 h 12"/>
                  <a:gd name="T2" fmla="*/ 0 w 4724"/>
                  <a:gd name="T3" fmla="*/ 0 h 12"/>
                  <a:gd name="T4" fmla="*/ 0 w 4724"/>
                  <a:gd name="T5" fmla="*/ 12 h 12"/>
                  <a:gd name="T6" fmla="*/ 4739 w 4724"/>
                  <a:gd name="T7" fmla="*/ 12 h 12"/>
                  <a:gd name="T8" fmla="*/ 4739 w 4724"/>
                  <a:gd name="T9" fmla="*/ 0 h 12"/>
                  <a:gd name="T10" fmla="*/ 4739 w 4724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724" h="12">
                    <a:moveTo>
                      <a:pt x="4724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4724" y="12"/>
                    </a:lnTo>
                    <a:lnTo>
                      <a:pt x="47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hr-HR"/>
              </a:p>
            </p:txBody>
          </p:sp>
          <p:sp>
            <p:nvSpPr>
              <p:cNvPr id="13" name="Freeform 13"/>
              <p:cNvSpPr>
                <a:spLocks/>
              </p:cNvSpPr>
              <p:nvPr/>
            </p:nvSpPr>
            <p:spPr bwMode="ltGray">
              <a:xfrm>
                <a:off x="552" y="1371"/>
                <a:ext cx="12" cy="252"/>
              </a:xfrm>
              <a:custGeom>
                <a:avLst/>
                <a:gdLst>
                  <a:gd name="T0" fmla="*/ 0 w 12"/>
                  <a:gd name="T1" fmla="*/ 252 h 252"/>
                  <a:gd name="T2" fmla="*/ 12 w 12"/>
                  <a:gd name="T3" fmla="*/ 252 h 252"/>
                  <a:gd name="T4" fmla="*/ 12 w 12"/>
                  <a:gd name="T5" fmla="*/ 0 h 252"/>
                  <a:gd name="T6" fmla="*/ 0 w 12"/>
                  <a:gd name="T7" fmla="*/ 0 h 252"/>
                  <a:gd name="T8" fmla="*/ 0 w 12"/>
                  <a:gd name="T9" fmla="*/ 252 h 252"/>
                  <a:gd name="T10" fmla="*/ 0 w 12"/>
                  <a:gd name="T11" fmla="*/ 252 h 25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52">
                    <a:moveTo>
                      <a:pt x="0" y="252"/>
                    </a:moveTo>
                    <a:lnTo>
                      <a:pt x="12" y="252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5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hr-HR"/>
              </a:p>
            </p:txBody>
          </p:sp>
          <p:sp>
            <p:nvSpPr>
              <p:cNvPr id="14" name="Freeform 14"/>
              <p:cNvSpPr>
                <a:spLocks/>
              </p:cNvSpPr>
              <p:nvPr/>
            </p:nvSpPr>
            <p:spPr bwMode="ltGray">
              <a:xfrm>
                <a:off x="552" y="699"/>
                <a:ext cx="12" cy="252"/>
              </a:xfrm>
              <a:custGeom>
                <a:avLst/>
                <a:gdLst>
                  <a:gd name="T0" fmla="*/ 12 w 12"/>
                  <a:gd name="T1" fmla="*/ 0 h 252"/>
                  <a:gd name="T2" fmla="*/ 0 w 12"/>
                  <a:gd name="T3" fmla="*/ 0 h 252"/>
                  <a:gd name="T4" fmla="*/ 0 w 12"/>
                  <a:gd name="T5" fmla="*/ 252 h 252"/>
                  <a:gd name="T6" fmla="*/ 12 w 12"/>
                  <a:gd name="T7" fmla="*/ 252 h 252"/>
                  <a:gd name="T8" fmla="*/ 12 w 12"/>
                  <a:gd name="T9" fmla="*/ 0 h 252"/>
                  <a:gd name="T10" fmla="*/ 12 w 12"/>
                  <a:gd name="T11" fmla="*/ 0 h 25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52">
                    <a:moveTo>
                      <a:pt x="12" y="0"/>
                    </a:moveTo>
                    <a:lnTo>
                      <a:pt x="0" y="0"/>
                    </a:lnTo>
                    <a:lnTo>
                      <a:pt x="0" y="252"/>
                    </a:lnTo>
                    <a:lnTo>
                      <a:pt x="12" y="252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hr-HR"/>
              </a:p>
            </p:txBody>
          </p:sp>
          <p:sp>
            <p:nvSpPr>
              <p:cNvPr id="15" name="Freeform 15"/>
              <p:cNvSpPr>
                <a:spLocks/>
              </p:cNvSpPr>
              <p:nvPr/>
            </p:nvSpPr>
            <p:spPr bwMode="ltGray">
              <a:xfrm>
                <a:off x="348" y="1155"/>
                <a:ext cx="419" cy="12"/>
              </a:xfrm>
              <a:custGeom>
                <a:avLst/>
                <a:gdLst>
                  <a:gd name="T0" fmla="*/ 0 w 418"/>
                  <a:gd name="T1" fmla="*/ 0 h 12"/>
                  <a:gd name="T2" fmla="*/ 0 w 418"/>
                  <a:gd name="T3" fmla="*/ 12 h 12"/>
                  <a:gd name="T4" fmla="*/ 418 w 418"/>
                  <a:gd name="T5" fmla="*/ 12 h 12"/>
                  <a:gd name="T6" fmla="*/ 418 w 418"/>
                  <a:gd name="T7" fmla="*/ 0 h 12"/>
                  <a:gd name="T8" fmla="*/ 0 w 418"/>
                  <a:gd name="T9" fmla="*/ 0 h 12"/>
                  <a:gd name="T10" fmla="*/ 0 w 418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18" h="12">
                    <a:moveTo>
                      <a:pt x="0" y="0"/>
                    </a:moveTo>
                    <a:lnTo>
                      <a:pt x="0" y="12"/>
                    </a:lnTo>
                    <a:lnTo>
                      <a:pt x="418" y="12"/>
                    </a:lnTo>
                    <a:lnTo>
                      <a:pt x="418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eaLnBrk="1" hangingPunct="1">
                  <a:defRPr/>
                </a:pPr>
                <a:endParaRPr lang="hr-HR" sz="1800" b="0">
                  <a:solidFill>
                    <a:srgbClr val="FFFFFF"/>
                  </a:solidFill>
                  <a:effectLst/>
                  <a:latin typeface="Tahoma" pitchFamily="34" charset="0"/>
                </a:endParaRPr>
              </a:p>
            </p:txBody>
          </p:sp>
        </p:grpSp>
      </p:grpSp>
      <p:sp>
        <p:nvSpPr>
          <p:cNvPr id="10256" name="Rectangle 16"/>
          <p:cNvSpPr>
            <a:spLocks noGrp="1" noChangeArrowheads="1"/>
          </p:cNvSpPr>
          <p:nvPr>
            <p:ph type="ctrTitle" sz="quarter"/>
          </p:nvPr>
        </p:nvSpPr>
        <p:spPr>
          <a:xfrm>
            <a:off x="1066800" y="1997075"/>
            <a:ext cx="7086600" cy="1431925"/>
          </a:xfrm>
        </p:spPr>
        <p:txBody>
          <a:bodyPr anchor="b"/>
          <a:lstStyle>
            <a:lvl1pPr>
              <a:defRPr/>
            </a:lvl1pPr>
          </a:lstStyle>
          <a:p>
            <a:pPr lvl="0"/>
            <a:r>
              <a:rPr lang="hr-HR" altLang="x-none" noProof="0" smtClean="0"/>
              <a:t>Click to edit Master title style</a:t>
            </a:r>
          </a:p>
        </p:txBody>
      </p:sp>
      <p:sp>
        <p:nvSpPr>
          <p:cNvPr id="10257" name="Rectangle 1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066800" y="3886200"/>
            <a:ext cx="6400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pPr lvl="0"/>
            <a:r>
              <a:rPr lang="hr-HR" altLang="x-none" noProof="0" smtClean="0"/>
              <a:t>Click to edit Master subtitle style</a:t>
            </a:r>
          </a:p>
        </p:txBody>
      </p:sp>
      <p:sp>
        <p:nvSpPr>
          <p:cNvPr id="18" name="Rectangle 18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 algn="ctr" eaLnBrk="0" hangingPunct="0">
              <a:defRPr b="1">
                <a:latin typeface="Arial" pitchFamily="34" charset="0"/>
              </a:defRPr>
            </a:lvl1pPr>
          </a:lstStyle>
          <a:p>
            <a:pPr>
              <a:defRPr/>
            </a:pPr>
            <a:endParaRPr lang="hr-HR" altLang="x-none"/>
          </a:p>
        </p:txBody>
      </p:sp>
      <p:sp>
        <p:nvSpPr>
          <p:cNvPr id="19" name="Rectangle 19"/>
          <p:cNvSpPr>
            <a:spLocks noGrp="1" noChangeArrowheads="1"/>
          </p:cNvSpPr>
          <p:nvPr>
            <p:ph type="ftr" sz="quarter" idx="11"/>
          </p:nvPr>
        </p:nvSpPr>
        <p:spPr>
          <a:xfrm>
            <a:off x="3352800" y="6248400"/>
            <a:ext cx="2895600" cy="457200"/>
          </a:xfrm>
        </p:spPr>
        <p:txBody>
          <a:bodyPr/>
          <a:lstStyle>
            <a:lvl1pPr eaLnBrk="0" hangingPunct="0">
              <a:defRPr b="1">
                <a:latin typeface="Arial" pitchFamily="34" charset="0"/>
              </a:defRPr>
            </a:lvl1pPr>
          </a:lstStyle>
          <a:p>
            <a:pPr>
              <a:defRPr/>
            </a:pPr>
            <a:endParaRPr lang="hr-HR" altLang="x-none"/>
          </a:p>
        </p:txBody>
      </p:sp>
      <p:sp>
        <p:nvSpPr>
          <p:cNvPr id="20" name="Rectangle 2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>
                <a:latin typeface="Arial" pitchFamily="34" charset="0"/>
              </a:defRPr>
            </a:lvl1pPr>
          </a:lstStyle>
          <a:p>
            <a:pPr>
              <a:defRPr/>
            </a:pPr>
            <a:fld id="{D9423472-590D-4598-8F9C-156E67EDBC63}" type="slidenum">
              <a:rPr lang="hr-HR" altLang="x-none"/>
              <a:pPr>
                <a:defRPr/>
              </a:pPr>
              <a:t>‹#›</a:t>
            </a:fld>
            <a:endParaRPr lang="hr-HR" altLang="x-none"/>
          </a:p>
        </p:txBody>
      </p:sp>
    </p:spTree>
    <p:extLst>
      <p:ext uri="{BB962C8B-B14F-4D97-AF65-F5344CB8AC3E}">
        <p14:creationId xmlns:p14="http://schemas.microsoft.com/office/powerpoint/2010/main" val="29751419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 b="1">
                <a:latin typeface="Arial" pitchFamily="34" charset="0"/>
              </a:defRPr>
            </a:lvl1pPr>
          </a:lstStyle>
          <a:p>
            <a:pPr>
              <a:defRPr/>
            </a:pPr>
            <a:endParaRPr lang="hr-HR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>
                <a:latin typeface="Arial" pitchFamily="34" charset="0"/>
              </a:defRPr>
            </a:lvl1pPr>
          </a:lstStyle>
          <a:p>
            <a:pPr>
              <a:defRPr/>
            </a:pPr>
            <a:endParaRPr lang="hr-HR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>
                <a:latin typeface="Arial" pitchFamily="34" charset="0"/>
              </a:defRPr>
            </a:lvl1pPr>
          </a:lstStyle>
          <a:p>
            <a:pPr>
              <a:defRPr/>
            </a:pPr>
            <a:fld id="{C289339E-3ABE-4ECC-B16E-793591C14B63}" type="slidenum">
              <a:rPr lang="hr-HR" altLang="x-none"/>
              <a:pPr>
                <a:defRPr/>
              </a:pPr>
              <a:t>‹#›</a:t>
            </a:fld>
            <a:endParaRPr lang="hr-HR" altLang="x-none"/>
          </a:p>
        </p:txBody>
      </p:sp>
    </p:spTree>
    <p:extLst>
      <p:ext uri="{BB962C8B-B14F-4D97-AF65-F5344CB8AC3E}">
        <p14:creationId xmlns:p14="http://schemas.microsoft.com/office/powerpoint/2010/main" val="30301377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 b="1">
                <a:latin typeface="Arial" pitchFamily="34" charset="0"/>
              </a:defRPr>
            </a:lvl1pPr>
          </a:lstStyle>
          <a:p>
            <a:pPr>
              <a:defRPr/>
            </a:pPr>
            <a:endParaRPr lang="hr-HR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>
                <a:latin typeface="Arial" pitchFamily="34" charset="0"/>
              </a:defRPr>
            </a:lvl1pPr>
          </a:lstStyle>
          <a:p>
            <a:pPr>
              <a:defRPr/>
            </a:pPr>
            <a:endParaRPr lang="hr-HR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>
                <a:latin typeface="Arial" pitchFamily="34" charset="0"/>
              </a:defRPr>
            </a:lvl1pPr>
          </a:lstStyle>
          <a:p>
            <a:pPr>
              <a:defRPr/>
            </a:pPr>
            <a:fld id="{AC54293D-EE2A-47BF-9ED1-3E447AAFC1B2}" type="slidenum">
              <a:rPr lang="hr-HR" altLang="x-none"/>
              <a:pPr>
                <a:defRPr/>
              </a:pPr>
              <a:t>‹#›</a:t>
            </a:fld>
            <a:endParaRPr lang="hr-HR" altLang="x-none"/>
          </a:p>
        </p:txBody>
      </p:sp>
    </p:spTree>
    <p:extLst>
      <p:ext uri="{BB962C8B-B14F-4D97-AF65-F5344CB8AC3E}">
        <p14:creationId xmlns:p14="http://schemas.microsoft.com/office/powerpoint/2010/main" val="34866990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1981200"/>
            <a:ext cx="36957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14900" y="1981200"/>
            <a:ext cx="36957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 b="1">
                <a:latin typeface="Arial" pitchFamily="34" charset="0"/>
              </a:defRPr>
            </a:lvl1pPr>
          </a:lstStyle>
          <a:p>
            <a:pPr>
              <a:defRPr/>
            </a:pPr>
            <a:endParaRPr lang="hr-HR" alt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>
                <a:latin typeface="Arial" pitchFamily="34" charset="0"/>
              </a:defRPr>
            </a:lvl1pPr>
          </a:lstStyle>
          <a:p>
            <a:pPr>
              <a:defRPr/>
            </a:pPr>
            <a:endParaRPr lang="hr-HR" alt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>
                <a:latin typeface="Arial" pitchFamily="34" charset="0"/>
              </a:defRPr>
            </a:lvl1pPr>
          </a:lstStyle>
          <a:p>
            <a:pPr>
              <a:defRPr/>
            </a:pPr>
            <a:fld id="{25977AFC-99DE-425E-8899-F6810FCCF859}" type="slidenum">
              <a:rPr lang="hr-HR" altLang="x-none"/>
              <a:pPr>
                <a:defRPr/>
              </a:pPr>
              <a:t>‹#›</a:t>
            </a:fld>
            <a:endParaRPr lang="hr-HR" altLang="x-none"/>
          </a:p>
        </p:txBody>
      </p:sp>
    </p:spTree>
    <p:extLst>
      <p:ext uri="{BB962C8B-B14F-4D97-AF65-F5344CB8AC3E}">
        <p14:creationId xmlns:p14="http://schemas.microsoft.com/office/powerpoint/2010/main" val="9167892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 b="1">
                <a:latin typeface="Arial" pitchFamily="34" charset="0"/>
              </a:defRPr>
            </a:lvl1pPr>
          </a:lstStyle>
          <a:p>
            <a:pPr>
              <a:defRPr/>
            </a:pPr>
            <a:endParaRPr lang="hr-HR" altLang="x-non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>
                <a:latin typeface="Arial" pitchFamily="34" charset="0"/>
              </a:defRPr>
            </a:lvl1pPr>
          </a:lstStyle>
          <a:p>
            <a:pPr>
              <a:defRPr/>
            </a:pPr>
            <a:endParaRPr lang="hr-HR" altLang="x-non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>
                <a:latin typeface="Arial" pitchFamily="34" charset="0"/>
              </a:defRPr>
            </a:lvl1pPr>
          </a:lstStyle>
          <a:p>
            <a:pPr>
              <a:defRPr/>
            </a:pPr>
            <a:fld id="{132A3883-546D-4575-9A06-9A41B213E911}" type="slidenum">
              <a:rPr lang="hr-HR" altLang="x-none"/>
              <a:pPr>
                <a:defRPr/>
              </a:pPr>
              <a:t>‹#›</a:t>
            </a:fld>
            <a:endParaRPr lang="hr-HR" altLang="x-none"/>
          </a:p>
        </p:txBody>
      </p:sp>
    </p:spTree>
    <p:extLst>
      <p:ext uri="{BB962C8B-B14F-4D97-AF65-F5344CB8AC3E}">
        <p14:creationId xmlns:p14="http://schemas.microsoft.com/office/powerpoint/2010/main" val="450490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 b="1">
                <a:latin typeface="Arial" pitchFamily="34" charset="0"/>
              </a:defRPr>
            </a:lvl1pPr>
          </a:lstStyle>
          <a:p>
            <a:pPr>
              <a:defRPr/>
            </a:pPr>
            <a:endParaRPr lang="hr-HR" altLang="x-non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>
                <a:latin typeface="Arial" pitchFamily="34" charset="0"/>
              </a:defRPr>
            </a:lvl1pPr>
          </a:lstStyle>
          <a:p>
            <a:pPr>
              <a:defRPr/>
            </a:pPr>
            <a:endParaRPr lang="hr-HR" altLang="x-non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>
                <a:latin typeface="Arial" pitchFamily="34" charset="0"/>
              </a:defRPr>
            </a:lvl1pPr>
          </a:lstStyle>
          <a:p>
            <a:pPr>
              <a:defRPr/>
            </a:pPr>
            <a:fld id="{1D58931A-A161-4A29-812B-CBA16DF1AC2A}" type="slidenum">
              <a:rPr lang="hr-HR" altLang="x-none"/>
              <a:pPr>
                <a:defRPr/>
              </a:pPr>
              <a:t>‹#›</a:t>
            </a:fld>
            <a:endParaRPr lang="hr-HR" altLang="x-none"/>
          </a:p>
        </p:txBody>
      </p:sp>
    </p:spTree>
    <p:extLst>
      <p:ext uri="{BB962C8B-B14F-4D97-AF65-F5344CB8AC3E}">
        <p14:creationId xmlns:p14="http://schemas.microsoft.com/office/powerpoint/2010/main" val="12528484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 b="1">
                <a:latin typeface="Arial" pitchFamily="34" charset="0"/>
              </a:defRPr>
            </a:lvl1pPr>
          </a:lstStyle>
          <a:p>
            <a:pPr>
              <a:defRPr/>
            </a:pPr>
            <a:endParaRPr lang="hr-HR" altLang="x-non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>
                <a:latin typeface="Arial" pitchFamily="34" charset="0"/>
              </a:defRPr>
            </a:lvl1pPr>
          </a:lstStyle>
          <a:p>
            <a:pPr>
              <a:defRPr/>
            </a:pPr>
            <a:endParaRPr lang="hr-HR" alt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>
                <a:latin typeface="Arial" pitchFamily="34" charset="0"/>
              </a:defRPr>
            </a:lvl1pPr>
          </a:lstStyle>
          <a:p>
            <a:pPr>
              <a:defRPr/>
            </a:pPr>
            <a:fld id="{0B51FB44-B509-4093-B6E4-5985E403C870}" type="slidenum">
              <a:rPr lang="hr-HR" altLang="x-none"/>
              <a:pPr>
                <a:defRPr/>
              </a:pPr>
              <a:t>‹#›</a:t>
            </a:fld>
            <a:endParaRPr lang="hr-HR" altLang="x-none"/>
          </a:p>
        </p:txBody>
      </p:sp>
    </p:spTree>
    <p:extLst>
      <p:ext uri="{BB962C8B-B14F-4D97-AF65-F5344CB8AC3E}">
        <p14:creationId xmlns:p14="http://schemas.microsoft.com/office/powerpoint/2010/main" val="31654379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176C0D-4C7B-4271-BA1F-A699A7A941A9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7465480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 b="1">
                <a:latin typeface="Arial" pitchFamily="34" charset="0"/>
              </a:defRPr>
            </a:lvl1pPr>
          </a:lstStyle>
          <a:p>
            <a:pPr>
              <a:defRPr/>
            </a:pPr>
            <a:endParaRPr lang="hr-HR" alt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>
                <a:latin typeface="Arial" pitchFamily="34" charset="0"/>
              </a:defRPr>
            </a:lvl1pPr>
          </a:lstStyle>
          <a:p>
            <a:pPr>
              <a:defRPr/>
            </a:pPr>
            <a:endParaRPr lang="hr-HR" alt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>
                <a:latin typeface="Arial" pitchFamily="34" charset="0"/>
              </a:defRPr>
            </a:lvl1pPr>
          </a:lstStyle>
          <a:p>
            <a:pPr>
              <a:defRPr/>
            </a:pPr>
            <a:fld id="{C20A35DB-D7F7-4ED2-89D3-5AF63CC36B61}" type="slidenum">
              <a:rPr lang="hr-HR" altLang="x-none"/>
              <a:pPr>
                <a:defRPr/>
              </a:pPr>
              <a:t>‹#›</a:t>
            </a:fld>
            <a:endParaRPr lang="hr-HR" altLang="x-none"/>
          </a:p>
        </p:txBody>
      </p:sp>
    </p:spTree>
    <p:extLst>
      <p:ext uri="{BB962C8B-B14F-4D97-AF65-F5344CB8AC3E}">
        <p14:creationId xmlns:p14="http://schemas.microsoft.com/office/powerpoint/2010/main" val="20904212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r-HR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 b="1">
                <a:latin typeface="Arial" pitchFamily="34" charset="0"/>
              </a:defRPr>
            </a:lvl1pPr>
          </a:lstStyle>
          <a:p>
            <a:pPr>
              <a:defRPr/>
            </a:pPr>
            <a:endParaRPr lang="hr-HR" alt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>
                <a:latin typeface="Arial" pitchFamily="34" charset="0"/>
              </a:defRPr>
            </a:lvl1pPr>
          </a:lstStyle>
          <a:p>
            <a:pPr>
              <a:defRPr/>
            </a:pPr>
            <a:endParaRPr lang="hr-HR" alt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>
                <a:latin typeface="Arial" pitchFamily="34" charset="0"/>
              </a:defRPr>
            </a:lvl1pPr>
          </a:lstStyle>
          <a:p>
            <a:pPr>
              <a:defRPr/>
            </a:pPr>
            <a:fld id="{65311899-F50E-406A-B4BF-FBAAC84A2A50}" type="slidenum">
              <a:rPr lang="hr-HR" altLang="x-none"/>
              <a:pPr>
                <a:defRPr/>
              </a:pPr>
              <a:t>‹#›</a:t>
            </a:fld>
            <a:endParaRPr lang="hr-HR" altLang="x-none"/>
          </a:p>
        </p:txBody>
      </p:sp>
    </p:spTree>
    <p:extLst>
      <p:ext uri="{BB962C8B-B14F-4D97-AF65-F5344CB8AC3E}">
        <p14:creationId xmlns:p14="http://schemas.microsoft.com/office/powerpoint/2010/main" val="33639188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 b="1">
                <a:latin typeface="Arial" pitchFamily="34" charset="0"/>
              </a:defRPr>
            </a:lvl1pPr>
          </a:lstStyle>
          <a:p>
            <a:pPr>
              <a:defRPr/>
            </a:pPr>
            <a:endParaRPr lang="hr-HR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>
                <a:latin typeface="Arial" pitchFamily="34" charset="0"/>
              </a:defRPr>
            </a:lvl1pPr>
          </a:lstStyle>
          <a:p>
            <a:pPr>
              <a:defRPr/>
            </a:pPr>
            <a:endParaRPr lang="hr-HR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>
                <a:latin typeface="Arial" pitchFamily="34" charset="0"/>
              </a:defRPr>
            </a:lvl1pPr>
          </a:lstStyle>
          <a:p>
            <a:pPr>
              <a:defRPr/>
            </a:pPr>
            <a:fld id="{CFF221C3-6011-4482-B4D5-A430706BEF59}" type="slidenum">
              <a:rPr lang="hr-HR" altLang="x-none"/>
              <a:pPr>
                <a:defRPr/>
              </a:pPr>
              <a:t>‹#›</a:t>
            </a:fld>
            <a:endParaRPr lang="hr-HR" altLang="x-none"/>
          </a:p>
        </p:txBody>
      </p:sp>
    </p:spTree>
    <p:extLst>
      <p:ext uri="{BB962C8B-B14F-4D97-AF65-F5344CB8AC3E}">
        <p14:creationId xmlns:p14="http://schemas.microsoft.com/office/powerpoint/2010/main" val="198362979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24650" y="304800"/>
            <a:ext cx="1885950" cy="5791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304800"/>
            <a:ext cx="5505450" cy="5791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 b="1">
                <a:latin typeface="Arial" pitchFamily="34" charset="0"/>
              </a:defRPr>
            </a:lvl1pPr>
          </a:lstStyle>
          <a:p>
            <a:pPr>
              <a:defRPr/>
            </a:pPr>
            <a:endParaRPr lang="hr-HR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>
                <a:latin typeface="Arial" pitchFamily="34" charset="0"/>
              </a:defRPr>
            </a:lvl1pPr>
          </a:lstStyle>
          <a:p>
            <a:pPr>
              <a:defRPr/>
            </a:pPr>
            <a:endParaRPr lang="hr-HR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>
                <a:latin typeface="Arial" pitchFamily="34" charset="0"/>
              </a:defRPr>
            </a:lvl1pPr>
          </a:lstStyle>
          <a:p>
            <a:pPr>
              <a:defRPr/>
            </a:pPr>
            <a:fld id="{610946E4-0FC9-49BB-AB3F-DA8FE28DB193}" type="slidenum">
              <a:rPr lang="hr-HR" altLang="x-none"/>
              <a:pPr>
                <a:defRPr/>
              </a:pPr>
              <a:t>‹#›</a:t>
            </a:fld>
            <a:endParaRPr lang="hr-HR" altLang="x-none"/>
          </a:p>
        </p:txBody>
      </p:sp>
    </p:spTree>
    <p:extLst>
      <p:ext uri="{BB962C8B-B14F-4D97-AF65-F5344CB8AC3E}">
        <p14:creationId xmlns:p14="http://schemas.microsoft.com/office/powerpoint/2010/main" val="231010042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304800"/>
            <a:ext cx="7543800" cy="14319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1981200"/>
            <a:ext cx="36957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914900" y="1981200"/>
            <a:ext cx="36957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914900" y="4114800"/>
            <a:ext cx="36957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 b="1">
                <a:latin typeface="Arial" pitchFamily="34" charset="0"/>
              </a:defRPr>
            </a:lvl1pPr>
          </a:lstStyle>
          <a:p>
            <a:pPr>
              <a:defRPr/>
            </a:pPr>
            <a:endParaRPr lang="hr-HR" altLang="x-none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>
                <a:latin typeface="Arial" pitchFamily="34" charset="0"/>
              </a:defRPr>
            </a:lvl1pPr>
          </a:lstStyle>
          <a:p>
            <a:pPr>
              <a:defRPr/>
            </a:pPr>
            <a:endParaRPr lang="hr-HR" altLang="x-none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>
                <a:latin typeface="Arial" pitchFamily="34" charset="0"/>
              </a:defRPr>
            </a:lvl1pPr>
          </a:lstStyle>
          <a:p>
            <a:pPr>
              <a:defRPr/>
            </a:pPr>
            <a:fld id="{D7E012D5-AF68-4FCD-A637-74E1DFE555A2}" type="slidenum">
              <a:rPr lang="hr-HR" altLang="x-none"/>
              <a:pPr>
                <a:defRPr/>
              </a:pPr>
              <a:t>‹#›</a:t>
            </a:fld>
            <a:endParaRPr lang="hr-HR" altLang="x-none"/>
          </a:p>
        </p:txBody>
      </p:sp>
    </p:spTree>
    <p:extLst>
      <p:ext uri="{BB962C8B-B14F-4D97-AF65-F5344CB8AC3E}">
        <p14:creationId xmlns:p14="http://schemas.microsoft.com/office/powerpoint/2010/main" val="30465371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066800" y="304800"/>
            <a:ext cx="7543800" cy="14319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066800" y="1981200"/>
            <a:ext cx="36957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914900" y="1981200"/>
            <a:ext cx="36957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1066800" y="4114800"/>
            <a:ext cx="36957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14900" y="4114800"/>
            <a:ext cx="36957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 b="1">
                <a:latin typeface="Arial" pitchFamily="34" charset="0"/>
              </a:defRPr>
            </a:lvl1pPr>
          </a:lstStyle>
          <a:p>
            <a:pPr>
              <a:defRPr/>
            </a:pPr>
            <a:endParaRPr lang="hr-HR" altLang="x-non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>
                <a:latin typeface="Arial" pitchFamily="34" charset="0"/>
              </a:defRPr>
            </a:lvl1pPr>
          </a:lstStyle>
          <a:p>
            <a:pPr>
              <a:defRPr/>
            </a:pPr>
            <a:endParaRPr lang="hr-HR" altLang="x-non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>
                <a:latin typeface="Arial" pitchFamily="34" charset="0"/>
              </a:defRPr>
            </a:lvl1pPr>
          </a:lstStyle>
          <a:p>
            <a:pPr>
              <a:defRPr/>
            </a:pPr>
            <a:fld id="{3BAE6057-408A-4D89-868D-684A8CE9CF5D}" type="slidenum">
              <a:rPr lang="hr-HR" altLang="x-none"/>
              <a:pPr>
                <a:defRPr/>
              </a:pPr>
              <a:t>‹#›</a:t>
            </a:fld>
            <a:endParaRPr lang="hr-HR" altLang="x-none"/>
          </a:p>
        </p:txBody>
      </p:sp>
    </p:spTree>
    <p:extLst>
      <p:ext uri="{BB962C8B-B14F-4D97-AF65-F5344CB8AC3E}">
        <p14:creationId xmlns:p14="http://schemas.microsoft.com/office/powerpoint/2010/main" val="329795959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066800" y="304800"/>
            <a:ext cx="7543800" cy="579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 b="1">
                <a:latin typeface="Arial" pitchFamily="34" charset="0"/>
              </a:defRPr>
            </a:lvl1pPr>
          </a:lstStyle>
          <a:p>
            <a:pPr>
              <a:defRPr/>
            </a:pPr>
            <a:endParaRPr lang="hr-HR" altLang="x-non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>
                <a:latin typeface="Arial" pitchFamily="34" charset="0"/>
              </a:defRPr>
            </a:lvl1pPr>
          </a:lstStyle>
          <a:p>
            <a:pPr>
              <a:defRPr/>
            </a:pPr>
            <a:endParaRPr lang="hr-HR" altLang="x-non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>
                <a:latin typeface="Arial" pitchFamily="34" charset="0"/>
              </a:defRPr>
            </a:lvl1pPr>
          </a:lstStyle>
          <a:p>
            <a:pPr>
              <a:defRPr/>
            </a:pPr>
            <a:fld id="{98BD7A44-74BD-48FB-AB41-F4B51276B7A8}" type="slidenum">
              <a:rPr lang="hr-HR" altLang="x-none"/>
              <a:pPr>
                <a:defRPr/>
              </a:pPr>
              <a:t>‹#›</a:t>
            </a:fld>
            <a:endParaRPr lang="hr-HR" altLang="x-none"/>
          </a:p>
        </p:txBody>
      </p:sp>
    </p:spTree>
    <p:extLst>
      <p:ext uri="{BB962C8B-B14F-4D97-AF65-F5344CB8AC3E}">
        <p14:creationId xmlns:p14="http://schemas.microsoft.com/office/powerpoint/2010/main" val="265459518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hr-H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x-non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x-non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F23E2F-343A-4A28-9F3F-B1D078B9E90E}" type="slidenum">
              <a:rPr lang="en-US" altLang="x-non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x-non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057260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x-non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x-non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176C0D-4C7B-4271-BA1F-A699A7A941A9}" type="slidenum">
              <a:rPr lang="en-US" altLang="x-non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x-non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85771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x-non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x-non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50CD19-249A-4D35-B30C-8CC8EB565621}" type="slidenum">
              <a:rPr lang="en-US" altLang="x-non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x-non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87455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50CD19-249A-4D35-B30C-8CC8EB565621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35392599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x-non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x-non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9712ED-1BAA-4412-A872-CBD07D25E7F5}" type="slidenum">
              <a:rPr lang="en-US" altLang="x-non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x-non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5962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x-none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x-none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775AB1-5391-4130-8F72-4B833C146F07}" type="slidenum">
              <a:rPr lang="en-US" altLang="x-non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x-non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722773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x-none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x-none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F4A5E7-E852-4095-8425-666CA6943907}" type="slidenum">
              <a:rPr lang="en-US" altLang="x-non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x-non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92526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x-none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x-none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142198-8795-48A6-A894-0F92C1BF2714}" type="slidenum">
              <a:rPr lang="en-US" altLang="x-non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x-non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895202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x-non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x-non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81327A-C5F6-4140-BDCB-49D10A00EE2D}" type="slidenum">
              <a:rPr lang="en-US" altLang="x-non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x-non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387062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r-HR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x-non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x-non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7CB5BC-9FB1-4F7F-8051-C9E2F3314AFC}" type="slidenum">
              <a:rPr lang="en-US" altLang="x-non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x-non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005670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x-non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x-non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A9460-741D-41BB-A604-2ADC6B6AE345}" type="slidenum">
              <a:rPr lang="en-US" altLang="x-non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x-non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185326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x-non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x-non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418EBD-6E90-4C5A-9DC8-84123B784E3F}" type="slidenum">
              <a:rPr lang="en-US" altLang="x-non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x-non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793434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Group 2"/>
          <p:cNvGrpSpPr>
            <a:grpSpLocks/>
          </p:cNvGrpSpPr>
          <p:nvPr userDrawn="1"/>
        </p:nvGrpSpPr>
        <p:grpSpPr bwMode="auto">
          <a:xfrm>
            <a:off x="0" y="6350"/>
            <a:ext cx="9140825" cy="6851650"/>
            <a:chOff x="0" y="4"/>
            <a:chExt cx="5758" cy="4316"/>
          </a:xfrm>
        </p:grpSpPr>
        <p:grpSp>
          <p:nvGrpSpPr>
            <p:cNvPr id="5123" name="Group 3"/>
            <p:cNvGrpSpPr>
              <a:grpSpLocks/>
            </p:cNvGrpSpPr>
            <p:nvPr/>
          </p:nvGrpSpPr>
          <p:grpSpPr bwMode="auto">
            <a:xfrm>
              <a:off x="0" y="1161"/>
              <a:ext cx="5758" cy="3159"/>
              <a:chOff x="0" y="1161"/>
              <a:chExt cx="5758" cy="3159"/>
            </a:xfrm>
          </p:grpSpPr>
          <p:sp>
            <p:nvSpPr>
              <p:cNvPr id="5124" name="Freeform 4"/>
              <p:cNvSpPr>
                <a:spLocks/>
              </p:cNvSpPr>
              <p:nvPr/>
            </p:nvSpPr>
            <p:spPr bwMode="hidden">
              <a:xfrm>
                <a:off x="558" y="1161"/>
                <a:ext cx="5200" cy="3159"/>
              </a:xfrm>
              <a:custGeom>
                <a:avLst/>
                <a:gdLst>
                  <a:gd name="T0" fmla="*/ 0 w 5184"/>
                  <a:gd name="T1" fmla="*/ 3159 h 3159"/>
                  <a:gd name="T2" fmla="*/ 5184 w 5184"/>
                  <a:gd name="T3" fmla="*/ 3159 h 3159"/>
                  <a:gd name="T4" fmla="*/ 5184 w 5184"/>
                  <a:gd name="T5" fmla="*/ 0 h 3159"/>
                  <a:gd name="T6" fmla="*/ 0 w 5184"/>
                  <a:gd name="T7" fmla="*/ 0 h 3159"/>
                  <a:gd name="T8" fmla="*/ 0 w 5184"/>
                  <a:gd name="T9" fmla="*/ 3159 h 3159"/>
                  <a:gd name="T10" fmla="*/ 0 w 5184"/>
                  <a:gd name="T11" fmla="*/ 3159 h 3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184" h="3159">
                    <a:moveTo>
                      <a:pt x="0" y="3159"/>
                    </a:moveTo>
                    <a:lnTo>
                      <a:pt x="5184" y="3159"/>
                    </a:lnTo>
                    <a:lnTo>
                      <a:pt x="5184" y="0"/>
                    </a:lnTo>
                    <a:lnTo>
                      <a:pt x="0" y="0"/>
                    </a:lnTo>
                    <a:lnTo>
                      <a:pt x="0" y="3159"/>
                    </a:lnTo>
                    <a:lnTo>
                      <a:pt x="0" y="3159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eaLnBrk="1" hangingPunct="1"/>
                <a:endParaRPr lang="hr-HR" sz="1400" b="0" smtClean="0">
                  <a:solidFill>
                    <a:srgbClr val="FFFFFF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5125" name="Freeform 5"/>
              <p:cNvSpPr>
                <a:spLocks/>
              </p:cNvSpPr>
              <p:nvPr/>
            </p:nvSpPr>
            <p:spPr bwMode="hidden">
              <a:xfrm>
                <a:off x="0" y="1161"/>
                <a:ext cx="558" cy="3159"/>
              </a:xfrm>
              <a:custGeom>
                <a:avLst/>
                <a:gdLst>
                  <a:gd name="T0" fmla="*/ 0 w 556"/>
                  <a:gd name="T1" fmla="*/ 0 h 3159"/>
                  <a:gd name="T2" fmla="*/ 0 w 556"/>
                  <a:gd name="T3" fmla="*/ 3159 h 3159"/>
                  <a:gd name="T4" fmla="*/ 556 w 556"/>
                  <a:gd name="T5" fmla="*/ 3159 h 3159"/>
                  <a:gd name="T6" fmla="*/ 556 w 556"/>
                  <a:gd name="T7" fmla="*/ 0 h 3159"/>
                  <a:gd name="T8" fmla="*/ 0 w 556"/>
                  <a:gd name="T9" fmla="*/ 0 h 3159"/>
                  <a:gd name="T10" fmla="*/ 0 w 556"/>
                  <a:gd name="T11" fmla="*/ 0 h 3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56" h="3159">
                    <a:moveTo>
                      <a:pt x="0" y="0"/>
                    </a:moveTo>
                    <a:lnTo>
                      <a:pt x="0" y="3159"/>
                    </a:lnTo>
                    <a:lnTo>
                      <a:pt x="556" y="3159"/>
                    </a:lnTo>
                    <a:lnTo>
                      <a:pt x="556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eaLnBrk="1" hangingPunct="1"/>
                <a:endParaRPr lang="hr-HR" sz="1400" b="0" smtClean="0">
                  <a:solidFill>
                    <a:srgbClr val="FFFFFF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5126" name="Freeform 6"/>
            <p:cNvSpPr>
              <a:spLocks/>
            </p:cNvSpPr>
            <p:nvPr/>
          </p:nvSpPr>
          <p:spPr bwMode="ltGray">
            <a:xfrm>
              <a:off x="552" y="951"/>
              <a:ext cx="12" cy="420"/>
            </a:xfrm>
            <a:custGeom>
              <a:avLst/>
              <a:gdLst>
                <a:gd name="T0" fmla="*/ 0 w 12"/>
                <a:gd name="T1" fmla="*/ 0 h 420"/>
                <a:gd name="T2" fmla="*/ 0 w 12"/>
                <a:gd name="T3" fmla="*/ 420 h 420"/>
                <a:gd name="T4" fmla="*/ 12 w 12"/>
                <a:gd name="T5" fmla="*/ 420 h 420"/>
                <a:gd name="T6" fmla="*/ 12 w 12"/>
                <a:gd name="T7" fmla="*/ 0 h 420"/>
                <a:gd name="T8" fmla="*/ 0 w 12"/>
                <a:gd name="T9" fmla="*/ 0 h 420"/>
                <a:gd name="T10" fmla="*/ 0 w 12"/>
                <a:gd name="T11" fmla="*/ 0 h 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420">
                  <a:moveTo>
                    <a:pt x="0" y="0"/>
                  </a:moveTo>
                  <a:lnTo>
                    <a:pt x="0" y="420"/>
                  </a:lnTo>
                  <a:lnTo>
                    <a:pt x="12" y="42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50000">
                  <a:schemeClr val="hlink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eaLnBrk="1" hangingPunct="1"/>
              <a:endParaRPr lang="hr-HR" sz="1400" b="0" smtClean="0">
                <a:solidFill>
                  <a:srgbClr val="FFFFFF"/>
                </a:solidFill>
                <a:effectLst/>
                <a:latin typeface="Arial" charset="0"/>
              </a:endParaRPr>
            </a:p>
          </p:txBody>
        </p:sp>
        <p:sp>
          <p:nvSpPr>
            <p:cNvPr id="5127" name="Freeform 7"/>
            <p:cNvSpPr>
              <a:spLocks/>
            </p:cNvSpPr>
            <p:nvPr/>
          </p:nvSpPr>
          <p:spPr bwMode="ltGray">
            <a:xfrm>
              <a:off x="767" y="1155"/>
              <a:ext cx="252" cy="12"/>
            </a:xfrm>
            <a:custGeom>
              <a:avLst/>
              <a:gdLst>
                <a:gd name="T0" fmla="*/ 251 w 251"/>
                <a:gd name="T1" fmla="*/ 0 h 12"/>
                <a:gd name="T2" fmla="*/ 0 w 251"/>
                <a:gd name="T3" fmla="*/ 0 h 12"/>
                <a:gd name="T4" fmla="*/ 0 w 251"/>
                <a:gd name="T5" fmla="*/ 12 h 12"/>
                <a:gd name="T6" fmla="*/ 251 w 251"/>
                <a:gd name="T7" fmla="*/ 12 h 12"/>
                <a:gd name="T8" fmla="*/ 251 w 251"/>
                <a:gd name="T9" fmla="*/ 0 h 12"/>
                <a:gd name="T10" fmla="*/ 251 w 251"/>
                <a:gd name="T1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" h="12">
                  <a:moveTo>
                    <a:pt x="251" y="0"/>
                  </a:moveTo>
                  <a:lnTo>
                    <a:pt x="0" y="0"/>
                  </a:lnTo>
                  <a:lnTo>
                    <a:pt x="0" y="12"/>
                  </a:lnTo>
                  <a:lnTo>
                    <a:pt x="251" y="12"/>
                  </a:lnTo>
                  <a:lnTo>
                    <a:pt x="251" y="0"/>
                  </a:lnTo>
                  <a:lnTo>
                    <a:pt x="25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eaLnBrk="1" hangingPunct="1"/>
              <a:endParaRPr lang="hr-HR" sz="1400" b="0" smtClean="0">
                <a:solidFill>
                  <a:srgbClr val="FFFFFF"/>
                </a:solidFill>
                <a:effectLst/>
                <a:latin typeface="Arial" charset="0"/>
              </a:endParaRPr>
            </a:p>
          </p:txBody>
        </p:sp>
        <p:sp>
          <p:nvSpPr>
            <p:cNvPr id="5128" name="Freeform 8"/>
            <p:cNvSpPr>
              <a:spLocks/>
            </p:cNvSpPr>
            <p:nvPr/>
          </p:nvSpPr>
          <p:spPr bwMode="ltGray">
            <a:xfrm>
              <a:off x="0" y="1155"/>
              <a:ext cx="351" cy="12"/>
            </a:xfrm>
            <a:custGeom>
              <a:avLst/>
              <a:gdLst>
                <a:gd name="T0" fmla="*/ 0 w 251"/>
                <a:gd name="T1" fmla="*/ 0 h 12"/>
                <a:gd name="T2" fmla="*/ 0 w 251"/>
                <a:gd name="T3" fmla="*/ 12 h 12"/>
                <a:gd name="T4" fmla="*/ 251 w 251"/>
                <a:gd name="T5" fmla="*/ 12 h 12"/>
                <a:gd name="T6" fmla="*/ 251 w 251"/>
                <a:gd name="T7" fmla="*/ 0 h 12"/>
                <a:gd name="T8" fmla="*/ 0 w 251"/>
                <a:gd name="T9" fmla="*/ 0 h 12"/>
                <a:gd name="T10" fmla="*/ 0 w 251"/>
                <a:gd name="T1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" h="12">
                  <a:moveTo>
                    <a:pt x="0" y="0"/>
                  </a:moveTo>
                  <a:lnTo>
                    <a:pt x="0" y="12"/>
                  </a:lnTo>
                  <a:lnTo>
                    <a:pt x="251" y="12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eaLnBrk="1" hangingPunct="1"/>
              <a:endParaRPr lang="hr-HR" sz="1400" b="0" smtClean="0">
                <a:solidFill>
                  <a:srgbClr val="FFFFFF"/>
                </a:solidFill>
                <a:effectLst/>
                <a:latin typeface="Arial" charset="0"/>
              </a:endParaRPr>
            </a:p>
          </p:txBody>
        </p:sp>
        <p:grpSp>
          <p:nvGrpSpPr>
            <p:cNvPr id="5129" name="Group 9"/>
            <p:cNvGrpSpPr>
              <a:grpSpLocks/>
            </p:cNvGrpSpPr>
            <p:nvPr/>
          </p:nvGrpSpPr>
          <p:grpSpPr bwMode="auto">
            <a:xfrm>
              <a:off x="348" y="4"/>
              <a:ext cx="5410" cy="4316"/>
              <a:chOff x="348" y="4"/>
              <a:chExt cx="5410" cy="4316"/>
            </a:xfrm>
          </p:grpSpPr>
          <p:sp>
            <p:nvSpPr>
              <p:cNvPr id="5130" name="Freeform 10"/>
              <p:cNvSpPr>
                <a:spLocks/>
              </p:cNvSpPr>
              <p:nvPr/>
            </p:nvSpPr>
            <p:spPr bwMode="ltGray">
              <a:xfrm>
                <a:off x="552" y="4"/>
                <a:ext cx="12" cy="695"/>
              </a:xfrm>
              <a:custGeom>
                <a:avLst/>
                <a:gdLst>
                  <a:gd name="T0" fmla="*/ 12 w 12"/>
                  <a:gd name="T1" fmla="*/ 0 h 695"/>
                  <a:gd name="T2" fmla="*/ 0 w 12"/>
                  <a:gd name="T3" fmla="*/ 0 h 695"/>
                  <a:gd name="T4" fmla="*/ 0 w 12"/>
                  <a:gd name="T5" fmla="*/ 695 h 695"/>
                  <a:gd name="T6" fmla="*/ 12 w 12"/>
                  <a:gd name="T7" fmla="*/ 695 h 695"/>
                  <a:gd name="T8" fmla="*/ 12 w 12"/>
                  <a:gd name="T9" fmla="*/ 0 h 695"/>
                  <a:gd name="T10" fmla="*/ 12 w 12"/>
                  <a:gd name="T11" fmla="*/ 0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695">
                    <a:moveTo>
                      <a:pt x="12" y="0"/>
                    </a:moveTo>
                    <a:lnTo>
                      <a:pt x="0" y="0"/>
                    </a:lnTo>
                    <a:lnTo>
                      <a:pt x="0" y="695"/>
                    </a:lnTo>
                    <a:lnTo>
                      <a:pt x="12" y="695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eaLnBrk="1" hangingPunct="1"/>
                <a:endParaRPr lang="hr-HR" sz="1400" b="0" smtClean="0">
                  <a:solidFill>
                    <a:srgbClr val="FFFFFF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5131" name="Freeform 11"/>
              <p:cNvSpPr>
                <a:spLocks/>
              </p:cNvSpPr>
              <p:nvPr/>
            </p:nvSpPr>
            <p:spPr bwMode="ltGray">
              <a:xfrm>
                <a:off x="552" y="1623"/>
                <a:ext cx="12" cy="2697"/>
              </a:xfrm>
              <a:custGeom>
                <a:avLst/>
                <a:gdLst>
                  <a:gd name="T0" fmla="*/ 0 w 12"/>
                  <a:gd name="T1" fmla="*/ 2697 h 2697"/>
                  <a:gd name="T2" fmla="*/ 12 w 12"/>
                  <a:gd name="T3" fmla="*/ 2697 h 2697"/>
                  <a:gd name="T4" fmla="*/ 12 w 12"/>
                  <a:gd name="T5" fmla="*/ 0 h 2697"/>
                  <a:gd name="T6" fmla="*/ 0 w 12"/>
                  <a:gd name="T7" fmla="*/ 0 h 2697"/>
                  <a:gd name="T8" fmla="*/ 0 w 12"/>
                  <a:gd name="T9" fmla="*/ 2697 h 2697"/>
                  <a:gd name="T10" fmla="*/ 0 w 12"/>
                  <a:gd name="T11" fmla="*/ 2697 h 26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2697">
                    <a:moveTo>
                      <a:pt x="0" y="2697"/>
                    </a:moveTo>
                    <a:lnTo>
                      <a:pt x="12" y="2697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697"/>
                    </a:lnTo>
                    <a:lnTo>
                      <a:pt x="0" y="269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eaLnBrk="1" hangingPunct="1"/>
                <a:endParaRPr lang="hr-HR" sz="1400" b="0" smtClean="0">
                  <a:solidFill>
                    <a:srgbClr val="FFFFFF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5132" name="Freeform 12"/>
              <p:cNvSpPr>
                <a:spLocks/>
              </p:cNvSpPr>
              <p:nvPr/>
            </p:nvSpPr>
            <p:spPr bwMode="ltGray">
              <a:xfrm>
                <a:off x="1019" y="1155"/>
                <a:ext cx="4739" cy="12"/>
              </a:xfrm>
              <a:custGeom>
                <a:avLst/>
                <a:gdLst>
                  <a:gd name="T0" fmla="*/ 4724 w 4724"/>
                  <a:gd name="T1" fmla="*/ 0 h 12"/>
                  <a:gd name="T2" fmla="*/ 0 w 4724"/>
                  <a:gd name="T3" fmla="*/ 0 h 12"/>
                  <a:gd name="T4" fmla="*/ 0 w 4724"/>
                  <a:gd name="T5" fmla="*/ 12 h 12"/>
                  <a:gd name="T6" fmla="*/ 4724 w 4724"/>
                  <a:gd name="T7" fmla="*/ 12 h 12"/>
                  <a:gd name="T8" fmla="*/ 4724 w 4724"/>
                  <a:gd name="T9" fmla="*/ 0 h 12"/>
                  <a:gd name="T10" fmla="*/ 4724 w 4724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24" h="12">
                    <a:moveTo>
                      <a:pt x="4724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4724" y="12"/>
                    </a:lnTo>
                    <a:lnTo>
                      <a:pt x="4724" y="0"/>
                    </a:lnTo>
                    <a:lnTo>
                      <a:pt x="47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eaLnBrk="1" hangingPunct="1"/>
                <a:endParaRPr lang="hr-HR" sz="1400" b="0" smtClean="0">
                  <a:solidFill>
                    <a:srgbClr val="FFFFFF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5133" name="Freeform 13"/>
              <p:cNvSpPr>
                <a:spLocks/>
              </p:cNvSpPr>
              <p:nvPr/>
            </p:nvSpPr>
            <p:spPr bwMode="ltGray">
              <a:xfrm>
                <a:off x="552" y="1371"/>
                <a:ext cx="12" cy="252"/>
              </a:xfrm>
              <a:custGeom>
                <a:avLst/>
                <a:gdLst>
                  <a:gd name="T0" fmla="*/ 0 w 12"/>
                  <a:gd name="T1" fmla="*/ 252 h 252"/>
                  <a:gd name="T2" fmla="*/ 12 w 12"/>
                  <a:gd name="T3" fmla="*/ 252 h 252"/>
                  <a:gd name="T4" fmla="*/ 12 w 12"/>
                  <a:gd name="T5" fmla="*/ 0 h 252"/>
                  <a:gd name="T6" fmla="*/ 0 w 12"/>
                  <a:gd name="T7" fmla="*/ 0 h 252"/>
                  <a:gd name="T8" fmla="*/ 0 w 12"/>
                  <a:gd name="T9" fmla="*/ 252 h 252"/>
                  <a:gd name="T10" fmla="*/ 0 w 12"/>
                  <a:gd name="T11" fmla="*/ 252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252">
                    <a:moveTo>
                      <a:pt x="0" y="252"/>
                    </a:moveTo>
                    <a:lnTo>
                      <a:pt x="12" y="252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52"/>
                    </a:lnTo>
                    <a:lnTo>
                      <a:pt x="0" y="25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eaLnBrk="1" hangingPunct="1"/>
                <a:endParaRPr lang="hr-HR" sz="1400" b="0" smtClean="0">
                  <a:solidFill>
                    <a:srgbClr val="FFFFFF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5134" name="Freeform 14"/>
              <p:cNvSpPr>
                <a:spLocks/>
              </p:cNvSpPr>
              <p:nvPr/>
            </p:nvSpPr>
            <p:spPr bwMode="ltGray">
              <a:xfrm>
                <a:off x="552" y="699"/>
                <a:ext cx="12" cy="252"/>
              </a:xfrm>
              <a:custGeom>
                <a:avLst/>
                <a:gdLst>
                  <a:gd name="T0" fmla="*/ 12 w 12"/>
                  <a:gd name="T1" fmla="*/ 0 h 252"/>
                  <a:gd name="T2" fmla="*/ 0 w 12"/>
                  <a:gd name="T3" fmla="*/ 0 h 252"/>
                  <a:gd name="T4" fmla="*/ 0 w 12"/>
                  <a:gd name="T5" fmla="*/ 252 h 252"/>
                  <a:gd name="T6" fmla="*/ 12 w 12"/>
                  <a:gd name="T7" fmla="*/ 252 h 252"/>
                  <a:gd name="T8" fmla="*/ 12 w 12"/>
                  <a:gd name="T9" fmla="*/ 0 h 252"/>
                  <a:gd name="T10" fmla="*/ 12 w 12"/>
                  <a:gd name="T11" fmla="*/ 0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252">
                    <a:moveTo>
                      <a:pt x="12" y="0"/>
                    </a:moveTo>
                    <a:lnTo>
                      <a:pt x="0" y="0"/>
                    </a:lnTo>
                    <a:lnTo>
                      <a:pt x="0" y="252"/>
                    </a:lnTo>
                    <a:lnTo>
                      <a:pt x="12" y="252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eaLnBrk="1" hangingPunct="1"/>
                <a:endParaRPr lang="hr-HR" sz="1400" b="0" smtClean="0">
                  <a:solidFill>
                    <a:srgbClr val="FFFFFF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5135" name="Freeform 15"/>
              <p:cNvSpPr>
                <a:spLocks/>
              </p:cNvSpPr>
              <p:nvPr/>
            </p:nvSpPr>
            <p:spPr bwMode="ltGray">
              <a:xfrm>
                <a:off x="348" y="1155"/>
                <a:ext cx="419" cy="12"/>
              </a:xfrm>
              <a:custGeom>
                <a:avLst/>
                <a:gdLst>
                  <a:gd name="T0" fmla="*/ 0 w 418"/>
                  <a:gd name="T1" fmla="*/ 0 h 12"/>
                  <a:gd name="T2" fmla="*/ 0 w 418"/>
                  <a:gd name="T3" fmla="*/ 12 h 12"/>
                  <a:gd name="T4" fmla="*/ 418 w 418"/>
                  <a:gd name="T5" fmla="*/ 12 h 12"/>
                  <a:gd name="T6" fmla="*/ 418 w 418"/>
                  <a:gd name="T7" fmla="*/ 0 h 12"/>
                  <a:gd name="T8" fmla="*/ 0 w 418"/>
                  <a:gd name="T9" fmla="*/ 0 h 12"/>
                  <a:gd name="T10" fmla="*/ 0 w 418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18" h="12">
                    <a:moveTo>
                      <a:pt x="0" y="0"/>
                    </a:moveTo>
                    <a:lnTo>
                      <a:pt x="0" y="12"/>
                    </a:lnTo>
                    <a:lnTo>
                      <a:pt x="418" y="12"/>
                    </a:lnTo>
                    <a:lnTo>
                      <a:pt x="418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eaLnBrk="1" hangingPunct="1"/>
                <a:endParaRPr lang="hr-HR" sz="1400" b="0" smtClean="0">
                  <a:solidFill>
                    <a:srgbClr val="FFFFFF"/>
                  </a:solidFill>
                  <a:effectLst/>
                  <a:latin typeface="Arial" charset="0"/>
                </a:endParaRPr>
              </a:p>
            </p:txBody>
          </p:sp>
        </p:grpSp>
      </p:grpSp>
      <p:sp>
        <p:nvSpPr>
          <p:cNvPr id="5136" name="Rectangle 16"/>
          <p:cNvSpPr>
            <a:spLocks noGrp="1" noChangeArrowheads="1"/>
          </p:cNvSpPr>
          <p:nvPr>
            <p:ph type="ctrTitle" sz="quarter"/>
          </p:nvPr>
        </p:nvSpPr>
        <p:spPr>
          <a:xfrm>
            <a:off x="1066800" y="1997075"/>
            <a:ext cx="7086600" cy="1431925"/>
          </a:xfrm>
        </p:spPr>
        <p:txBody>
          <a:bodyPr anchor="b"/>
          <a:lstStyle>
            <a:lvl1pPr>
              <a:defRPr/>
            </a:lvl1pPr>
          </a:lstStyle>
          <a:p>
            <a:pPr lvl="0"/>
            <a:r>
              <a:rPr lang="hr-HR" altLang="x-none" noProof="0" smtClean="0"/>
              <a:t>Click to edit Master title style</a:t>
            </a:r>
          </a:p>
        </p:txBody>
      </p:sp>
      <p:sp>
        <p:nvSpPr>
          <p:cNvPr id="5137" name="Rectangle 17"/>
          <p:cNvSpPr>
            <a:spLocks noGrp="1" noChangeArrowheads="1"/>
          </p:cNvSpPr>
          <p:nvPr>
            <p:ph type="subTitle" sz="quarter" idx="1"/>
          </p:nvPr>
        </p:nvSpPr>
        <p:spPr bwMode="auto">
          <a:xfrm>
            <a:off x="1066800" y="3886200"/>
            <a:ext cx="640080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>
              <a:buFont typeface="Wingdings" pitchFamily="2" charset="2"/>
              <a:buNone/>
              <a:defRPr/>
            </a:lvl1pPr>
          </a:lstStyle>
          <a:p>
            <a:pPr lvl="0"/>
            <a:r>
              <a:rPr lang="hr-HR" altLang="x-none" noProof="0" smtClean="0"/>
              <a:t>Click to edit Master subtitle style</a:t>
            </a:r>
          </a:p>
        </p:txBody>
      </p:sp>
      <p:sp>
        <p:nvSpPr>
          <p:cNvPr id="5138" name="Rectangle 18"/>
          <p:cNvSpPr>
            <a:spLocks noGrp="1" noChangeArrowheads="1"/>
          </p:cNvSpPr>
          <p:nvPr>
            <p:ph type="dt" sz="quarter" idx="2"/>
          </p:nvPr>
        </p:nvSpPr>
        <p:spPr bwMode="auto">
          <a:xfrm>
            <a:off x="1066800" y="6248400"/>
            <a:ext cx="19050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 algn="l" eaLnBrk="1" hangingPunct="1"/>
            <a:endParaRPr lang="hr-HR" altLang="x-none" b="0" smtClean="0">
              <a:solidFill>
                <a:srgbClr val="FFFFFF"/>
              </a:solidFill>
            </a:endParaRPr>
          </a:p>
        </p:txBody>
      </p:sp>
      <p:sp>
        <p:nvSpPr>
          <p:cNvPr id="5139" name="Rectangle 1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52800" y="6248400"/>
            <a:ext cx="28956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 eaLnBrk="1" hangingPunct="1"/>
            <a:endParaRPr lang="hr-HR" altLang="x-none" b="0" smtClean="0">
              <a:solidFill>
                <a:srgbClr val="FFFFFF"/>
              </a:solidFill>
            </a:endParaRPr>
          </a:p>
        </p:txBody>
      </p:sp>
      <p:sp>
        <p:nvSpPr>
          <p:cNvPr id="5140" name="Rectangle 20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705600" y="6248400"/>
            <a:ext cx="1905000" cy="457200"/>
          </a:xfrm>
        </p:spPr>
        <p:txBody>
          <a:bodyPr/>
          <a:lstStyle>
            <a:lvl1pPr>
              <a:defRPr sz="1000" b="0"/>
            </a:lvl1pPr>
          </a:lstStyle>
          <a:p>
            <a:fld id="{18A6A46F-F911-49A6-B074-421AACA14442}" type="slidenum">
              <a:rPr lang="hr-HR" altLang="x-none">
                <a:solidFill>
                  <a:srgbClr val="FFFFFF"/>
                </a:solidFill>
              </a:rPr>
              <a:pPr/>
              <a:t>‹#›</a:t>
            </a:fld>
            <a:endParaRPr lang="hr-HR" altLang="x-non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177050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5284B37-D239-4F64-B873-D9E066F037CF}" type="slidenum">
              <a:rPr lang="hr-HR" altLang="x-none">
                <a:solidFill>
                  <a:srgbClr val="FFFFFF"/>
                </a:solidFill>
              </a:rPr>
              <a:pPr/>
              <a:t>‹#›</a:t>
            </a:fld>
            <a:endParaRPr lang="hr-HR" altLang="x-non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94607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9712ED-1BAA-4412-A872-CBD07D25E7F5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32091885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975DCBB-B1CE-4A62-ADA2-4E44F5E3F332}" type="slidenum">
              <a:rPr lang="hr-HR" altLang="x-none">
                <a:solidFill>
                  <a:srgbClr val="FFFFFF"/>
                </a:solidFill>
              </a:rPr>
              <a:pPr/>
              <a:t>‹#›</a:t>
            </a:fld>
            <a:endParaRPr lang="hr-HR" altLang="x-non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913553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B346BA7-F61F-4E1D-9BB2-295B1EAB05F8}" type="slidenum">
              <a:rPr lang="hr-HR" altLang="x-none">
                <a:solidFill>
                  <a:srgbClr val="FFFFFF"/>
                </a:solidFill>
              </a:rPr>
              <a:pPr/>
              <a:t>‹#›</a:t>
            </a:fld>
            <a:endParaRPr lang="hr-HR" altLang="x-non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457164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2D3F567-E654-4365-9B6B-F301F1A8EE68}" type="slidenum">
              <a:rPr lang="hr-HR" altLang="x-none">
                <a:solidFill>
                  <a:srgbClr val="FFFFFF"/>
                </a:solidFill>
              </a:rPr>
              <a:pPr/>
              <a:t>‹#›</a:t>
            </a:fld>
            <a:endParaRPr lang="hr-HR" altLang="x-non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287563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18EFABE-9059-4EF3-9052-08040A53F526}" type="slidenum">
              <a:rPr lang="hr-HR" altLang="x-none">
                <a:solidFill>
                  <a:srgbClr val="FFFFFF"/>
                </a:solidFill>
              </a:rPr>
              <a:pPr/>
              <a:t>‹#›</a:t>
            </a:fld>
            <a:endParaRPr lang="hr-HR" altLang="x-non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233457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9B0A221-EAB4-4311-B5BF-28C963C09BBD}" type="slidenum">
              <a:rPr lang="hr-HR" altLang="x-none">
                <a:solidFill>
                  <a:srgbClr val="FFFFFF"/>
                </a:solidFill>
              </a:rPr>
              <a:pPr/>
              <a:t>‹#›</a:t>
            </a:fld>
            <a:endParaRPr lang="hr-HR" altLang="x-non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126295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93C4A03-CE39-4667-8EA3-357AD719692D}" type="slidenum">
              <a:rPr lang="hr-HR" altLang="x-none">
                <a:solidFill>
                  <a:srgbClr val="FFFFFF"/>
                </a:solidFill>
              </a:rPr>
              <a:pPr/>
              <a:t>‹#›</a:t>
            </a:fld>
            <a:endParaRPr lang="hr-HR" altLang="x-non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523098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4D4D2C6-A6F3-4ED7-BD5F-7B5DD6B18582}" type="slidenum">
              <a:rPr lang="hr-HR" altLang="x-none">
                <a:solidFill>
                  <a:srgbClr val="FFFFFF"/>
                </a:solidFill>
              </a:rPr>
              <a:pPr/>
              <a:t>‹#›</a:t>
            </a:fld>
            <a:endParaRPr lang="hr-HR" altLang="x-non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234277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C51D334-5782-4811-91AC-ADBFA2A3E6D5}" type="slidenum">
              <a:rPr lang="hr-HR" altLang="x-none">
                <a:solidFill>
                  <a:srgbClr val="FFFFFF"/>
                </a:solidFill>
              </a:rPr>
              <a:pPr/>
              <a:t>‹#›</a:t>
            </a:fld>
            <a:endParaRPr lang="hr-HR" altLang="x-non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071841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304800"/>
            <a:ext cx="2057400" cy="58213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213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8AF30DA-127F-45B4-951E-AAF8F694F103}" type="slidenum">
              <a:rPr lang="hr-HR" altLang="x-none">
                <a:solidFill>
                  <a:srgbClr val="FFFFFF"/>
                </a:solidFill>
              </a:rPr>
              <a:pPr/>
              <a:t>‹#›</a:t>
            </a:fld>
            <a:endParaRPr lang="hr-HR" altLang="x-non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196908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42" name="Group 2"/>
          <p:cNvGrpSpPr>
            <a:grpSpLocks/>
          </p:cNvGrpSpPr>
          <p:nvPr/>
        </p:nvGrpSpPr>
        <p:grpSpPr bwMode="auto">
          <a:xfrm>
            <a:off x="0" y="6350"/>
            <a:ext cx="9140825" cy="6851650"/>
            <a:chOff x="0" y="4"/>
            <a:chExt cx="5758" cy="4316"/>
          </a:xfrm>
        </p:grpSpPr>
        <p:grpSp>
          <p:nvGrpSpPr>
            <p:cNvPr id="61443" name="Group 3"/>
            <p:cNvGrpSpPr>
              <a:grpSpLocks/>
            </p:cNvGrpSpPr>
            <p:nvPr/>
          </p:nvGrpSpPr>
          <p:grpSpPr bwMode="auto">
            <a:xfrm>
              <a:off x="0" y="1161"/>
              <a:ext cx="5758" cy="3159"/>
              <a:chOff x="0" y="1161"/>
              <a:chExt cx="5758" cy="3159"/>
            </a:xfrm>
          </p:grpSpPr>
          <p:sp>
            <p:nvSpPr>
              <p:cNvPr id="61444" name="Freeform 4"/>
              <p:cNvSpPr>
                <a:spLocks/>
              </p:cNvSpPr>
              <p:nvPr/>
            </p:nvSpPr>
            <p:spPr bwMode="hidden">
              <a:xfrm>
                <a:off x="558" y="1161"/>
                <a:ext cx="5200" cy="3159"/>
              </a:xfrm>
              <a:custGeom>
                <a:avLst/>
                <a:gdLst>
                  <a:gd name="T0" fmla="*/ 0 w 5184"/>
                  <a:gd name="T1" fmla="*/ 3159 h 3159"/>
                  <a:gd name="T2" fmla="*/ 5184 w 5184"/>
                  <a:gd name="T3" fmla="*/ 3159 h 3159"/>
                  <a:gd name="T4" fmla="*/ 5184 w 5184"/>
                  <a:gd name="T5" fmla="*/ 0 h 3159"/>
                  <a:gd name="T6" fmla="*/ 0 w 5184"/>
                  <a:gd name="T7" fmla="*/ 0 h 3159"/>
                  <a:gd name="T8" fmla="*/ 0 w 5184"/>
                  <a:gd name="T9" fmla="*/ 3159 h 3159"/>
                  <a:gd name="T10" fmla="*/ 0 w 5184"/>
                  <a:gd name="T11" fmla="*/ 3159 h 3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184" h="3159">
                    <a:moveTo>
                      <a:pt x="0" y="3159"/>
                    </a:moveTo>
                    <a:lnTo>
                      <a:pt x="5184" y="3159"/>
                    </a:lnTo>
                    <a:lnTo>
                      <a:pt x="5184" y="0"/>
                    </a:lnTo>
                    <a:lnTo>
                      <a:pt x="0" y="0"/>
                    </a:lnTo>
                    <a:lnTo>
                      <a:pt x="0" y="3159"/>
                    </a:lnTo>
                    <a:lnTo>
                      <a:pt x="0" y="3159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/>
                <a:endParaRPr lang="hr-HR" sz="1800" b="0" smtClean="0">
                  <a:solidFill>
                    <a:srgbClr val="FFFFFF"/>
                  </a:solidFill>
                  <a:effectLst/>
                  <a:latin typeface="Tahoma" pitchFamily="34" charset="0"/>
                </a:endParaRPr>
              </a:p>
            </p:txBody>
          </p:sp>
          <p:sp>
            <p:nvSpPr>
              <p:cNvPr id="61445" name="Freeform 5"/>
              <p:cNvSpPr>
                <a:spLocks/>
              </p:cNvSpPr>
              <p:nvPr/>
            </p:nvSpPr>
            <p:spPr bwMode="hidden">
              <a:xfrm>
                <a:off x="0" y="1161"/>
                <a:ext cx="558" cy="3159"/>
              </a:xfrm>
              <a:custGeom>
                <a:avLst/>
                <a:gdLst>
                  <a:gd name="T0" fmla="*/ 0 w 556"/>
                  <a:gd name="T1" fmla="*/ 0 h 3159"/>
                  <a:gd name="T2" fmla="*/ 0 w 556"/>
                  <a:gd name="T3" fmla="*/ 3159 h 3159"/>
                  <a:gd name="T4" fmla="*/ 556 w 556"/>
                  <a:gd name="T5" fmla="*/ 3159 h 3159"/>
                  <a:gd name="T6" fmla="*/ 556 w 556"/>
                  <a:gd name="T7" fmla="*/ 0 h 3159"/>
                  <a:gd name="T8" fmla="*/ 0 w 556"/>
                  <a:gd name="T9" fmla="*/ 0 h 3159"/>
                  <a:gd name="T10" fmla="*/ 0 w 556"/>
                  <a:gd name="T11" fmla="*/ 0 h 3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56" h="3159">
                    <a:moveTo>
                      <a:pt x="0" y="0"/>
                    </a:moveTo>
                    <a:lnTo>
                      <a:pt x="0" y="3159"/>
                    </a:lnTo>
                    <a:lnTo>
                      <a:pt x="556" y="3159"/>
                    </a:lnTo>
                    <a:lnTo>
                      <a:pt x="556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/>
                <a:endParaRPr lang="hr-HR" sz="1800" b="0" smtClean="0">
                  <a:solidFill>
                    <a:srgbClr val="FFFFFF"/>
                  </a:solidFill>
                  <a:effectLst/>
                  <a:latin typeface="Tahoma" pitchFamily="34" charset="0"/>
                </a:endParaRPr>
              </a:p>
            </p:txBody>
          </p:sp>
        </p:grpSp>
        <p:sp>
          <p:nvSpPr>
            <p:cNvPr id="61446" name="Freeform 6"/>
            <p:cNvSpPr>
              <a:spLocks/>
            </p:cNvSpPr>
            <p:nvPr/>
          </p:nvSpPr>
          <p:spPr bwMode="ltGray">
            <a:xfrm>
              <a:off x="552" y="951"/>
              <a:ext cx="12" cy="420"/>
            </a:xfrm>
            <a:custGeom>
              <a:avLst/>
              <a:gdLst>
                <a:gd name="T0" fmla="*/ 0 w 12"/>
                <a:gd name="T1" fmla="*/ 0 h 420"/>
                <a:gd name="T2" fmla="*/ 0 w 12"/>
                <a:gd name="T3" fmla="*/ 420 h 420"/>
                <a:gd name="T4" fmla="*/ 12 w 12"/>
                <a:gd name="T5" fmla="*/ 420 h 420"/>
                <a:gd name="T6" fmla="*/ 12 w 12"/>
                <a:gd name="T7" fmla="*/ 0 h 420"/>
                <a:gd name="T8" fmla="*/ 0 w 12"/>
                <a:gd name="T9" fmla="*/ 0 h 420"/>
                <a:gd name="T10" fmla="*/ 0 w 12"/>
                <a:gd name="T11" fmla="*/ 0 h 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420">
                  <a:moveTo>
                    <a:pt x="0" y="0"/>
                  </a:moveTo>
                  <a:lnTo>
                    <a:pt x="0" y="420"/>
                  </a:lnTo>
                  <a:lnTo>
                    <a:pt x="12" y="42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50000">
                  <a:schemeClr val="hlink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/>
              <a:endParaRPr lang="hr-HR" sz="1800" b="0" smtClean="0">
                <a:solidFill>
                  <a:srgbClr val="FFFFFF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61447" name="Freeform 7"/>
            <p:cNvSpPr>
              <a:spLocks/>
            </p:cNvSpPr>
            <p:nvPr/>
          </p:nvSpPr>
          <p:spPr bwMode="ltGray">
            <a:xfrm>
              <a:off x="767" y="1155"/>
              <a:ext cx="252" cy="12"/>
            </a:xfrm>
            <a:custGeom>
              <a:avLst/>
              <a:gdLst>
                <a:gd name="T0" fmla="*/ 251 w 251"/>
                <a:gd name="T1" fmla="*/ 0 h 12"/>
                <a:gd name="T2" fmla="*/ 0 w 251"/>
                <a:gd name="T3" fmla="*/ 0 h 12"/>
                <a:gd name="T4" fmla="*/ 0 w 251"/>
                <a:gd name="T5" fmla="*/ 12 h 12"/>
                <a:gd name="T6" fmla="*/ 251 w 251"/>
                <a:gd name="T7" fmla="*/ 12 h 12"/>
                <a:gd name="T8" fmla="*/ 251 w 251"/>
                <a:gd name="T9" fmla="*/ 0 h 12"/>
                <a:gd name="T10" fmla="*/ 251 w 251"/>
                <a:gd name="T1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" h="12">
                  <a:moveTo>
                    <a:pt x="251" y="0"/>
                  </a:moveTo>
                  <a:lnTo>
                    <a:pt x="0" y="0"/>
                  </a:lnTo>
                  <a:lnTo>
                    <a:pt x="0" y="12"/>
                  </a:lnTo>
                  <a:lnTo>
                    <a:pt x="251" y="12"/>
                  </a:lnTo>
                  <a:lnTo>
                    <a:pt x="251" y="0"/>
                  </a:lnTo>
                  <a:lnTo>
                    <a:pt x="25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/>
              <a:endParaRPr lang="hr-HR" sz="1800" b="0" smtClean="0">
                <a:solidFill>
                  <a:srgbClr val="FFFFFF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61448" name="Freeform 8"/>
            <p:cNvSpPr>
              <a:spLocks/>
            </p:cNvSpPr>
            <p:nvPr/>
          </p:nvSpPr>
          <p:spPr bwMode="ltGray">
            <a:xfrm>
              <a:off x="0" y="1155"/>
              <a:ext cx="351" cy="12"/>
            </a:xfrm>
            <a:custGeom>
              <a:avLst/>
              <a:gdLst>
                <a:gd name="T0" fmla="*/ 0 w 251"/>
                <a:gd name="T1" fmla="*/ 0 h 12"/>
                <a:gd name="T2" fmla="*/ 0 w 251"/>
                <a:gd name="T3" fmla="*/ 12 h 12"/>
                <a:gd name="T4" fmla="*/ 251 w 251"/>
                <a:gd name="T5" fmla="*/ 12 h 12"/>
                <a:gd name="T6" fmla="*/ 251 w 251"/>
                <a:gd name="T7" fmla="*/ 0 h 12"/>
                <a:gd name="T8" fmla="*/ 0 w 251"/>
                <a:gd name="T9" fmla="*/ 0 h 12"/>
                <a:gd name="T10" fmla="*/ 0 w 251"/>
                <a:gd name="T1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" h="12">
                  <a:moveTo>
                    <a:pt x="0" y="0"/>
                  </a:moveTo>
                  <a:lnTo>
                    <a:pt x="0" y="12"/>
                  </a:lnTo>
                  <a:lnTo>
                    <a:pt x="251" y="12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/>
              <a:endParaRPr lang="hr-HR" sz="1800" b="0" smtClean="0">
                <a:solidFill>
                  <a:srgbClr val="FFFFFF"/>
                </a:solidFill>
                <a:effectLst/>
                <a:latin typeface="Tahoma" pitchFamily="34" charset="0"/>
              </a:endParaRPr>
            </a:p>
          </p:txBody>
        </p:sp>
        <p:grpSp>
          <p:nvGrpSpPr>
            <p:cNvPr id="61449" name="Group 9"/>
            <p:cNvGrpSpPr>
              <a:grpSpLocks/>
            </p:cNvGrpSpPr>
            <p:nvPr/>
          </p:nvGrpSpPr>
          <p:grpSpPr bwMode="auto">
            <a:xfrm>
              <a:off x="348" y="4"/>
              <a:ext cx="5410" cy="4316"/>
              <a:chOff x="348" y="4"/>
              <a:chExt cx="5410" cy="4316"/>
            </a:xfrm>
          </p:grpSpPr>
          <p:sp>
            <p:nvSpPr>
              <p:cNvPr id="61450" name="Freeform 10"/>
              <p:cNvSpPr>
                <a:spLocks/>
              </p:cNvSpPr>
              <p:nvPr/>
            </p:nvSpPr>
            <p:spPr bwMode="ltGray">
              <a:xfrm>
                <a:off x="552" y="4"/>
                <a:ext cx="12" cy="695"/>
              </a:xfrm>
              <a:custGeom>
                <a:avLst/>
                <a:gdLst>
                  <a:gd name="T0" fmla="*/ 12 w 12"/>
                  <a:gd name="T1" fmla="*/ 0 h 695"/>
                  <a:gd name="T2" fmla="*/ 0 w 12"/>
                  <a:gd name="T3" fmla="*/ 0 h 695"/>
                  <a:gd name="T4" fmla="*/ 0 w 12"/>
                  <a:gd name="T5" fmla="*/ 695 h 695"/>
                  <a:gd name="T6" fmla="*/ 12 w 12"/>
                  <a:gd name="T7" fmla="*/ 695 h 695"/>
                  <a:gd name="T8" fmla="*/ 12 w 12"/>
                  <a:gd name="T9" fmla="*/ 0 h 695"/>
                  <a:gd name="T10" fmla="*/ 12 w 12"/>
                  <a:gd name="T11" fmla="*/ 0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695">
                    <a:moveTo>
                      <a:pt x="12" y="0"/>
                    </a:moveTo>
                    <a:lnTo>
                      <a:pt x="0" y="0"/>
                    </a:lnTo>
                    <a:lnTo>
                      <a:pt x="0" y="695"/>
                    </a:lnTo>
                    <a:lnTo>
                      <a:pt x="12" y="695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/>
                <a:endParaRPr lang="hr-HR" sz="1800" b="0" smtClean="0">
                  <a:solidFill>
                    <a:srgbClr val="FFFFFF"/>
                  </a:solidFill>
                  <a:effectLst/>
                  <a:latin typeface="Tahoma" pitchFamily="34" charset="0"/>
                </a:endParaRPr>
              </a:p>
            </p:txBody>
          </p:sp>
          <p:sp>
            <p:nvSpPr>
              <p:cNvPr id="61451" name="Freeform 11"/>
              <p:cNvSpPr>
                <a:spLocks/>
              </p:cNvSpPr>
              <p:nvPr/>
            </p:nvSpPr>
            <p:spPr bwMode="ltGray">
              <a:xfrm>
                <a:off x="552" y="1623"/>
                <a:ext cx="12" cy="2697"/>
              </a:xfrm>
              <a:custGeom>
                <a:avLst/>
                <a:gdLst>
                  <a:gd name="T0" fmla="*/ 0 w 12"/>
                  <a:gd name="T1" fmla="*/ 2697 h 2697"/>
                  <a:gd name="T2" fmla="*/ 12 w 12"/>
                  <a:gd name="T3" fmla="*/ 2697 h 2697"/>
                  <a:gd name="T4" fmla="*/ 12 w 12"/>
                  <a:gd name="T5" fmla="*/ 0 h 2697"/>
                  <a:gd name="T6" fmla="*/ 0 w 12"/>
                  <a:gd name="T7" fmla="*/ 0 h 2697"/>
                  <a:gd name="T8" fmla="*/ 0 w 12"/>
                  <a:gd name="T9" fmla="*/ 2697 h 2697"/>
                  <a:gd name="T10" fmla="*/ 0 w 12"/>
                  <a:gd name="T11" fmla="*/ 2697 h 26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2697">
                    <a:moveTo>
                      <a:pt x="0" y="2697"/>
                    </a:moveTo>
                    <a:lnTo>
                      <a:pt x="12" y="2697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697"/>
                    </a:lnTo>
                    <a:lnTo>
                      <a:pt x="0" y="269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/>
                <a:endParaRPr lang="hr-HR" sz="1800" b="0" smtClean="0">
                  <a:solidFill>
                    <a:srgbClr val="FFFFFF"/>
                  </a:solidFill>
                  <a:effectLst/>
                  <a:latin typeface="Tahoma" pitchFamily="34" charset="0"/>
                </a:endParaRPr>
              </a:p>
            </p:txBody>
          </p:sp>
          <p:sp>
            <p:nvSpPr>
              <p:cNvPr id="61452" name="Freeform 12"/>
              <p:cNvSpPr>
                <a:spLocks/>
              </p:cNvSpPr>
              <p:nvPr/>
            </p:nvSpPr>
            <p:spPr bwMode="ltGray">
              <a:xfrm>
                <a:off x="1019" y="1155"/>
                <a:ext cx="4739" cy="12"/>
              </a:xfrm>
              <a:custGeom>
                <a:avLst/>
                <a:gdLst>
                  <a:gd name="T0" fmla="*/ 4724 w 4724"/>
                  <a:gd name="T1" fmla="*/ 0 h 12"/>
                  <a:gd name="T2" fmla="*/ 0 w 4724"/>
                  <a:gd name="T3" fmla="*/ 0 h 12"/>
                  <a:gd name="T4" fmla="*/ 0 w 4724"/>
                  <a:gd name="T5" fmla="*/ 12 h 12"/>
                  <a:gd name="T6" fmla="*/ 4724 w 4724"/>
                  <a:gd name="T7" fmla="*/ 12 h 12"/>
                  <a:gd name="T8" fmla="*/ 4724 w 4724"/>
                  <a:gd name="T9" fmla="*/ 0 h 12"/>
                  <a:gd name="T10" fmla="*/ 4724 w 4724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24" h="12">
                    <a:moveTo>
                      <a:pt x="4724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4724" y="12"/>
                    </a:lnTo>
                    <a:lnTo>
                      <a:pt x="4724" y="0"/>
                    </a:lnTo>
                    <a:lnTo>
                      <a:pt x="47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/>
                <a:endParaRPr lang="hr-HR" sz="1800" b="0" smtClean="0">
                  <a:solidFill>
                    <a:srgbClr val="FFFFFF"/>
                  </a:solidFill>
                  <a:effectLst/>
                  <a:latin typeface="Tahoma" pitchFamily="34" charset="0"/>
                </a:endParaRPr>
              </a:p>
            </p:txBody>
          </p:sp>
          <p:sp>
            <p:nvSpPr>
              <p:cNvPr id="61453" name="Freeform 13"/>
              <p:cNvSpPr>
                <a:spLocks/>
              </p:cNvSpPr>
              <p:nvPr/>
            </p:nvSpPr>
            <p:spPr bwMode="ltGray">
              <a:xfrm>
                <a:off x="552" y="1371"/>
                <a:ext cx="12" cy="252"/>
              </a:xfrm>
              <a:custGeom>
                <a:avLst/>
                <a:gdLst>
                  <a:gd name="T0" fmla="*/ 0 w 12"/>
                  <a:gd name="T1" fmla="*/ 252 h 252"/>
                  <a:gd name="T2" fmla="*/ 12 w 12"/>
                  <a:gd name="T3" fmla="*/ 252 h 252"/>
                  <a:gd name="T4" fmla="*/ 12 w 12"/>
                  <a:gd name="T5" fmla="*/ 0 h 252"/>
                  <a:gd name="T6" fmla="*/ 0 w 12"/>
                  <a:gd name="T7" fmla="*/ 0 h 252"/>
                  <a:gd name="T8" fmla="*/ 0 w 12"/>
                  <a:gd name="T9" fmla="*/ 252 h 252"/>
                  <a:gd name="T10" fmla="*/ 0 w 12"/>
                  <a:gd name="T11" fmla="*/ 252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252">
                    <a:moveTo>
                      <a:pt x="0" y="252"/>
                    </a:moveTo>
                    <a:lnTo>
                      <a:pt x="12" y="252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52"/>
                    </a:lnTo>
                    <a:lnTo>
                      <a:pt x="0" y="25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/>
                <a:endParaRPr lang="hr-HR" sz="1800" b="0" smtClean="0">
                  <a:solidFill>
                    <a:srgbClr val="FFFFFF"/>
                  </a:solidFill>
                  <a:effectLst/>
                  <a:latin typeface="Tahoma" pitchFamily="34" charset="0"/>
                </a:endParaRPr>
              </a:p>
            </p:txBody>
          </p:sp>
          <p:sp>
            <p:nvSpPr>
              <p:cNvPr id="61454" name="Freeform 14"/>
              <p:cNvSpPr>
                <a:spLocks/>
              </p:cNvSpPr>
              <p:nvPr/>
            </p:nvSpPr>
            <p:spPr bwMode="ltGray">
              <a:xfrm>
                <a:off x="552" y="699"/>
                <a:ext cx="12" cy="252"/>
              </a:xfrm>
              <a:custGeom>
                <a:avLst/>
                <a:gdLst>
                  <a:gd name="T0" fmla="*/ 12 w 12"/>
                  <a:gd name="T1" fmla="*/ 0 h 252"/>
                  <a:gd name="T2" fmla="*/ 0 w 12"/>
                  <a:gd name="T3" fmla="*/ 0 h 252"/>
                  <a:gd name="T4" fmla="*/ 0 w 12"/>
                  <a:gd name="T5" fmla="*/ 252 h 252"/>
                  <a:gd name="T6" fmla="*/ 12 w 12"/>
                  <a:gd name="T7" fmla="*/ 252 h 252"/>
                  <a:gd name="T8" fmla="*/ 12 w 12"/>
                  <a:gd name="T9" fmla="*/ 0 h 252"/>
                  <a:gd name="T10" fmla="*/ 12 w 12"/>
                  <a:gd name="T11" fmla="*/ 0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252">
                    <a:moveTo>
                      <a:pt x="12" y="0"/>
                    </a:moveTo>
                    <a:lnTo>
                      <a:pt x="0" y="0"/>
                    </a:lnTo>
                    <a:lnTo>
                      <a:pt x="0" y="252"/>
                    </a:lnTo>
                    <a:lnTo>
                      <a:pt x="12" y="252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/>
                <a:endParaRPr lang="hr-HR" sz="1800" b="0" smtClean="0">
                  <a:solidFill>
                    <a:srgbClr val="FFFFFF"/>
                  </a:solidFill>
                  <a:effectLst/>
                  <a:latin typeface="Tahoma" pitchFamily="34" charset="0"/>
                </a:endParaRPr>
              </a:p>
            </p:txBody>
          </p:sp>
          <p:sp>
            <p:nvSpPr>
              <p:cNvPr id="61455" name="Freeform 15"/>
              <p:cNvSpPr>
                <a:spLocks/>
              </p:cNvSpPr>
              <p:nvPr/>
            </p:nvSpPr>
            <p:spPr bwMode="ltGray">
              <a:xfrm>
                <a:off x="348" y="1155"/>
                <a:ext cx="419" cy="12"/>
              </a:xfrm>
              <a:custGeom>
                <a:avLst/>
                <a:gdLst>
                  <a:gd name="T0" fmla="*/ 0 w 418"/>
                  <a:gd name="T1" fmla="*/ 0 h 12"/>
                  <a:gd name="T2" fmla="*/ 0 w 418"/>
                  <a:gd name="T3" fmla="*/ 12 h 12"/>
                  <a:gd name="T4" fmla="*/ 418 w 418"/>
                  <a:gd name="T5" fmla="*/ 12 h 12"/>
                  <a:gd name="T6" fmla="*/ 418 w 418"/>
                  <a:gd name="T7" fmla="*/ 0 h 12"/>
                  <a:gd name="T8" fmla="*/ 0 w 418"/>
                  <a:gd name="T9" fmla="*/ 0 h 12"/>
                  <a:gd name="T10" fmla="*/ 0 w 418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18" h="12">
                    <a:moveTo>
                      <a:pt x="0" y="0"/>
                    </a:moveTo>
                    <a:lnTo>
                      <a:pt x="0" y="12"/>
                    </a:lnTo>
                    <a:lnTo>
                      <a:pt x="418" y="12"/>
                    </a:lnTo>
                    <a:lnTo>
                      <a:pt x="418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/>
                <a:endParaRPr lang="hr-HR" sz="1800" b="0" smtClean="0">
                  <a:solidFill>
                    <a:srgbClr val="FFFFFF"/>
                  </a:solidFill>
                  <a:effectLst/>
                  <a:latin typeface="Tahoma" pitchFamily="34" charset="0"/>
                </a:endParaRPr>
              </a:p>
            </p:txBody>
          </p:sp>
        </p:grpSp>
      </p:grpSp>
      <p:sp>
        <p:nvSpPr>
          <p:cNvPr id="61456" name="Rectangle 16"/>
          <p:cNvSpPr>
            <a:spLocks noGrp="1" noChangeArrowheads="1"/>
          </p:cNvSpPr>
          <p:nvPr>
            <p:ph type="ctrTitle" sz="quarter"/>
          </p:nvPr>
        </p:nvSpPr>
        <p:spPr>
          <a:xfrm>
            <a:off x="1066800" y="1997075"/>
            <a:ext cx="7086600" cy="1431925"/>
          </a:xfrm>
        </p:spPr>
        <p:txBody>
          <a:bodyPr anchor="b"/>
          <a:lstStyle>
            <a:lvl1pPr>
              <a:defRPr/>
            </a:lvl1pPr>
          </a:lstStyle>
          <a:p>
            <a:pPr lvl="0"/>
            <a:r>
              <a:rPr lang="en-US" altLang="x-none" noProof="0" smtClean="0"/>
              <a:t>Click to edit Master title style</a:t>
            </a:r>
          </a:p>
        </p:txBody>
      </p:sp>
      <p:sp>
        <p:nvSpPr>
          <p:cNvPr id="61457" name="Rectangle 1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066800" y="3886200"/>
            <a:ext cx="6400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pPr lvl="0"/>
            <a:r>
              <a:rPr lang="en-US" altLang="x-none" noProof="0" smtClean="0"/>
              <a:t>Click to edit Master subtitle style</a:t>
            </a:r>
          </a:p>
        </p:txBody>
      </p:sp>
      <p:sp>
        <p:nvSpPr>
          <p:cNvPr id="61458" name="Rectangle 18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>
              <a:solidFill>
                <a:srgbClr val="FFFFFF"/>
              </a:solidFill>
            </a:endParaRPr>
          </a:p>
        </p:txBody>
      </p:sp>
      <p:sp>
        <p:nvSpPr>
          <p:cNvPr id="61459" name="Rectangle 19"/>
          <p:cNvSpPr>
            <a:spLocks noGrp="1" noChangeArrowheads="1"/>
          </p:cNvSpPr>
          <p:nvPr>
            <p:ph type="ftr" sz="quarter" idx="3"/>
          </p:nvPr>
        </p:nvSpPr>
        <p:spPr>
          <a:xfrm>
            <a:off x="33528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x-none">
              <a:solidFill>
                <a:srgbClr val="FFFFFF"/>
              </a:solidFill>
            </a:endParaRPr>
          </a:p>
        </p:txBody>
      </p:sp>
      <p:sp>
        <p:nvSpPr>
          <p:cNvPr id="61460" name="Rectangle 20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F7C8A8C8-A47D-49F1-B23F-234C93D012F4}" type="slidenum">
              <a:rPr lang="en-US" altLang="x-none">
                <a:solidFill>
                  <a:srgbClr val="FFFFFF"/>
                </a:solidFill>
              </a:rPr>
              <a:pPr/>
              <a:t>‹#›</a:t>
            </a:fld>
            <a:endParaRPr lang="en-US" altLang="x-non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10659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775AB1-5391-4130-8F72-4B833C146F07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79853474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2F729D-28A5-4CCF-84C1-2E5CC3DC7051}" type="slidenum">
              <a:rPr lang="en-US" altLang="x-none">
                <a:solidFill>
                  <a:srgbClr val="FFFFFF"/>
                </a:solidFill>
              </a:rPr>
              <a:pPr/>
              <a:t>‹#›</a:t>
            </a:fld>
            <a:endParaRPr lang="en-US" altLang="x-non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168880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7BEFC9-C85C-4723-B071-581BC6AE0901}" type="slidenum">
              <a:rPr lang="en-US" altLang="x-none">
                <a:solidFill>
                  <a:srgbClr val="FFFFFF"/>
                </a:solidFill>
              </a:rPr>
              <a:pPr/>
              <a:t>‹#›</a:t>
            </a:fld>
            <a:endParaRPr lang="en-US" altLang="x-non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56533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1981200"/>
            <a:ext cx="36957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14900" y="1981200"/>
            <a:ext cx="36957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8DFC84-7E24-4B11-B2D5-C08F02EDBC1C}" type="slidenum">
              <a:rPr lang="en-US" altLang="x-none">
                <a:solidFill>
                  <a:srgbClr val="FFFFFF"/>
                </a:solidFill>
              </a:rPr>
              <a:pPr/>
              <a:t>‹#›</a:t>
            </a:fld>
            <a:endParaRPr lang="en-US" altLang="x-non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015932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9EE11D-828A-4B4F-9380-23E6067AAD62}" type="slidenum">
              <a:rPr lang="en-US" altLang="x-none">
                <a:solidFill>
                  <a:srgbClr val="FFFFFF"/>
                </a:solidFill>
              </a:rPr>
              <a:pPr/>
              <a:t>‹#›</a:t>
            </a:fld>
            <a:endParaRPr lang="en-US" altLang="x-non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869641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70133C-6CB3-4E62-BB99-C23DEEC4C20A}" type="slidenum">
              <a:rPr lang="en-US" altLang="x-none">
                <a:solidFill>
                  <a:srgbClr val="FFFFFF"/>
                </a:solidFill>
              </a:rPr>
              <a:pPr/>
              <a:t>‹#›</a:t>
            </a:fld>
            <a:endParaRPr lang="en-US" altLang="x-non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105564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AE8C10-312A-4645-B475-EFB795036B74}" type="slidenum">
              <a:rPr lang="en-US" altLang="x-none">
                <a:solidFill>
                  <a:srgbClr val="FFFFFF"/>
                </a:solidFill>
              </a:rPr>
              <a:pPr/>
              <a:t>‹#›</a:t>
            </a:fld>
            <a:endParaRPr lang="en-US" altLang="x-non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87192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ADE68E-6016-4FEE-9E47-C015B8CBB989}" type="slidenum">
              <a:rPr lang="en-US" altLang="x-none">
                <a:solidFill>
                  <a:srgbClr val="FFFFFF"/>
                </a:solidFill>
              </a:rPr>
              <a:pPr/>
              <a:t>‹#›</a:t>
            </a:fld>
            <a:endParaRPr lang="en-US" altLang="x-non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728806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5B7AE4-ABAD-4F57-AD8E-83A415AB83F9}" type="slidenum">
              <a:rPr lang="en-US" altLang="x-none">
                <a:solidFill>
                  <a:srgbClr val="FFFFFF"/>
                </a:solidFill>
              </a:rPr>
              <a:pPr/>
              <a:t>‹#›</a:t>
            </a:fld>
            <a:endParaRPr lang="en-US" altLang="x-non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442734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B23D7D-FCE2-4A17-81A8-4D1915CDD929}" type="slidenum">
              <a:rPr lang="en-US" altLang="x-none">
                <a:solidFill>
                  <a:srgbClr val="FFFFFF"/>
                </a:solidFill>
              </a:rPr>
              <a:pPr/>
              <a:t>‹#›</a:t>
            </a:fld>
            <a:endParaRPr lang="en-US" altLang="x-non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101928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24650" y="304800"/>
            <a:ext cx="1885950" cy="5791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304800"/>
            <a:ext cx="5505450" cy="5791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913E9E-6450-4CEB-8375-9D8DDA9A966B}" type="slidenum">
              <a:rPr lang="en-US" altLang="x-none">
                <a:solidFill>
                  <a:srgbClr val="FFFFFF"/>
                </a:solidFill>
              </a:rPr>
              <a:pPr/>
              <a:t>‹#›</a:t>
            </a:fld>
            <a:endParaRPr lang="en-US" altLang="x-non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07946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F4A5E7-E852-4095-8425-666CA6943907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40317009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r-HR" altLang="x-none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r-HR" altLang="x-none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9FF4E2-CE10-4BE9-B6ED-3A2987A4A652}" type="slidenum">
              <a:rPr lang="hr-HR" altLang="x-none">
                <a:solidFill>
                  <a:srgbClr val="000000"/>
                </a:solidFill>
              </a:rPr>
              <a:pPr/>
              <a:t>‹#›</a:t>
            </a:fld>
            <a:endParaRPr lang="hr-HR" altLang="x-non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771994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r-HR" altLang="x-none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r-HR" altLang="x-none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90425A-50C2-4070-987A-8A4722DA909E}" type="slidenum">
              <a:rPr lang="hr-HR" altLang="x-none">
                <a:solidFill>
                  <a:srgbClr val="000000"/>
                </a:solidFill>
              </a:rPr>
              <a:pPr/>
              <a:t>‹#›</a:t>
            </a:fld>
            <a:endParaRPr lang="hr-HR" altLang="x-non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172535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r-HR" altLang="x-none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r-HR" altLang="x-none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8A83EC-38B2-4BE1-A7EA-EBBB0B0D027E}" type="slidenum">
              <a:rPr lang="hr-HR" altLang="x-none">
                <a:solidFill>
                  <a:srgbClr val="000000"/>
                </a:solidFill>
              </a:rPr>
              <a:pPr/>
              <a:t>‹#›</a:t>
            </a:fld>
            <a:endParaRPr lang="hr-HR" altLang="x-non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772349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r-HR" altLang="x-none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r-HR" altLang="x-none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BAE88D-1687-41A1-8DC6-EA62057A0427}" type="slidenum">
              <a:rPr lang="hr-HR" altLang="x-none">
                <a:solidFill>
                  <a:srgbClr val="000000"/>
                </a:solidFill>
              </a:rPr>
              <a:pPr/>
              <a:t>‹#›</a:t>
            </a:fld>
            <a:endParaRPr lang="hr-HR" altLang="x-non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475183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r-HR" altLang="x-none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r-HR" altLang="x-none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74A7FC-46DC-4189-8EA8-111F138D6FC4}" type="slidenum">
              <a:rPr lang="hr-HR" altLang="x-none">
                <a:solidFill>
                  <a:srgbClr val="000000"/>
                </a:solidFill>
              </a:rPr>
              <a:pPr/>
              <a:t>‹#›</a:t>
            </a:fld>
            <a:endParaRPr lang="hr-HR" altLang="x-non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52842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r-HR" altLang="x-none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r-HR" altLang="x-none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76D552-4DAC-4CF0-A861-D71AD150B894}" type="slidenum">
              <a:rPr lang="hr-HR" altLang="x-none">
                <a:solidFill>
                  <a:srgbClr val="000000"/>
                </a:solidFill>
              </a:rPr>
              <a:pPr/>
              <a:t>‹#›</a:t>
            </a:fld>
            <a:endParaRPr lang="hr-HR" altLang="x-non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114682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r-HR" altLang="x-none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r-HR" altLang="x-none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4D0B8D-801F-4113-B528-A78F8C06BE97}" type="slidenum">
              <a:rPr lang="hr-HR" altLang="x-none">
                <a:solidFill>
                  <a:srgbClr val="000000"/>
                </a:solidFill>
              </a:rPr>
              <a:pPr/>
              <a:t>‹#›</a:t>
            </a:fld>
            <a:endParaRPr lang="hr-HR" altLang="x-non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235540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r-HR" altLang="x-none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r-HR" altLang="x-none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6A239D-E106-4052-8342-49AE94D76F52}" type="slidenum">
              <a:rPr lang="hr-HR" altLang="x-none">
                <a:solidFill>
                  <a:srgbClr val="000000"/>
                </a:solidFill>
              </a:rPr>
              <a:pPr/>
              <a:t>‹#›</a:t>
            </a:fld>
            <a:endParaRPr lang="hr-HR" altLang="x-non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08227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r-HR" altLang="x-none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r-HR" altLang="x-none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236290-724F-4E29-8007-EA47A15A3B22}" type="slidenum">
              <a:rPr lang="hr-HR" altLang="x-none">
                <a:solidFill>
                  <a:srgbClr val="000000"/>
                </a:solidFill>
              </a:rPr>
              <a:pPr/>
              <a:t>‹#›</a:t>
            </a:fld>
            <a:endParaRPr lang="hr-HR" altLang="x-non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657366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r-HR" altLang="x-none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r-HR" altLang="x-none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B0096E-5768-4CF3-BA19-0BC80BCC8317}" type="slidenum">
              <a:rPr lang="hr-HR" altLang="x-none">
                <a:solidFill>
                  <a:srgbClr val="000000"/>
                </a:solidFill>
              </a:rPr>
              <a:pPr/>
              <a:t>‹#›</a:t>
            </a:fld>
            <a:endParaRPr lang="hr-HR" altLang="x-non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64464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142198-8795-48A6-A894-0F92C1BF2714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83478011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r-HR" altLang="x-none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r-HR" altLang="x-none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C90EB3-F11D-43F0-93EB-6169841112BC}" type="slidenum">
              <a:rPr lang="hr-HR" altLang="x-none">
                <a:solidFill>
                  <a:srgbClr val="000000"/>
                </a:solidFill>
              </a:rPr>
              <a:pPr/>
              <a:t>‹#›</a:t>
            </a:fld>
            <a:endParaRPr lang="hr-HR" altLang="x-non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598201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hr-H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 altLang="x-non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 altLang="x-non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571D6B-9931-46B7-9DF8-161E7E13FB06}" type="slidenum">
              <a:rPr lang="hr-HR" altLang="x-non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r-HR" altLang="x-non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67937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 altLang="x-non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 altLang="x-non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35D0B4-2446-4535-9138-0613EFD85421}" type="slidenum">
              <a:rPr lang="hr-HR" altLang="x-non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r-HR" altLang="x-non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412194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 altLang="x-non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 altLang="x-non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655566-1C59-41C3-935A-FBE49E910CB4}" type="slidenum">
              <a:rPr lang="hr-HR" altLang="x-non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r-HR" altLang="x-non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935501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 altLang="x-non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 altLang="x-non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8A6D18-2875-4CF1-B251-D185E4C402DD}" type="slidenum">
              <a:rPr lang="hr-HR" altLang="x-non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r-HR" altLang="x-non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680524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 altLang="x-none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 altLang="x-none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6B6927-F240-4E89-988D-6387A02C855B}" type="slidenum">
              <a:rPr lang="hr-HR" altLang="x-non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r-HR" altLang="x-non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810699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 altLang="x-none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 altLang="x-none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6EAE46-24BF-4E28-896D-B276294593C2}" type="slidenum">
              <a:rPr lang="hr-HR" altLang="x-non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r-HR" altLang="x-non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409236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 altLang="x-none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 altLang="x-none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871621-C5EB-4ECD-82FE-A9D14098E826}" type="slidenum">
              <a:rPr lang="hr-HR" altLang="x-non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r-HR" altLang="x-non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22070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 altLang="x-non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 altLang="x-non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C8CDFC-706F-4D04-B573-08348763DB1F}" type="slidenum">
              <a:rPr lang="hr-HR" altLang="x-non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r-HR" altLang="x-non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989040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r-HR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 altLang="x-non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 altLang="x-non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402048-5F74-43AF-819C-EE8A195CC99C}" type="slidenum">
              <a:rPr lang="hr-HR" altLang="x-non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r-HR" altLang="x-non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56679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81327A-C5F6-4140-BDCB-49D10A00EE2D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2867822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 altLang="x-non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 altLang="x-non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85303B-A378-4531-8ECC-F21EC56C0A94}" type="slidenum">
              <a:rPr lang="hr-HR" altLang="x-non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r-HR" altLang="x-non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64487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 altLang="x-non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 altLang="x-non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EEB261-F12C-42FE-9AAE-D35682440383}" type="slidenum">
              <a:rPr lang="hr-HR" altLang="x-non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r-HR" altLang="x-non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97046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r-HR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7CB5BC-9FB1-4F7F-8051-C9E2F3314AFC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5007475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1C1C70"/>
            </a:gs>
            <a:gs pos="100000">
              <a:srgbClr val="0D0D34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 smtClean="0"/>
              <a:t>Click to edit Master text styles</a:t>
            </a:r>
          </a:p>
          <a:p>
            <a:pPr lvl="1"/>
            <a:r>
              <a:rPr lang="en-US" altLang="x-none" smtClean="0"/>
              <a:t>Second level</a:t>
            </a:r>
          </a:p>
          <a:p>
            <a:pPr lvl="2"/>
            <a:r>
              <a:rPr lang="en-US" altLang="x-none" smtClean="0"/>
              <a:t>Third level</a:t>
            </a:r>
          </a:p>
          <a:p>
            <a:pPr lvl="3"/>
            <a:r>
              <a:rPr lang="en-US" altLang="x-none" smtClean="0"/>
              <a:t>Fourth level</a:t>
            </a:r>
          </a:p>
          <a:p>
            <a:pPr lvl="4"/>
            <a:r>
              <a:rPr lang="en-US" altLang="x-none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0126827F-1EC9-4728-9301-F650BB2A38A2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58"/>
            </a:gs>
            <a:gs pos="100000">
              <a:schemeClr val="bg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8" name="Rectangle 4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r-HR" smtClean="0"/>
              <a:t>Click to edit Master title style</a:t>
            </a:r>
          </a:p>
        </p:txBody>
      </p:sp>
      <p:sp>
        <p:nvSpPr>
          <p:cNvPr id="9259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r-HR" smtClean="0"/>
              <a:t>Click to edit Master text styles</a:t>
            </a:r>
          </a:p>
          <a:p>
            <a:pPr lvl="1"/>
            <a:r>
              <a:rPr lang="hr-HR" smtClean="0"/>
              <a:t>Second level</a:t>
            </a:r>
          </a:p>
          <a:p>
            <a:pPr lvl="2"/>
            <a:r>
              <a:rPr lang="hr-HR" smtClean="0"/>
              <a:t>Third level</a:t>
            </a:r>
          </a:p>
          <a:p>
            <a:pPr lvl="3"/>
            <a:r>
              <a:rPr lang="hr-HR" smtClean="0"/>
              <a:t>Fourth level</a:t>
            </a:r>
          </a:p>
          <a:p>
            <a:pPr lvl="4"/>
            <a:r>
              <a:rPr lang="hr-HR" smtClean="0"/>
              <a:t>Fifth level</a:t>
            </a:r>
          </a:p>
        </p:txBody>
      </p:sp>
      <p:sp>
        <p:nvSpPr>
          <p:cNvPr id="87" name="Rectangle 44"/>
          <p:cNvSpPr>
            <a:spLocks noGrp="1" noChangeArrowheads="1"/>
          </p:cNvSpPr>
          <p:nvPr>
            <p:ph type="dt" sz="quarter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1pPr>
          </a:lstStyle>
          <a:p>
            <a:pPr>
              <a:defRPr/>
            </a:pPr>
            <a:r>
              <a:rPr lang="sr-Latn-CS"/>
              <a:t>GF Zagreb Katedra za metalne konstrukcije</a:t>
            </a:r>
            <a:endParaRPr lang="hr-HR"/>
          </a:p>
        </p:txBody>
      </p:sp>
      <p:sp>
        <p:nvSpPr>
          <p:cNvPr id="88" name="Rectangle 4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89" name="Rectangle 4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1pPr>
          </a:lstStyle>
          <a:p>
            <a:pPr>
              <a:defRPr/>
            </a:pPr>
            <a:fld id="{0E21CA66-DDB8-494F-8887-531BC19F4573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44" r:id="rId1"/>
  </p:sldLayoutIdLst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90000"/>
        <a:buFont typeface="Wingdings" pitchFamily="2" charset="2"/>
        <a:buBlip>
          <a:blip r:embed="rId3"/>
        </a:buBlip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Blip>
          <a:blip r:embed="rId4"/>
        </a:buBlip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sr-Latn-C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2"/>
          <p:cNvGrpSpPr>
            <a:grpSpLocks/>
          </p:cNvGrpSpPr>
          <p:nvPr/>
        </p:nvGrpSpPr>
        <p:grpSpPr bwMode="auto">
          <a:xfrm>
            <a:off x="0" y="6350"/>
            <a:ext cx="9140825" cy="6851650"/>
            <a:chOff x="0" y="4"/>
            <a:chExt cx="5758" cy="4316"/>
          </a:xfrm>
        </p:grpSpPr>
        <p:sp>
          <p:nvSpPr>
            <p:cNvPr id="3080" name="Freeform 3"/>
            <p:cNvSpPr>
              <a:spLocks/>
            </p:cNvSpPr>
            <p:nvPr/>
          </p:nvSpPr>
          <p:spPr bwMode="hidden">
            <a:xfrm>
              <a:off x="558" y="1161"/>
              <a:ext cx="5200" cy="3159"/>
            </a:xfrm>
            <a:custGeom>
              <a:avLst/>
              <a:gdLst>
                <a:gd name="T0" fmla="*/ 0 w 5184"/>
                <a:gd name="T1" fmla="*/ 3159 h 3159"/>
                <a:gd name="T2" fmla="*/ 5200 w 5184"/>
                <a:gd name="T3" fmla="*/ 3159 h 3159"/>
                <a:gd name="T4" fmla="*/ 5200 w 5184"/>
                <a:gd name="T5" fmla="*/ 0 h 3159"/>
                <a:gd name="T6" fmla="*/ 0 w 5184"/>
                <a:gd name="T7" fmla="*/ 0 h 3159"/>
                <a:gd name="T8" fmla="*/ 0 w 5184"/>
                <a:gd name="T9" fmla="*/ 3159 h 3159"/>
                <a:gd name="T10" fmla="*/ 0 w 5184"/>
                <a:gd name="T11" fmla="*/ 3159 h 315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184" h="3159">
                  <a:moveTo>
                    <a:pt x="0" y="3159"/>
                  </a:moveTo>
                  <a:lnTo>
                    <a:pt x="5184" y="3159"/>
                  </a:lnTo>
                  <a:lnTo>
                    <a:pt x="5184" y="0"/>
                  </a:lnTo>
                  <a:lnTo>
                    <a:pt x="0" y="0"/>
                  </a:lnTo>
                  <a:lnTo>
                    <a:pt x="0" y="315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hr-HR"/>
            </a:p>
          </p:txBody>
        </p:sp>
        <p:sp>
          <p:nvSpPr>
            <p:cNvPr id="3081" name="Freeform 4"/>
            <p:cNvSpPr>
              <a:spLocks/>
            </p:cNvSpPr>
            <p:nvPr/>
          </p:nvSpPr>
          <p:spPr bwMode="hidden">
            <a:xfrm>
              <a:off x="0" y="1161"/>
              <a:ext cx="558" cy="3159"/>
            </a:xfrm>
            <a:custGeom>
              <a:avLst/>
              <a:gdLst>
                <a:gd name="T0" fmla="*/ 0 w 556"/>
                <a:gd name="T1" fmla="*/ 0 h 3159"/>
                <a:gd name="T2" fmla="*/ 0 w 556"/>
                <a:gd name="T3" fmla="*/ 3159 h 3159"/>
                <a:gd name="T4" fmla="*/ 558 w 556"/>
                <a:gd name="T5" fmla="*/ 3159 h 3159"/>
                <a:gd name="T6" fmla="*/ 558 w 556"/>
                <a:gd name="T7" fmla="*/ 0 h 3159"/>
                <a:gd name="T8" fmla="*/ 0 w 556"/>
                <a:gd name="T9" fmla="*/ 0 h 3159"/>
                <a:gd name="T10" fmla="*/ 0 w 556"/>
                <a:gd name="T11" fmla="*/ 0 h 315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56" h="3159">
                  <a:moveTo>
                    <a:pt x="0" y="0"/>
                  </a:moveTo>
                  <a:lnTo>
                    <a:pt x="0" y="3159"/>
                  </a:lnTo>
                  <a:lnTo>
                    <a:pt x="556" y="3159"/>
                  </a:lnTo>
                  <a:lnTo>
                    <a:pt x="556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hr-HR"/>
            </a:p>
          </p:txBody>
        </p:sp>
        <p:grpSp>
          <p:nvGrpSpPr>
            <p:cNvPr id="3082" name="Group 5"/>
            <p:cNvGrpSpPr>
              <a:grpSpLocks/>
            </p:cNvGrpSpPr>
            <p:nvPr userDrawn="1"/>
          </p:nvGrpSpPr>
          <p:grpSpPr bwMode="auto">
            <a:xfrm>
              <a:off x="0" y="4"/>
              <a:ext cx="5758" cy="4316"/>
              <a:chOff x="0" y="4"/>
              <a:chExt cx="5758" cy="4316"/>
            </a:xfrm>
          </p:grpSpPr>
          <p:sp>
            <p:nvSpPr>
              <p:cNvPr id="3083" name="Freeform 6"/>
              <p:cNvSpPr>
                <a:spLocks/>
              </p:cNvSpPr>
              <p:nvPr/>
            </p:nvSpPr>
            <p:spPr bwMode="ltGray">
              <a:xfrm>
                <a:off x="552" y="4"/>
                <a:ext cx="12" cy="695"/>
              </a:xfrm>
              <a:custGeom>
                <a:avLst/>
                <a:gdLst>
                  <a:gd name="T0" fmla="*/ 12 w 12"/>
                  <a:gd name="T1" fmla="*/ 0 h 695"/>
                  <a:gd name="T2" fmla="*/ 0 w 12"/>
                  <a:gd name="T3" fmla="*/ 0 h 695"/>
                  <a:gd name="T4" fmla="*/ 0 w 12"/>
                  <a:gd name="T5" fmla="*/ 695 h 695"/>
                  <a:gd name="T6" fmla="*/ 12 w 12"/>
                  <a:gd name="T7" fmla="*/ 695 h 695"/>
                  <a:gd name="T8" fmla="*/ 12 w 12"/>
                  <a:gd name="T9" fmla="*/ 0 h 695"/>
                  <a:gd name="T10" fmla="*/ 12 w 12"/>
                  <a:gd name="T11" fmla="*/ 0 h 69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695">
                    <a:moveTo>
                      <a:pt x="12" y="0"/>
                    </a:moveTo>
                    <a:lnTo>
                      <a:pt x="0" y="0"/>
                    </a:lnTo>
                    <a:lnTo>
                      <a:pt x="0" y="695"/>
                    </a:lnTo>
                    <a:lnTo>
                      <a:pt x="12" y="695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hr-HR"/>
              </a:p>
            </p:txBody>
          </p:sp>
          <p:sp>
            <p:nvSpPr>
              <p:cNvPr id="3084" name="Freeform 7"/>
              <p:cNvSpPr>
                <a:spLocks/>
              </p:cNvSpPr>
              <p:nvPr/>
            </p:nvSpPr>
            <p:spPr bwMode="ltGray">
              <a:xfrm>
                <a:off x="552" y="1623"/>
                <a:ext cx="12" cy="2697"/>
              </a:xfrm>
              <a:custGeom>
                <a:avLst/>
                <a:gdLst>
                  <a:gd name="T0" fmla="*/ 0 w 12"/>
                  <a:gd name="T1" fmla="*/ 2697 h 2697"/>
                  <a:gd name="T2" fmla="*/ 12 w 12"/>
                  <a:gd name="T3" fmla="*/ 2697 h 2697"/>
                  <a:gd name="T4" fmla="*/ 12 w 12"/>
                  <a:gd name="T5" fmla="*/ 0 h 2697"/>
                  <a:gd name="T6" fmla="*/ 0 w 12"/>
                  <a:gd name="T7" fmla="*/ 0 h 2697"/>
                  <a:gd name="T8" fmla="*/ 0 w 12"/>
                  <a:gd name="T9" fmla="*/ 2697 h 2697"/>
                  <a:gd name="T10" fmla="*/ 0 w 12"/>
                  <a:gd name="T11" fmla="*/ 2697 h 269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697">
                    <a:moveTo>
                      <a:pt x="0" y="2697"/>
                    </a:moveTo>
                    <a:lnTo>
                      <a:pt x="12" y="2697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69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hr-HR"/>
              </a:p>
            </p:txBody>
          </p:sp>
          <p:sp>
            <p:nvSpPr>
              <p:cNvPr id="3085" name="Freeform 8"/>
              <p:cNvSpPr>
                <a:spLocks/>
              </p:cNvSpPr>
              <p:nvPr/>
            </p:nvSpPr>
            <p:spPr bwMode="ltGray">
              <a:xfrm>
                <a:off x="1019" y="1155"/>
                <a:ext cx="4739" cy="12"/>
              </a:xfrm>
              <a:custGeom>
                <a:avLst/>
                <a:gdLst>
                  <a:gd name="T0" fmla="*/ 4739 w 4724"/>
                  <a:gd name="T1" fmla="*/ 0 h 12"/>
                  <a:gd name="T2" fmla="*/ 0 w 4724"/>
                  <a:gd name="T3" fmla="*/ 0 h 12"/>
                  <a:gd name="T4" fmla="*/ 0 w 4724"/>
                  <a:gd name="T5" fmla="*/ 12 h 12"/>
                  <a:gd name="T6" fmla="*/ 4739 w 4724"/>
                  <a:gd name="T7" fmla="*/ 12 h 12"/>
                  <a:gd name="T8" fmla="*/ 4739 w 4724"/>
                  <a:gd name="T9" fmla="*/ 0 h 12"/>
                  <a:gd name="T10" fmla="*/ 4739 w 4724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724" h="12">
                    <a:moveTo>
                      <a:pt x="4724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4724" y="12"/>
                    </a:lnTo>
                    <a:lnTo>
                      <a:pt x="47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hr-HR"/>
              </a:p>
            </p:txBody>
          </p:sp>
          <p:sp>
            <p:nvSpPr>
              <p:cNvPr id="3086" name="Freeform 9"/>
              <p:cNvSpPr>
                <a:spLocks/>
              </p:cNvSpPr>
              <p:nvPr/>
            </p:nvSpPr>
            <p:spPr bwMode="ltGray">
              <a:xfrm>
                <a:off x="552" y="1371"/>
                <a:ext cx="12" cy="252"/>
              </a:xfrm>
              <a:custGeom>
                <a:avLst/>
                <a:gdLst>
                  <a:gd name="T0" fmla="*/ 0 w 12"/>
                  <a:gd name="T1" fmla="*/ 252 h 252"/>
                  <a:gd name="T2" fmla="*/ 12 w 12"/>
                  <a:gd name="T3" fmla="*/ 252 h 252"/>
                  <a:gd name="T4" fmla="*/ 12 w 12"/>
                  <a:gd name="T5" fmla="*/ 0 h 252"/>
                  <a:gd name="T6" fmla="*/ 0 w 12"/>
                  <a:gd name="T7" fmla="*/ 0 h 252"/>
                  <a:gd name="T8" fmla="*/ 0 w 12"/>
                  <a:gd name="T9" fmla="*/ 252 h 252"/>
                  <a:gd name="T10" fmla="*/ 0 w 12"/>
                  <a:gd name="T11" fmla="*/ 252 h 25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52">
                    <a:moveTo>
                      <a:pt x="0" y="252"/>
                    </a:moveTo>
                    <a:lnTo>
                      <a:pt x="12" y="252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5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hr-HR"/>
              </a:p>
            </p:txBody>
          </p:sp>
          <p:sp>
            <p:nvSpPr>
              <p:cNvPr id="3087" name="Freeform 10"/>
              <p:cNvSpPr>
                <a:spLocks/>
              </p:cNvSpPr>
              <p:nvPr/>
            </p:nvSpPr>
            <p:spPr bwMode="ltGray">
              <a:xfrm>
                <a:off x="552" y="699"/>
                <a:ext cx="12" cy="252"/>
              </a:xfrm>
              <a:custGeom>
                <a:avLst/>
                <a:gdLst>
                  <a:gd name="T0" fmla="*/ 12 w 12"/>
                  <a:gd name="T1" fmla="*/ 0 h 252"/>
                  <a:gd name="T2" fmla="*/ 0 w 12"/>
                  <a:gd name="T3" fmla="*/ 0 h 252"/>
                  <a:gd name="T4" fmla="*/ 0 w 12"/>
                  <a:gd name="T5" fmla="*/ 252 h 252"/>
                  <a:gd name="T6" fmla="*/ 12 w 12"/>
                  <a:gd name="T7" fmla="*/ 252 h 252"/>
                  <a:gd name="T8" fmla="*/ 12 w 12"/>
                  <a:gd name="T9" fmla="*/ 0 h 252"/>
                  <a:gd name="T10" fmla="*/ 12 w 12"/>
                  <a:gd name="T11" fmla="*/ 0 h 25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52">
                    <a:moveTo>
                      <a:pt x="12" y="0"/>
                    </a:moveTo>
                    <a:lnTo>
                      <a:pt x="0" y="0"/>
                    </a:lnTo>
                    <a:lnTo>
                      <a:pt x="0" y="252"/>
                    </a:lnTo>
                    <a:lnTo>
                      <a:pt x="12" y="252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hr-HR"/>
              </a:p>
            </p:txBody>
          </p:sp>
          <p:sp>
            <p:nvSpPr>
              <p:cNvPr id="9227" name="Freeform 11"/>
              <p:cNvSpPr>
                <a:spLocks/>
              </p:cNvSpPr>
              <p:nvPr/>
            </p:nvSpPr>
            <p:spPr bwMode="ltGray">
              <a:xfrm>
                <a:off x="552" y="951"/>
                <a:ext cx="12" cy="420"/>
              </a:xfrm>
              <a:custGeom>
                <a:avLst/>
                <a:gdLst>
                  <a:gd name="T0" fmla="*/ 0 w 12"/>
                  <a:gd name="T1" fmla="*/ 0 h 420"/>
                  <a:gd name="T2" fmla="*/ 0 w 12"/>
                  <a:gd name="T3" fmla="*/ 420 h 420"/>
                  <a:gd name="T4" fmla="*/ 12 w 12"/>
                  <a:gd name="T5" fmla="*/ 420 h 420"/>
                  <a:gd name="T6" fmla="*/ 12 w 12"/>
                  <a:gd name="T7" fmla="*/ 0 h 420"/>
                  <a:gd name="T8" fmla="*/ 0 w 12"/>
                  <a:gd name="T9" fmla="*/ 0 h 420"/>
                  <a:gd name="T10" fmla="*/ 0 w 12"/>
                  <a:gd name="T11" fmla="*/ 0 h 4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420">
                    <a:moveTo>
                      <a:pt x="0" y="0"/>
                    </a:moveTo>
                    <a:lnTo>
                      <a:pt x="0" y="420"/>
                    </a:lnTo>
                    <a:lnTo>
                      <a:pt x="12" y="42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eaLnBrk="1" hangingPunct="1">
                  <a:defRPr/>
                </a:pPr>
                <a:endParaRPr lang="hr-HR" sz="1800" b="0">
                  <a:solidFill>
                    <a:srgbClr val="FFFFFF"/>
                  </a:solidFill>
                  <a:effectLst/>
                  <a:latin typeface="Tahoma" pitchFamily="34" charset="0"/>
                </a:endParaRPr>
              </a:p>
            </p:txBody>
          </p:sp>
          <p:sp>
            <p:nvSpPr>
              <p:cNvPr id="3089" name="Freeform 12"/>
              <p:cNvSpPr>
                <a:spLocks/>
              </p:cNvSpPr>
              <p:nvPr/>
            </p:nvSpPr>
            <p:spPr bwMode="ltGray">
              <a:xfrm>
                <a:off x="0" y="1155"/>
                <a:ext cx="351" cy="12"/>
              </a:xfrm>
              <a:custGeom>
                <a:avLst/>
                <a:gdLst>
                  <a:gd name="T0" fmla="*/ 0 w 251"/>
                  <a:gd name="T1" fmla="*/ 0 h 12"/>
                  <a:gd name="T2" fmla="*/ 0 w 251"/>
                  <a:gd name="T3" fmla="*/ 12 h 12"/>
                  <a:gd name="T4" fmla="*/ 351 w 251"/>
                  <a:gd name="T5" fmla="*/ 12 h 12"/>
                  <a:gd name="T6" fmla="*/ 351 w 251"/>
                  <a:gd name="T7" fmla="*/ 0 h 12"/>
                  <a:gd name="T8" fmla="*/ 0 w 251"/>
                  <a:gd name="T9" fmla="*/ 0 h 12"/>
                  <a:gd name="T10" fmla="*/ 0 w 251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51" h="12">
                    <a:moveTo>
                      <a:pt x="0" y="0"/>
                    </a:moveTo>
                    <a:lnTo>
                      <a:pt x="0" y="12"/>
                    </a:lnTo>
                    <a:lnTo>
                      <a:pt x="251" y="12"/>
                    </a:lnTo>
                    <a:lnTo>
                      <a:pt x="251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hr-HR"/>
              </a:p>
            </p:txBody>
          </p:sp>
          <p:sp>
            <p:nvSpPr>
              <p:cNvPr id="3090" name="Freeform 13"/>
              <p:cNvSpPr>
                <a:spLocks/>
              </p:cNvSpPr>
              <p:nvPr/>
            </p:nvSpPr>
            <p:spPr bwMode="ltGray">
              <a:xfrm>
                <a:off x="767" y="1155"/>
                <a:ext cx="252" cy="12"/>
              </a:xfrm>
              <a:custGeom>
                <a:avLst/>
                <a:gdLst>
                  <a:gd name="T0" fmla="*/ 252 w 251"/>
                  <a:gd name="T1" fmla="*/ 0 h 12"/>
                  <a:gd name="T2" fmla="*/ 0 w 251"/>
                  <a:gd name="T3" fmla="*/ 0 h 12"/>
                  <a:gd name="T4" fmla="*/ 0 w 251"/>
                  <a:gd name="T5" fmla="*/ 12 h 12"/>
                  <a:gd name="T6" fmla="*/ 252 w 251"/>
                  <a:gd name="T7" fmla="*/ 12 h 12"/>
                  <a:gd name="T8" fmla="*/ 252 w 251"/>
                  <a:gd name="T9" fmla="*/ 0 h 12"/>
                  <a:gd name="T10" fmla="*/ 252 w 251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51" h="12">
                    <a:moveTo>
                      <a:pt x="251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251" y="12"/>
                    </a:lnTo>
                    <a:lnTo>
                      <a:pt x="251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hr-HR"/>
              </a:p>
            </p:txBody>
          </p:sp>
          <p:sp>
            <p:nvSpPr>
              <p:cNvPr id="9230" name="Freeform 14"/>
              <p:cNvSpPr>
                <a:spLocks/>
              </p:cNvSpPr>
              <p:nvPr/>
            </p:nvSpPr>
            <p:spPr bwMode="ltGray">
              <a:xfrm>
                <a:off x="348" y="1155"/>
                <a:ext cx="419" cy="12"/>
              </a:xfrm>
              <a:custGeom>
                <a:avLst/>
                <a:gdLst>
                  <a:gd name="T0" fmla="*/ 0 w 418"/>
                  <a:gd name="T1" fmla="*/ 0 h 12"/>
                  <a:gd name="T2" fmla="*/ 0 w 418"/>
                  <a:gd name="T3" fmla="*/ 12 h 12"/>
                  <a:gd name="T4" fmla="*/ 418 w 418"/>
                  <a:gd name="T5" fmla="*/ 12 h 12"/>
                  <a:gd name="T6" fmla="*/ 418 w 418"/>
                  <a:gd name="T7" fmla="*/ 0 h 12"/>
                  <a:gd name="T8" fmla="*/ 0 w 418"/>
                  <a:gd name="T9" fmla="*/ 0 h 12"/>
                  <a:gd name="T10" fmla="*/ 0 w 418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18" h="12">
                    <a:moveTo>
                      <a:pt x="0" y="0"/>
                    </a:moveTo>
                    <a:lnTo>
                      <a:pt x="0" y="12"/>
                    </a:lnTo>
                    <a:lnTo>
                      <a:pt x="418" y="12"/>
                    </a:lnTo>
                    <a:lnTo>
                      <a:pt x="418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eaLnBrk="1" hangingPunct="1">
                  <a:defRPr/>
                </a:pPr>
                <a:endParaRPr lang="hr-HR" sz="1800" b="0">
                  <a:solidFill>
                    <a:srgbClr val="FFFFFF"/>
                  </a:solidFill>
                  <a:effectLst/>
                  <a:latin typeface="Tahoma" pitchFamily="34" charset="0"/>
                </a:endParaRPr>
              </a:p>
            </p:txBody>
          </p:sp>
        </p:grpSp>
      </p:grpSp>
      <p:sp>
        <p:nvSpPr>
          <p:cNvPr id="9231" name="Rectangle 15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304800"/>
            <a:ext cx="7543800" cy="143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r-HR" altLang="x-none" smtClean="0"/>
              <a:t>Click to edit Master title style</a:t>
            </a:r>
          </a:p>
        </p:txBody>
      </p:sp>
      <p:sp>
        <p:nvSpPr>
          <p:cNvPr id="9232" name="Rectangle 1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66800" y="1981200"/>
            <a:ext cx="75438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r-HR" altLang="x-none" smtClean="0"/>
              <a:t>Click to edit Master text styles</a:t>
            </a:r>
          </a:p>
          <a:p>
            <a:pPr lvl="1"/>
            <a:r>
              <a:rPr lang="hr-HR" altLang="x-none" smtClean="0"/>
              <a:t>Second level</a:t>
            </a:r>
          </a:p>
          <a:p>
            <a:pPr lvl="2"/>
            <a:r>
              <a:rPr lang="hr-HR" altLang="x-none" smtClean="0"/>
              <a:t>Third level</a:t>
            </a:r>
          </a:p>
          <a:p>
            <a:pPr lvl="3"/>
            <a:r>
              <a:rPr lang="hr-HR" altLang="x-none" smtClean="0"/>
              <a:t>Fourth level</a:t>
            </a:r>
          </a:p>
          <a:p>
            <a:pPr lvl="4"/>
            <a:r>
              <a:rPr lang="hr-HR" altLang="x-none" smtClean="0"/>
              <a:t>Fifth level</a:t>
            </a:r>
          </a:p>
        </p:txBody>
      </p:sp>
      <p:sp>
        <p:nvSpPr>
          <p:cNvPr id="9233" name="Rectangle 1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66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0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1pPr>
          </a:lstStyle>
          <a:p>
            <a:pPr>
              <a:defRPr/>
            </a:pPr>
            <a:endParaRPr lang="hr-HR" altLang="x-none"/>
          </a:p>
        </p:txBody>
      </p:sp>
      <p:sp>
        <p:nvSpPr>
          <p:cNvPr id="9234" name="Rectangle 1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290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1pPr>
          </a:lstStyle>
          <a:p>
            <a:pPr>
              <a:defRPr/>
            </a:pPr>
            <a:endParaRPr lang="hr-HR" altLang="x-none"/>
          </a:p>
        </p:txBody>
      </p:sp>
      <p:sp>
        <p:nvSpPr>
          <p:cNvPr id="9235" name="Rectangle 1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056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1pPr>
          </a:lstStyle>
          <a:p>
            <a:pPr>
              <a:defRPr/>
            </a:pPr>
            <a:fld id="{6E48024A-2554-457C-82E0-55D65A190CB4}" type="slidenum">
              <a:rPr lang="hr-HR" altLang="x-none"/>
              <a:pPr>
                <a:defRPr/>
              </a:pPr>
              <a:t>‹#›</a:t>
            </a:fld>
            <a:endParaRPr lang="hr-HR" altLang="x-none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  <p:sldLayoutId id="2147483757" r:id="rId13"/>
    <p:sldLayoutId id="2147483758" r:id="rId14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1C1C70"/>
            </a:gs>
            <a:gs pos="100000">
              <a:srgbClr val="0D0D34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 smtClean="0"/>
              <a:t>Click to edit Master text styles</a:t>
            </a:r>
          </a:p>
          <a:p>
            <a:pPr lvl="1"/>
            <a:r>
              <a:rPr lang="en-US" altLang="x-none" smtClean="0"/>
              <a:t>Second level</a:t>
            </a:r>
          </a:p>
          <a:p>
            <a:pPr lvl="2"/>
            <a:r>
              <a:rPr lang="en-US" altLang="x-none" smtClean="0"/>
              <a:t>Third level</a:t>
            </a:r>
          </a:p>
          <a:p>
            <a:pPr lvl="3"/>
            <a:r>
              <a:rPr lang="en-US" altLang="x-none" smtClean="0"/>
              <a:t>Fourth level</a:t>
            </a:r>
          </a:p>
          <a:p>
            <a:pPr lvl="4"/>
            <a:r>
              <a:rPr lang="en-US" altLang="x-none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en-US" altLang="x-none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en-US" altLang="x-none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0126827F-1EC9-4728-9301-F650BB2A38A2}" type="slidenum">
              <a:rPr lang="en-US" altLang="x-non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x-non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9896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Freeform 3"/>
          <p:cNvSpPr>
            <a:spLocks/>
          </p:cNvSpPr>
          <p:nvPr/>
        </p:nvSpPr>
        <p:spPr bwMode="hidden">
          <a:xfrm>
            <a:off x="885825" y="1484313"/>
            <a:ext cx="8255000" cy="5373687"/>
          </a:xfrm>
          <a:custGeom>
            <a:avLst/>
            <a:gdLst>
              <a:gd name="T0" fmla="*/ 0 w 5184"/>
              <a:gd name="T1" fmla="*/ 3159 h 3159"/>
              <a:gd name="T2" fmla="*/ 5184 w 5184"/>
              <a:gd name="T3" fmla="*/ 3159 h 3159"/>
              <a:gd name="T4" fmla="*/ 5184 w 5184"/>
              <a:gd name="T5" fmla="*/ 0 h 3159"/>
              <a:gd name="T6" fmla="*/ 0 w 5184"/>
              <a:gd name="T7" fmla="*/ 0 h 3159"/>
              <a:gd name="T8" fmla="*/ 0 w 5184"/>
              <a:gd name="T9" fmla="*/ 3159 h 3159"/>
              <a:gd name="T10" fmla="*/ 0 w 5184"/>
              <a:gd name="T11" fmla="*/ 3159 h 31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184" h="3159">
                <a:moveTo>
                  <a:pt x="0" y="3159"/>
                </a:moveTo>
                <a:lnTo>
                  <a:pt x="5184" y="3159"/>
                </a:lnTo>
                <a:lnTo>
                  <a:pt x="5184" y="0"/>
                </a:lnTo>
                <a:lnTo>
                  <a:pt x="0" y="0"/>
                </a:lnTo>
                <a:lnTo>
                  <a:pt x="0" y="3159"/>
                </a:lnTo>
                <a:lnTo>
                  <a:pt x="0" y="3159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bg2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l" eaLnBrk="1" hangingPunct="1"/>
            <a:endParaRPr lang="hr-HR" sz="1400" b="0" smtClean="0">
              <a:solidFill>
                <a:srgbClr val="FFFFFF"/>
              </a:solidFill>
              <a:effectLst/>
              <a:latin typeface="Arial" charset="0"/>
            </a:endParaRPr>
          </a:p>
        </p:txBody>
      </p:sp>
      <p:sp>
        <p:nvSpPr>
          <p:cNvPr id="4100" name="Freeform 4"/>
          <p:cNvSpPr>
            <a:spLocks/>
          </p:cNvSpPr>
          <p:nvPr/>
        </p:nvSpPr>
        <p:spPr bwMode="hidden">
          <a:xfrm>
            <a:off x="0" y="1843088"/>
            <a:ext cx="885825" cy="5014912"/>
          </a:xfrm>
          <a:custGeom>
            <a:avLst/>
            <a:gdLst>
              <a:gd name="T0" fmla="*/ 0 w 556"/>
              <a:gd name="T1" fmla="*/ 0 h 3159"/>
              <a:gd name="T2" fmla="*/ 0 w 556"/>
              <a:gd name="T3" fmla="*/ 3159 h 3159"/>
              <a:gd name="T4" fmla="*/ 556 w 556"/>
              <a:gd name="T5" fmla="*/ 3159 h 3159"/>
              <a:gd name="T6" fmla="*/ 556 w 556"/>
              <a:gd name="T7" fmla="*/ 0 h 3159"/>
              <a:gd name="T8" fmla="*/ 0 w 556"/>
              <a:gd name="T9" fmla="*/ 0 h 3159"/>
              <a:gd name="T10" fmla="*/ 0 w 556"/>
              <a:gd name="T11" fmla="*/ 0 h 31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56" h="3159">
                <a:moveTo>
                  <a:pt x="0" y="0"/>
                </a:moveTo>
                <a:lnTo>
                  <a:pt x="0" y="3159"/>
                </a:lnTo>
                <a:lnTo>
                  <a:pt x="556" y="3159"/>
                </a:lnTo>
                <a:lnTo>
                  <a:pt x="556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bg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l" eaLnBrk="1" hangingPunct="1"/>
            <a:endParaRPr lang="hr-HR" sz="1400" b="0" smtClean="0">
              <a:solidFill>
                <a:srgbClr val="FFFFFF"/>
              </a:solidFill>
              <a:effectLst/>
              <a:latin typeface="Arial" charset="0"/>
            </a:endParaRPr>
          </a:p>
        </p:txBody>
      </p:sp>
      <p:sp>
        <p:nvSpPr>
          <p:cNvPr id="4102" name="Freeform 6"/>
          <p:cNvSpPr>
            <a:spLocks/>
          </p:cNvSpPr>
          <p:nvPr userDrawn="1"/>
        </p:nvSpPr>
        <p:spPr bwMode="ltGray">
          <a:xfrm>
            <a:off x="882650" y="150813"/>
            <a:ext cx="17463" cy="974725"/>
          </a:xfrm>
          <a:custGeom>
            <a:avLst/>
            <a:gdLst>
              <a:gd name="T0" fmla="*/ 12 w 12"/>
              <a:gd name="T1" fmla="*/ 0 h 695"/>
              <a:gd name="T2" fmla="*/ 0 w 12"/>
              <a:gd name="T3" fmla="*/ 0 h 695"/>
              <a:gd name="T4" fmla="*/ 0 w 12"/>
              <a:gd name="T5" fmla="*/ 695 h 695"/>
              <a:gd name="T6" fmla="*/ 12 w 12"/>
              <a:gd name="T7" fmla="*/ 695 h 695"/>
              <a:gd name="T8" fmla="*/ 12 w 12"/>
              <a:gd name="T9" fmla="*/ 0 h 695"/>
              <a:gd name="T10" fmla="*/ 12 w 12"/>
              <a:gd name="T11" fmla="*/ 0 h 6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2" h="695">
                <a:moveTo>
                  <a:pt x="12" y="0"/>
                </a:moveTo>
                <a:lnTo>
                  <a:pt x="0" y="0"/>
                </a:lnTo>
                <a:lnTo>
                  <a:pt x="0" y="695"/>
                </a:lnTo>
                <a:lnTo>
                  <a:pt x="12" y="695"/>
                </a:lnTo>
                <a:lnTo>
                  <a:pt x="12" y="0"/>
                </a:lnTo>
                <a:lnTo>
                  <a:pt x="12" y="0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bg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l" eaLnBrk="1" hangingPunct="1"/>
            <a:endParaRPr lang="hr-HR" sz="1400" b="0" smtClean="0">
              <a:solidFill>
                <a:srgbClr val="FFFFFF"/>
              </a:solidFill>
              <a:effectLst/>
              <a:latin typeface="Arial" charset="0"/>
            </a:endParaRPr>
          </a:p>
        </p:txBody>
      </p:sp>
      <p:sp>
        <p:nvSpPr>
          <p:cNvPr id="4103" name="Freeform 7"/>
          <p:cNvSpPr>
            <a:spLocks/>
          </p:cNvSpPr>
          <p:nvPr userDrawn="1"/>
        </p:nvSpPr>
        <p:spPr bwMode="ltGray">
          <a:xfrm>
            <a:off x="876300" y="2576513"/>
            <a:ext cx="19050" cy="4281487"/>
          </a:xfrm>
          <a:custGeom>
            <a:avLst/>
            <a:gdLst>
              <a:gd name="T0" fmla="*/ 0 w 12"/>
              <a:gd name="T1" fmla="*/ 2697 h 2697"/>
              <a:gd name="T2" fmla="*/ 12 w 12"/>
              <a:gd name="T3" fmla="*/ 2697 h 2697"/>
              <a:gd name="T4" fmla="*/ 12 w 12"/>
              <a:gd name="T5" fmla="*/ 0 h 2697"/>
              <a:gd name="T6" fmla="*/ 0 w 12"/>
              <a:gd name="T7" fmla="*/ 0 h 2697"/>
              <a:gd name="T8" fmla="*/ 0 w 12"/>
              <a:gd name="T9" fmla="*/ 2697 h 2697"/>
              <a:gd name="T10" fmla="*/ 0 w 12"/>
              <a:gd name="T11" fmla="*/ 2697 h 26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2" h="2697">
                <a:moveTo>
                  <a:pt x="0" y="2697"/>
                </a:moveTo>
                <a:lnTo>
                  <a:pt x="12" y="2697"/>
                </a:lnTo>
                <a:lnTo>
                  <a:pt x="12" y="0"/>
                </a:lnTo>
                <a:lnTo>
                  <a:pt x="0" y="0"/>
                </a:lnTo>
                <a:lnTo>
                  <a:pt x="0" y="2697"/>
                </a:lnTo>
                <a:lnTo>
                  <a:pt x="0" y="2697"/>
                </a:lnTo>
                <a:close/>
              </a:path>
            </a:pathLst>
          </a:cu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l" eaLnBrk="1" hangingPunct="1"/>
            <a:endParaRPr lang="hr-HR" sz="1400" b="0" smtClean="0">
              <a:solidFill>
                <a:srgbClr val="FFFFFF"/>
              </a:solidFill>
              <a:effectLst/>
              <a:latin typeface="Arial" charset="0"/>
            </a:endParaRPr>
          </a:p>
        </p:txBody>
      </p:sp>
      <p:sp>
        <p:nvSpPr>
          <p:cNvPr id="4104" name="Freeform 8"/>
          <p:cNvSpPr>
            <a:spLocks/>
          </p:cNvSpPr>
          <p:nvPr userDrawn="1"/>
        </p:nvSpPr>
        <p:spPr bwMode="ltGray">
          <a:xfrm>
            <a:off x="1617663" y="1484313"/>
            <a:ext cx="7523162" cy="19050"/>
          </a:xfrm>
          <a:custGeom>
            <a:avLst/>
            <a:gdLst>
              <a:gd name="T0" fmla="*/ 4724 w 4724"/>
              <a:gd name="T1" fmla="*/ 0 h 12"/>
              <a:gd name="T2" fmla="*/ 0 w 4724"/>
              <a:gd name="T3" fmla="*/ 0 h 12"/>
              <a:gd name="T4" fmla="*/ 0 w 4724"/>
              <a:gd name="T5" fmla="*/ 12 h 12"/>
              <a:gd name="T6" fmla="*/ 4724 w 4724"/>
              <a:gd name="T7" fmla="*/ 12 h 12"/>
              <a:gd name="T8" fmla="*/ 4724 w 4724"/>
              <a:gd name="T9" fmla="*/ 0 h 12"/>
              <a:gd name="T10" fmla="*/ 4724 w 4724"/>
              <a:gd name="T11" fmla="*/ 0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724" h="12">
                <a:moveTo>
                  <a:pt x="4724" y="0"/>
                </a:moveTo>
                <a:lnTo>
                  <a:pt x="0" y="0"/>
                </a:lnTo>
                <a:lnTo>
                  <a:pt x="0" y="12"/>
                </a:lnTo>
                <a:lnTo>
                  <a:pt x="4724" y="12"/>
                </a:lnTo>
                <a:lnTo>
                  <a:pt x="4724" y="0"/>
                </a:lnTo>
                <a:lnTo>
                  <a:pt x="4724" y="0"/>
                </a:lnTo>
                <a:close/>
              </a:path>
            </a:pathLst>
          </a:cu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l" eaLnBrk="1" hangingPunct="1"/>
            <a:endParaRPr lang="hr-HR" sz="1400" b="0" smtClean="0">
              <a:solidFill>
                <a:srgbClr val="FFFFFF"/>
              </a:solidFill>
              <a:effectLst/>
              <a:latin typeface="Arial" charset="0"/>
            </a:endParaRPr>
          </a:p>
        </p:txBody>
      </p:sp>
      <p:sp>
        <p:nvSpPr>
          <p:cNvPr id="4105" name="Freeform 9"/>
          <p:cNvSpPr>
            <a:spLocks/>
          </p:cNvSpPr>
          <p:nvPr userDrawn="1"/>
        </p:nvSpPr>
        <p:spPr bwMode="ltGray">
          <a:xfrm>
            <a:off x="876300" y="1773238"/>
            <a:ext cx="17463" cy="803275"/>
          </a:xfrm>
          <a:custGeom>
            <a:avLst/>
            <a:gdLst>
              <a:gd name="T0" fmla="*/ 0 w 12"/>
              <a:gd name="T1" fmla="*/ 252 h 252"/>
              <a:gd name="T2" fmla="*/ 12 w 12"/>
              <a:gd name="T3" fmla="*/ 252 h 252"/>
              <a:gd name="T4" fmla="*/ 12 w 12"/>
              <a:gd name="T5" fmla="*/ 0 h 252"/>
              <a:gd name="T6" fmla="*/ 0 w 12"/>
              <a:gd name="T7" fmla="*/ 0 h 252"/>
              <a:gd name="T8" fmla="*/ 0 w 12"/>
              <a:gd name="T9" fmla="*/ 252 h 252"/>
              <a:gd name="T10" fmla="*/ 0 w 12"/>
              <a:gd name="T11" fmla="*/ 252 h 2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2" h="252">
                <a:moveTo>
                  <a:pt x="0" y="252"/>
                </a:moveTo>
                <a:lnTo>
                  <a:pt x="12" y="252"/>
                </a:lnTo>
                <a:lnTo>
                  <a:pt x="12" y="0"/>
                </a:lnTo>
                <a:lnTo>
                  <a:pt x="0" y="0"/>
                </a:lnTo>
                <a:lnTo>
                  <a:pt x="0" y="252"/>
                </a:lnTo>
                <a:lnTo>
                  <a:pt x="0" y="252"/>
                </a:lnTo>
                <a:close/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l" eaLnBrk="1" hangingPunct="1"/>
            <a:endParaRPr lang="hr-HR" sz="1400" b="0" smtClean="0">
              <a:solidFill>
                <a:srgbClr val="FFFFFF"/>
              </a:solidFill>
              <a:effectLst/>
              <a:latin typeface="Arial" charset="0"/>
            </a:endParaRPr>
          </a:p>
        </p:txBody>
      </p:sp>
      <p:sp>
        <p:nvSpPr>
          <p:cNvPr id="4106" name="Freeform 10"/>
          <p:cNvSpPr>
            <a:spLocks/>
          </p:cNvSpPr>
          <p:nvPr userDrawn="1"/>
        </p:nvSpPr>
        <p:spPr bwMode="ltGray">
          <a:xfrm>
            <a:off x="876300" y="800100"/>
            <a:ext cx="19050" cy="400050"/>
          </a:xfrm>
          <a:custGeom>
            <a:avLst/>
            <a:gdLst>
              <a:gd name="T0" fmla="*/ 12 w 12"/>
              <a:gd name="T1" fmla="*/ 0 h 252"/>
              <a:gd name="T2" fmla="*/ 0 w 12"/>
              <a:gd name="T3" fmla="*/ 0 h 252"/>
              <a:gd name="T4" fmla="*/ 0 w 12"/>
              <a:gd name="T5" fmla="*/ 252 h 252"/>
              <a:gd name="T6" fmla="*/ 12 w 12"/>
              <a:gd name="T7" fmla="*/ 252 h 252"/>
              <a:gd name="T8" fmla="*/ 12 w 12"/>
              <a:gd name="T9" fmla="*/ 0 h 252"/>
              <a:gd name="T10" fmla="*/ 12 w 12"/>
              <a:gd name="T11" fmla="*/ 0 h 2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2" h="252">
                <a:moveTo>
                  <a:pt x="12" y="0"/>
                </a:moveTo>
                <a:lnTo>
                  <a:pt x="0" y="0"/>
                </a:lnTo>
                <a:lnTo>
                  <a:pt x="0" y="252"/>
                </a:lnTo>
                <a:lnTo>
                  <a:pt x="12" y="252"/>
                </a:lnTo>
                <a:lnTo>
                  <a:pt x="12" y="0"/>
                </a:lnTo>
                <a:lnTo>
                  <a:pt x="12" y="0"/>
                </a:lnTo>
                <a:close/>
              </a:path>
            </a:pathLst>
          </a:custGeom>
          <a:gradFill rotWithShape="0">
            <a:gsLst>
              <a:gs pos="0">
                <a:schemeClr val="bg2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l" eaLnBrk="1" hangingPunct="1"/>
            <a:endParaRPr lang="hr-HR" sz="1400" b="0" smtClean="0">
              <a:solidFill>
                <a:srgbClr val="FFFFFF"/>
              </a:solidFill>
              <a:effectLst/>
              <a:latin typeface="Arial" charset="0"/>
            </a:endParaRPr>
          </a:p>
        </p:txBody>
      </p:sp>
      <p:sp>
        <p:nvSpPr>
          <p:cNvPr id="4107" name="Freeform 11"/>
          <p:cNvSpPr>
            <a:spLocks/>
          </p:cNvSpPr>
          <p:nvPr userDrawn="1"/>
        </p:nvSpPr>
        <p:spPr bwMode="ltGray">
          <a:xfrm>
            <a:off x="876300" y="1125538"/>
            <a:ext cx="19050" cy="666750"/>
          </a:xfrm>
          <a:custGeom>
            <a:avLst/>
            <a:gdLst>
              <a:gd name="T0" fmla="*/ 0 w 12"/>
              <a:gd name="T1" fmla="*/ 0 h 420"/>
              <a:gd name="T2" fmla="*/ 0 w 12"/>
              <a:gd name="T3" fmla="*/ 420 h 420"/>
              <a:gd name="T4" fmla="*/ 12 w 12"/>
              <a:gd name="T5" fmla="*/ 420 h 420"/>
              <a:gd name="T6" fmla="*/ 12 w 12"/>
              <a:gd name="T7" fmla="*/ 0 h 420"/>
              <a:gd name="T8" fmla="*/ 0 w 12"/>
              <a:gd name="T9" fmla="*/ 0 h 420"/>
              <a:gd name="T10" fmla="*/ 0 w 12"/>
              <a:gd name="T11" fmla="*/ 0 h 4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2" h="420">
                <a:moveTo>
                  <a:pt x="0" y="0"/>
                </a:moveTo>
                <a:lnTo>
                  <a:pt x="0" y="420"/>
                </a:lnTo>
                <a:lnTo>
                  <a:pt x="12" y="420"/>
                </a:lnTo>
                <a:lnTo>
                  <a:pt x="12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chemeClr val="accent2"/>
              </a:gs>
              <a:gs pos="50000">
                <a:schemeClr val="hlink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l" eaLnBrk="1" hangingPunct="1"/>
            <a:endParaRPr lang="hr-HR" sz="1400" b="0" smtClean="0">
              <a:solidFill>
                <a:srgbClr val="FFFFFF"/>
              </a:solidFill>
              <a:effectLst/>
              <a:latin typeface="Arial" charset="0"/>
            </a:endParaRPr>
          </a:p>
        </p:txBody>
      </p:sp>
      <p:sp>
        <p:nvSpPr>
          <p:cNvPr id="4108" name="Freeform 12"/>
          <p:cNvSpPr>
            <a:spLocks/>
          </p:cNvSpPr>
          <p:nvPr userDrawn="1"/>
        </p:nvSpPr>
        <p:spPr bwMode="ltGray">
          <a:xfrm>
            <a:off x="0" y="1484313"/>
            <a:ext cx="557213" cy="19050"/>
          </a:xfrm>
          <a:custGeom>
            <a:avLst/>
            <a:gdLst>
              <a:gd name="T0" fmla="*/ 0 w 251"/>
              <a:gd name="T1" fmla="*/ 0 h 12"/>
              <a:gd name="T2" fmla="*/ 0 w 251"/>
              <a:gd name="T3" fmla="*/ 12 h 12"/>
              <a:gd name="T4" fmla="*/ 251 w 251"/>
              <a:gd name="T5" fmla="*/ 12 h 12"/>
              <a:gd name="T6" fmla="*/ 251 w 251"/>
              <a:gd name="T7" fmla="*/ 0 h 12"/>
              <a:gd name="T8" fmla="*/ 0 w 251"/>
              <a:gd name="T9" fmla="*/ 0 h 12"/>
              <a:gd name="T10" fmla="*/ 0 w 251"/>
              <a:gd name="T11" fmla="*/ 0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51" h="12">
                <a:moveTo>
                  <a:pt x="0" y="0"/>
                </a:moveTo>
                <a:lnTo>
                  <a:pt x="0" y="12"/>
                </a:lnTo>
                <a:lnTo>
                  <a:pt x="251" y="12"/>
                </a:lnTo>
                <a:lnTo>
                  <a:pt x="251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chemeClr val="bg2"/>
              </a:gs>
              <a:gs pos="100000">
                <a:schemeClr val="accent2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l" eaLnBrk="1" hangingPunct="1"/>
            <a:endParaRPr lang="hr-HR" sz="1400" b="0" smtClean="0">
              <a:solidFill>
                <a:srgbClr val="FFFFFF"/>
              </a:solidFill>
              <a:effectLst/>
              <a:latin typeface="Arial" charset="0"/>
            </a:endParaRPr>
          </a:p>
        </p:txBody>
      </p:sp>
      <p:sp>
        <p:nvSpPr>
          <p:cNvPr id="4109" name="Freeform 13"/>
          <p:cNvSpPr>
            <a:spLocks/>
          </p:cNvSpPr>
          <p:nvPr userDrawn="1"/>
        </p:nvSpPr>
        <p:spPr bwMode="ltGray">
          <a:xfrm>
            <a:off x="1217613" y="1484313"/>
            <a:ext cx="400050" cy="19050"/>
          </a:xfrm>
          <a:custGeom>
            <a:avLst/>
            <a:gdLst>
              <a:gd name="T0" fmla="*/ 251 w 251"/>
              <a:gd name="T1" fmla="*/ 0 h 12"/>
              <a:gd name="T2" fmla="*/ 0 w 251"/>
              <a:gd name="T3" fmla="*/ 0 h 12"/>
              <a:gd name="T4" fmla="*/ 0 w 251"/>
              <a:gd name="T5" fmla="*/ 12 h 12"/>
              <a:gd name="T6" fmla="*/ 251 w 251"/>
              <a:gd name="T7" fmla="*/ 12 h 12"/>
              <a:gd name="T8" fmla="*/ 251 w 251"/>
              <a:gd name="T9" fmla="*/ 0 h 12"/>
              <a:gd name="T10" fmla="*/ 251 w 251"/>
              <a:gd name="T11" fmla="*/ 0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51" h="12">
                <a:moveTo>
                  <a:pt x="251" y="0"/>
                </a:moveTo>
                <a:lnTo>
                  <a:pt x="0" y="0"/>
                </a:lnTo>
                <a:lnTo>
                  <a:pt x="0" y="12"/>
                </a:lnTo>
                <a:lnTo>
                  <a:pt x="251" y="12"/>
                </a:lnTo>
                <a:lnTo>
                  <a:pt x="251" y="0"/>
                </a:lnTo>
                <a:lnTo>
                  <a:pt x="251" y="0"/>
                </a:lnTo>
                <a:close/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2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l" eaLnBrk="1" hangingPunct="1"/>
            <a:endParaRPr lang="hr-HR" sz="1400" b="0" smtClean="0">
              <a:solidFill>
                <a:srgbClr val="FFFFFF"/>
              </a:solidFill>
              <a:effectLst/>
              <a:latin typeface="Arial" charset="0"/>
            </a:endParaRPr>
          </a:p>
        </p:txBody>
      </p:sp>
      <p:sp>
        <p:nvSpPr>
          <p:cNvPr id="4110" name="Freeform 14"/>
          <p:cNvSpPr>
            <a:spLocks/>
          </p:cNvSpPr>
          <p:nvPr userDrawn="1"/>
        </p:nvSpPr>
        <p:spPr bwMode="ltGray">
          <a:xfrm>
            <a:off x="552450" y="1484313"/>
            <a:ext cx="665163" cy="19050"/>
          </a:xfrm>
          <a:custGeom>
            <a:avLst/>
            <a:gdLst>
              <a:gd name="T0" fmla="*/ 0 w 418"/>
              <a:gd name="T1" fmla="*/ 0 h 12"/>
              <a:gd name="T2" fmla="*/ 0 w 418"/>
              <a:gd name="T3" fmla="*/ 12 h 12"/>
              <a:gd name="T4" fmla="*/ 418 w 418"/>
              <a:gd name="T5" fmla="*/ 12 h 12"/>
              <a:gd name="T6" fmla="*/ 418 w 418"/>
              <a:gd name="T7" fmla="*/ 0 h 12"/>
              <a:gd name="T8" fmla="*/ 0 w 418"/>
              <a:gd name="T9" fmla="*/ 0 h 12"/>
              <a:gd name="T10" fmla="*/ 0 w 418"/>
              <a:gd name="T11" fmla="*/ 0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18" h="12">
                <a:moveTo>
                  <a:pt x="0" y="0"/>
                </a:moveTo>
                <a:lnTo>
                  <a:pt x="0" y="12"/>
                </a:lnTo>
                <a:lnTo>
                  <a:pt x="418" y="12"/>
                </a:lnTo>
                <a:lnTo>
                  <a:pt x="418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chemeClr val="accent2"/>
              </a:gs>
              <a:gs pos="50000">
                <a:schemeClr val="hlink"/>
              </a:gs>
              <a:gs pos="100000">
                <a:schemeClr val="accent2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l" eaLnBrk="1" hangingPunct="1"/>
            <a:endParaRPr lang="hr-HR" sz="1400" b="0" smtClean="0">
              <a:solidFill>
                <a:srgbClr val="FFFFFF"/>
              </a:solidFill>
              <a:effectLst/>
              <a:latin typeface="Arial" charset="0"/>
            </a:endParaRPr>
          </a:p>
        </p:txBody>
      </p:sp>
      <p:sp>
        <p:nvSpPr>
          <p:cNvPr id="4111" name="Rectangle 15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304800"/>
            <a:ext cx="7543800" cy="143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r-HR" altLang="x-none" smtClean="0"/>
              <a:t>Click to edit Master title style</a:t>
            </a:r>
          </a:p>
        </p:txBody>
      </p:sp>
      <p:sp>
        <p:nvSpPr>
          <p:cNvPr id="4115" name="Rectangle 1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48488" y="64008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b="1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 eaLnBrk="1" hangingPunct="1"/>
            <a:fld id="{D073542B-1FEF-4E92-AD38-61E6ECC7DAD5}" type="slidenum">
              <a:rPr lang="hr-HR" altLang="x-none" sz="1400" smtClean="0">
                <a:solidFill>
                  <a:srgbClr val="FFFFFF"/>
                </a:solidFill>
              </a:rPr>
              <a:pPr eaLnBrk="1" hangingPunct="1"/>
              <a:t>‹#›</a:t>
            </a:fld>
            <a:endParaRPr lang="hr-HR" altLang="x-none" sz="1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052675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</p:sldLayoutIdLst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30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0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30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30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30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0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0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0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0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418" name="Group 2"/>
          <p:cNvGrpSpPr>
            <a:grpSpLocks/>
          </p:cNvGrpSpPr>
          <p:nvPr/>
        </p:nvGrpSpPr>
        <p:grpSpPr bwMode="auto">
          <a:xfrm>
            <a:off x="0" y="6350"/>
            <a:ext cx="9140825" cy="6851650"/>
            <a:chOff x="0" y="4"/>
            <a:chExt cx="5758" cy="4316"/>
          </a:xfrm>
        </p:grpSpPr>
        <p:sp>
          <p:nvSpPr>
            <p:cNvPr id="60419" name="Freeform 3"/>
            <p:cNvSpPr>
              <a:spLocks/>
            </p:cNvSpPr>
            <p:nvPr/>
          </p:nvSpPr>
          <p:spPr bwMode="hidden">
            <a:xfrm>
              <a:off x="558" y="1161"/>
              <a:ext cx="5200" cy="3159"/>
            </a:xfrm>
            <a:custGeom>
              <a:avLst/>
              <a:gdLst>
                <a:gd name="T0" fmla="*/ 0 w 5184"/>
                <a:gd name="T1" fmla="*/ 3159 h 3159"/>
                <a:gd name="T2" fmla="*/ 5184 w 5184"/>
                <a:gd name="T3" fmla="*/ 3159 h 3159"/>
                <a:gd name="T4" fmla="*/ 5184 w 5184"/>
                <a:gd name="T5" fmla="*/ 0 h 3159"/>
                <a:gd name="T6" fmla="*/ 0 w 5184"/>
                <a:gd name="T7" fmla="*/ 0 h 3159"/>
                <a:gd name="T8" fmla="*/ 0 w 5184"/>
                <a:gd name="T9" fmla="*/ 3159 h 3159"/>
                <a:gd name="T10" fmla="*/ 0 w 5184"/>
                <a:gd name="T11" fmla="*/ 3159 h 3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184" h="3159">
                  <a:moveTo>
                    <a:pt x="0" y="3159"/>
                  </a:moveTo>
                  <a:lnTo>
                    <a:pt x="5184" y="3159"/>
                  </a:lnTo>
                  <a:lnTo>
                    <a:pt x="5184" y="0"/>
                  </a:lnTo>
                  <a:lnTo>
                    <a:pt x="0" y="0"/>
                  </a:lnTo>
                  <a:lnTo>
                    <a:pt x="0" y="3159"/>
                  </a:lnTo>
                  <a:lnTo>
                    <a:pt x="0" y="315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/>
              <a:endParaRPr lang="hr-HR" sz="1800" b="0" smtClean="0">
                <a:solidFill>
                  <a:srgbClr val="FFFFFF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60420" name="Freeform 4"/>
            <p:cNvSpPr>
              <a:spLocks/>
            </p:cNvSpPr>
            <p:nvPr/>
          </p:nvSpPr>
          <p:spPr bwMode="hidden">
            <a:xfrm>
              <a:off x="0" y="1161"/>
              <a:ext cx="558" cy="3159"/>
            </a:xfrm>
            <a:custGeom>
              <a:avLst/>
              <a:gdLst>
                <a:gd name="T0" fmla="*/ 0 w 556"/>
                <a:gd name="T1" fmla="*/ 0 h 3159"/>
                <a:gd name="T2" fmla="*/ 0 w 556"/>
                <a:gd name="T3" fmla="*/ 3159 h 3159"/>
                <a:gd name="T4" fmla="*/ 556 w 556"/>
                <a:gd name="T5" fmla="*/ 3159 h 3159"/>
                <a:gd name="T6" fmla="*/ 556 w 556"/>
                <a:gd name="T7" fmla="*/ 0 h 3159"/>
                <a:gd name="T8" fmla="*/ 0 w 556"/>
                <a:gd name="T9" fmla="*/ 0 h 3159"/>
                <a:gd name="T10" fmla="*/ 0 w 556"/>
                <a:gd name="T11" fmla="*/ 0 h 3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56" h="3159">
                  <a:moveTo>
                    <a:pt x="0" y="0"/>
                  </a:moveTo>
                  <a:lnTo>
                    <a:pt x="0" y="3159"/>
                  </a:lnTo>
                  <a:lnTo>
                    <a:pt x="556" y="3159"/>
                  </a:lnTo>
                  <a:lnTo>
                    <a:pt x="55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/>
              <a:endParaRPr lang="hr-HR" sz="1800" b="0" smtClean="0">
                <a:solidFill>
                  <a:srgbClr val="FFFFFF"/>
                </a:solidFill>
                <a:effectLst/>
                <a:latin typeface="Tahoma" pitchFamily="34" charset="0"/>
              </a:endParaRPr>
            </a:p>
          </p:txBody>
        </p:sp>
        <p:grpSp>
          <p:nvGrpSpPr>
            <p:cNvPr id="60421" name="Group 5"/>
            <p:cNvGrpSpPr>
              <a:grpSpLocks/>
            </p:cNvGrpSpPr>
            <p:nvPr userDrawn="1"/>
          </p:nvGrpSpPr>
          <p:grpSpPr bwMode="auto">
            <a:xfrm>
              <a:off x="0" y="4"/>
              <a:ext cx="5758" cy="4316"/>
              <a:chOff x="0" y="4"/>
              <a:chExt cx="5758" cy="4316"/>
            </a:xfrm>
          </p:grpSpPr>
          <p:sp>
            <p:nvSpPr>
              <p:cNvPr id="60422" name="Freeform 6"/>
              <p:cNvSpPr>
                <a:spLocks/>
              </p:cNvSpPr>
              <p:nvPr/>
            </p:nvSpPr>
            <p:spPr bwMode="ltGray">
              <a:xfrm>
                <a:off x="552" y="4"/>
                <a:ext cx="12" cy="695"/>
              </a:xfrm>
              <a:custGeom>
                <a:avLst/>
                <a:gdLst>
                  <a:gd name="T0" fmla="*/ 12 w 12"/>
                  <a:gd name="T1" fmla="*/ 0 h 695"/>
                  <a:gd name="T2" fmla="*/ 0 w 12"/>
                  <a:gd name="T3" fmla="*/ 0 h 695"/>
                  <a:gd name="T4" fmla="*/ 0 w 12"/>
                  <a:gd name="T5" fmla="*/ 695 h 695"/>
                  <a:gd name="T6" fmla="*/ 12 w 12"/>
                  <a:gd name="T7" fmla="*/ 695 h 695"/>
                  <a:gd name="T8" fmla="*/ 12 w 12"/>
                  <a:gd name="T9" fmla="*/ 0 h 695"/>
                  <a:gd name="T10" fmla="*/ 12 w 12"/>
                  <a:gd name="T11" fmla="*/ 0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695">
                    <a:moveTo>
                      <a:pt x="12" y="0"/>
                    </a:moveTo>
                    <a:lnTo>
                      <a:pt x="0" y="0"/>
                    </a:lnTo>
                    <a:lnTo>
                      <a:pt x="0" y="695"/>
                    </a:lnTo>
                    <a:lnTo>
                      <a:pt x="12" y="695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/>
                <a:endParaRPr lang="hr-HR" sz="1800" b="0" smtClean="0">
                  <a:solidFill>
                    <a:srgbClr val="FFFFFF"/>
                  </a:solidFill>
                  <a:effectLst/>
                  <a:latin typeface="Tahoma" pitchFamily="34" charset="0"/>
                </a:endParaRPr>
              </a:p>
            </p:txBody>
          </p:sp>
          <p:sp>
            <p:nvSpPr>
              <p:cNvPr id="60423" name="Freeform 7"/>
              <p:cNvSpPr>
                <a:spLocks/>
              </p:cNvSpPr>
              <p:nvPr/>
            </p:nvSpPr>
            <p:spPr bwMode="ltGray">
              <a:xfrm>
                <a:off x="552" y="1623"/>
                <a:ext cx="12" cy="2697"/>
              </a:xfrm>
              <a:custGeom>
                <a:avLst/>
                <a:gdLst>
                  <a:gd name="T0" fmla="*/ 0 w 12"/>
                  <a:gd name="T1" fmla="*/ 2697 h 2697"/>
                  <a:gd name="T2" fmla="*/ 12 w 12"/>
                  <a:gd name="T3" fmla="*/ 2697 h 2697"/>
                  <a:gd name="T4" fmla="*/ 12 w 12"/>
                  <a:gd name="T5" fmla="*/ 0 h 2697"/>
                  <a:gd name="T6" fmla="*/ 0 w 12"/>
                  <a:gd name="T7" fmla="*/ 0 h 2697"/>
                  <a:gd name="T8" fmla="*/ 0 w 12"/>
                  <a:gd name="T9" fmla="*/ 2697 h 2697"/>
                  <a:gd name="T10" fmla="*/ 0 w 12"/>
                  <a:gd name="T11" fmla="*/ 2697 h 26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2697">
                    <a:moveTo>
                      <a:pt x="0" y="2697"/>
                    </a:moveTo>
                    <a:lnTo>
                      <a:pt x="12" y="2697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697"/>
                    </a:lnTo>
                    <a:lnTo>
                      <a:pt x="0" y="269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/>
                <a:endParaRPr lang="hr-HR" sz="1800" b="0" smtClean="0">
                  <a:solidFill>
                    <a:srgbClr val="FFFFFF"/>
                  </a:solidFill>
                  <a:effectLst/>
                  <a:latin typeface="Tahoma" pitchFamily="34" charset="0"/>
                </a:endParaRPr>
              </a:p>
            </p:txBody>
          </p:sp>
          <p:sp>
            <p:nvSpPr>
              <p:cNvPr id="60424" name="Freeform 8"/>
              <p:cNvSpPr>
                <a:spLocks/>
              </p:cNvSpPr>
              <p:nvPr/>
            </p:nvSpPr>
            <p:spPr bwMode="ltGray">
              <a:xfrm>
                <a:off x="1019" y="1155"/>
                <a:ext cx="4739" cy="12"/>
              </a:xfrm>
              <a:custGeom>
                <a:avLst/>
                <a:gdLst>
                  <a:gd name="T0" fmla="*/ 4724 w 4724"/>
                  <a:gd name="T1" fmla="*/ 0 h 12"/>
                  <a:gd name="T2" fmla="*/ 0 w 4724"/>
                  <a:gd name="T3" fmla="*/ 0 h 12"/>
                  <a:gd name="T4" fmla="*/ 0 w 4724"/>
                  <a:gd name="T5" fmla="*/ 12 h 12"/>
                  <a:gd name="T6" fmla="*/ 4724 w 4724"/>
                  <a:gd name="T7" fmla="*/ 12 h 12"/>
                  <a:gd name="T8" fmla="*/ 4724 w 4724"/>
                  <a:gd name="T9" fmla="*/ 0 h 12"/>
                  <a:gd name="T10" fmla="*/ 4724 w 4724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24" h="12">
                    <a:moveTo>
                      <a:pt x="4724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4724" y="12"/>
                    </a:lnTo>
                    <a:lnTo>
                      <a:pt x="4724" y="0"/>
                    </a:lnTo>
                    <a:lnTo>
                      <a:pt x="47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/>
                <a:endParaRPr lang="hr-HR" sz="1800" b="0" smtClean="0">
                  <a:solidFill>
                    <a:srgbClr val="FFFFFF"/>
                  </a:solidFill>
                  <a:effectLst/>
                  <a:latin typeface="Tahoma" pitchFamily="34" charset="0"/>
                </a:endParaRPr>
              </a:p>
            </p:txBody>
          </p:sp>
          <p:sp>
            <p:nvSpPr>
              <p:cNvPr id="60425" name="Freeform 9"/>
              <p:cNvSpPr>
                <a:spLocks/>
              </p:cNvSpPr>
              <p:nvPr/>
            </p:nvSpPr>
            <p:spPr bwMode="ltGray">
              <a:xfrm>
                <a:off x="552" y="1371"/>
                <a:ext cx="12" cy="252"/>
              </a:xfrm>
              <a:custGeom>
                <a:avLst/>
                <a:gdLst>
                  <a:gd name="T0" fmla="*/ 0 w 12"/>
                  <a:gd name="T1" fmla="*/ 252 h 252"/>
                  <a:gd name="T2" fmla="*/ 12 w 12"/>
                  <a:gd name="T3" fmla="*/ 252 h 252"/>
                  <a:gd name="T4" fmla="*/ 12 w 12"/>
                  <a:gd name="T5" fmla="*/ 0 h 252"/>
                  <a:gd name="T6" fmla="*/ 0 w 12"/>
                  <a:gd name="T7" fmla="*/ 0 h 252"/>
                  <a:gd name="T8" fmla="*/ 0 w 12"/>
                  <a:gd name="T9" fmla="*/ 252 h 252"/>
                  <a:gd name="T10" fmla="*/ 0 w 12"/>
                  <a:gd name="T11" fmla="*/ 252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252">
                    <a:moveTo>
                      <a:pt x="0" y="252"/>
                    </a:moveTo>
                    <a:lnTo>
                      <a:pt x="12" y="252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52"/>
                    </a:lnTo>
                    <a:lnTo>
                      <a:pt x="0" y="25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/>
                <a:endParaRPr lang="hr-HR" sz="1800" b="0" smtClean="0">
                  <a:solidFill>
                    <a:srgbClr val="FFFFFF"/>
                  </a:solidFill>
                  <a:effectLst/>
                  <a:latin typeface="Tahoma" pitchFamily="34" charset="0"/>
                </a:endParaRPr>
              </a:p>
            </p:txBody>
          </p:sp>
          <p:sp>
            <p:nvSpPr>
              <p:cNvPr id="60426" name="Freeform 10"/>
              <p:cNvSpPr>
                <a:spLocks/>
              </p:cNvSpPr>
              <p:nvPr/>
            </p:nvSpPr>
            <p:spPr bwMode="ltGray">
              <a:xfrm>
                <a:off x="552" y="699"/>
                <a:ext cx="12" cy="252"/>
              </a:xfrm>
              <a:custGeom>
                <a:avLst/>
                <a:gdLst>
                  <a:gd name="T0" fmla="*/ 12 w 12"/>
                  <a:gd name="T1" fmla="*/ 0 h 252"/>
                  <a:gd name="T2" fmla="*/ 0 w 12"/>
                  <a:gd name="T3" fmla="*/ 0 h 252"/>
                  <a:gd name="T4" fmla="*/ 0 w 12"/>
                  <a:gd name="T5" fmla="*/ 252 h 252"/>
                  <a:gd name="T6" fmla="*/ 12 w 12"/>
                  <a:gd name="T7" fmla="*/ 252 h 252"/>
                  <a:gd name="T8" fmla="*/ 12 w 12"/>
                  <a:gd name="T9" fmla="*/ 0 h 252"/>
                  <a:gd name="T10" fmla="*/ 12 w 12"/>
                  <a:gd name="T11" fmla="*/ 0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252">
                    <a:moveTo>
                      <a:pt x="12" y="0"/>
                    </a:moveTo>
                    <a:lnTo>
                      <a:pt x="0" y="0"/>
                    </a:lnTo>
                    <a:lnTo>
                      <a:pt x="0" y="252"/>
                    </a:lnTo>
                    <a:lnTo>
                      <a:pt x="12" y="252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/>
                <a:endParaRPr lang="hr-HR" sz="1800" b="0" smtClean="0">
                  <a:solidFill>
                    <a:srgbClr val="FFFFFF"/>
                  </a:solidFill>
                  <a:effectLst/>
                  <a:latin typeface="Tahoma" pitchFamily="34" charset="0"/>
                </a:endParaRPr>
              </a:p>
            </p:txBody>
          </p:sp>
          <p:sp>
            <p:nvSpPr>
              <p:cNvPr id="60427" name="Freeform 11"/>
              <p:cNvSpPr>
                <a:spLocks/>
              </p:cNvSpPr>
              <p:nvPr/>
            </p:nvSpPr>
            <p:spPr bwMode="ltGray">
              <a:xfrm>
                <a:off x="552" y="951"/>
                <a:ext cx="12" cy="420"/>
              </a:xfrm>
              <a:custGeom>
                <a:avLst/>
                <a:gdLst>
                  <a:gd name="T0" fmla="*/ 0 w 12"/>
                  <a:gd name="T1" fmla="*/ 0 h 420"/>
                  <a:gd name="T2" fmla="*/ 0 w 12"/>
                  <a:gd name="T3" fmla="*/ 420 h 420"/>
                  <a:gd name="T4" fmla="*/ 12 w 12"/>
                  <a:gd name="T5" fmla="*/ 420 h 420"/>
                  <a:gd name="T6" fmla="*/ 12 w 12"/>
                  <a:gd name="T7" fmla="*/ 0 h 420"/>
                  <a:gd name="T8" fmla="*/ 0 w 12"/>
                  <a:gd name="T9" fmla="*/ 0 h 420"/>
                  <a:gd name="T10" fmla="*/ 0 w 12"/>
                  <a:gd name="T11" fmla="*/ 0 h 4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420">
                    <a:moveTo>
                      <a:pt x="0" y="0"/>
                    </a:moveTo>
                    <a:lnTo>
                      <a:pt x="0" y="420"/>
                    </a:lnTo>
                    <a:lnTo>
                      <a:pt x="12" y="42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/>
                <a:endParaRPr lang="hr-HR" sz="1800" b="0" smtClean="0">
                  <a:solidFill>
                    <a:srgbClr val="FFFFFF"/>
                  </a:solidFill>
                  <a:effectLst/>
                  <a:latin typeface="Tahoma" pitchFamily="34" charset="0"/>
                </a:endParaRPr>
              </a:p>
            </p:txBody>
          </p:sp>
          <p:sp>
            <p:nvSpPr>
              <p:cNvPr id="60428" name="Freeform 12"/>
              <p:cNvSpPr>
                <a:spLocks/>
              </p:cNvSpPr>
              <p:nvPr/>
            </p:nvSpPr>
            <p:spPr bwMode="ltGray">
              <a:xfrm>
                <a:off x="0" y="1155"/>
                <a:ext cx="351" cy="12"/>
              </a:xfrm>
              <a:custGeom>
                <a:avLst/>
                <a:gdLst>
                  <a:gd name="T0" fmla="*/ 0 w 251"/>
                  <a:gd name="T1" fmla="*/ 0 h 12"/>
                  <a:gd name="T2" fmla="*/ 0 w 251"/>
                  <a:gd name="T3" fmla="*/ 12 h 12"/>
                  <a:gd name="T4" fmla="*/ 251 w 251"/>
                  <a:gd name="T5" fmla="*/ 12 h 12"/>
                  <a:gd name="T6" fmla="*/ 251 w 251"/>
                  <a:gd name="T7" fmla="*/ 0 h 12"/>
                  <a:gd name="T8" fmla="*/ 0 w 251"/>
                  <a:gd name="T9" fmla="*/ 0 h 12"/>
                  <a:gd name="T10" fmla="*/ 0 w 251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1" h="12">
                    <a:moveTo>
                      <a:pt x="0" y="0"/>
                    </a:moveTo>
                    <a:lnTo>
                      <a:pt x="0" y="12"/>
                    </a:lnTo>
                    <a:lnTo>
                      <a:pt x="251" y="12"/>
                    </a:lnTo>
                    <a:lnTo>
                      <a:pt x="251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/>
                <a:endParaRPr lang="hr-HR" sz="1800" b="0" smtClean="0">
                  <a:solidFill>
                    <a:srgbClr val="FFFFFF"/>
                  </a:solidFill>
                  <a:effectLst/>
                  <a:latin typeface="Tahoma" pitchFamily="34" charset="0"/>
                </a:endParaRPr>
              </a:p>
            </p:txBody>
          </p:sp>
          <p:sp>
            <p:nvSpPr>
              <p:cNvPr id="60429" name="Freeform 13"/>
              <p:cNvSpPr>
                <a:spLocks/>
              </p:cNvSpPr>
              <p:nvPr/>
            </p:nvSpPr>
            <p:spPr bwMode="ltGray">
              <a:xfrm>
                <a:off x="767" y="1155"/>
                <a:ext cx="252" cy="12"/>
              </a:xfrm>
              <a:custGeom>
                <a:avLst/>
                <a:gdLst>
                  <a:gd name="T0" fmla="*/ 251 w 251"/>
                  <a:gd name="T1" fmla="*/ 0 h 12"/>
                  <a:gd name="T2" fmla="*/ 0 w 251"/>
                  <a:gd name="T3" fmla="*/ 0 h 12"/>
                  <a:gd name="T4" fmla="*/ 0 w 251"/>
                  <a:gd name="T5" fmla="*/ 12 h 12"/>
                  <a:gd name="T6" fmla="*/ 251 w 251"/>
                  <a:gd name="T7" fmla="*/ 12 h 12"/>
                  <a:gd name="T8" fmla="*/ 251 w 251"/>
                  <a:gd name="T9" fmla="*/ 0 h 12"/>
                  <a:gd name="T10" fmla="*/ 251 w 251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1" h="12">
                    <a:moveTo>
                      <a:pt x="251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251" y="12"/>
                    </a:lnTo>
                    <a:lnTo>
                      <a:pt x="251" y="0"/>
                    </a:lnTo>
                    <a:lnTo>
                      <a:pt x="251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/>
                <a:endParaRPr lang="hr-HR" sz="1800" b="0" smtClean="0">
                  <a:solidFill>
                    <a:srgbClr val="FFFFFF"/>
                  </a:solidFill>
                  <a:effectLst/>
                  <a:latin typeface="Tahoma" pitchFamily="34" charset="0"/>
                </a:endParaRPr>
              </a:p>
            </p:txBody>
          </p:sp>
          <p:sp>
            <p:nvSpPr>
              <p:cNvPr id="60430" name="Freeform 14"/>
              <p:cNvSpPr>
                <a:spLocks/>
              </p:cNvSpPr>
              <p:nvPr/>
            </p:nvSpPr>
            <p:spPr bwMode="ltGray">
              <a:xfrm>
                <a:off x="348" y="1155"/>
                <a:ext cx="419" cy="12"/>
              </a:xfrm>
              <a:custGeom>
                <a:avLst/>
                <a:gdLst>
                  <a:gd name="T0" fmla="*/ 0 w 418"/>
                  <a:gd name="T1" fmla="*/ 0 h 12"/>
                  <a:gd name="T2" fmla="*/ 0 w 418"/>
                  <a:gd name="T3" fmla="*/ 12 h 12"/>
                  <a:gd name="T4" fmla="*/ 418 w 418"/>
                  <a:gd name="T5" fmla="*/ 12 h 12"/>
                  <a:gd name="T6" fmla="*/ 418 w 418"/>
                  <a:gd name="T7" fmla="*/ 0 h 12"/>
                  <a:gd name="T8" fmla="*/ 0 w 418"/>
                  <a:gd name="T9" fmla="*/ 0 h 12"/>
                  <a:gd name="T10" fmla="*/ 0 w 418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18" h="12">
                    <a:moveTo>
                      <a:pt x="0" y="0"/>
                    </a:moveTo>
                    <a:lnTo>
                      <a:pt x="0" y="12"/>
                    </a:lnTo>
                    <a:lnTo>
                      <a:pt x="418" y="12"/>
                    </a:lnTo>
                    <a:lnTo>
                      <a:pt x="418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/>
                <a:endParaRPr lang="hr-HR" sz="1800" b="0" smtClean="0">
                  <a:solidFill>
                    <a:srgbClr val="FFFFFF"/>
                  </a:solidFill>
                  <a:effectLst/>
                  <a:latin typeface="Tahoma" pitchFamily="34" charset="0"/>
                </a:endParaRPr>
              </a:p>
            </p:txBody>
          </p:sp>
        </p:grpSp>
      </p:grpSp>
      <p:sp>
        <p:nvSpPr>
          <p:cNvPr id="60431" name="Rectangle 15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304800"/>
            <a:ext cx="7543800" cy="143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 smtClean="0"/>
              <a:t>Click to edit Master title style</a:t>
            </a:r>
          </a:p>
        </p:txBody>
      </p:sp>
      <p:sp>
        <p:nvSpPr>
          <p:cNvPr id="60432" name="Rectangle 1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66800" y="1981200"/>
            <a:ext cx="75438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 smtClean="0"/>
              <a:t>Click to edit Master text styles</a:t>
            </a:r>
          </a:p>
          <a:p>
            <a:pPr lvl="1"/>
            <a:r>
              <a:rPr lang="en-US" altLang="x-none" smtClean="0"/>
              <a:t>Second level</a:t>
            </a:r>
          </a:p>
          <a:p>
            <a:pPr lvl="2"/>
            <a:r>
              <a:rPr lang="en-US" altLang="x-none" smtClean="0"/>
              <a:t>Third level</a:t>
            </a:r>
          </a:p>
          <a:p>
            <a:pPr lvl="3"/>
            <a:r>
              <a:rPr lang="en-US" altLang="x-none" smtClean="0"/>
              <a:t>Fourth level</a:t>
            </a:r>
          </a:p>
          <a:p>
            <a:pPr lvl="4"/>
            <a:r>
              <a:rPr lang="en-US" altLang="x-none" smtClean="0"/>
              <a:t>Fifth level</a:t>
            </a:r>
          </a:p>
        </p:txBody>
      </p:sp>
      <p:sp>
        <p:nvSpPr>
          <p:cNvPr id="60433" name="Rectangle 1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66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algn="l"/>
            <a:endParaRPr lang="en-US" altLang="x-none" b="0" smtClean="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60434" name="Rectangle 1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290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en-US" altLang="x-none" b="0" smtClean="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60435" name="Rectangle 1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056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1AE725A1-0EE3-485F-9B1B-D13A21BCD3DE}" type="slidenum">
              <a:rPr lang="en-US" altLang="x-none" b="0" smtClean="0">
                <a:solidFill>
                  <a:srgbClr val="FFFFFF"/>
                </a:solidFill>
                <a:latin typeface="Tahoma" pitchFamily="34" charset="0"/>
              </a:rPr>
              <a:pPr/>
              <a:t>‹#›</a:t>
            </a:fld>
            <a:endParaRPr lang="en-US" altLang="x-none" b="0" smtClean="0">
              <a:solidFill>
                <a:srgbClr val="FFFFFF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544878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</p:sldLayoutIdLst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r-HR" altLang="x-none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r-HR" altLang="x-none" smtClean="0"/>
              <a:t>Click to edit Master text styles</a:t>
            </a:r>
          </a:p>
          <a:p>
            <a:pPr lvl="1"/>
            <a:r>
              <a:rPr lang="hr-HR" altLang="x-none" smtClean="0"/>
              <a:t>Second level</a:t>
            </a:r>
          </a:p>
          <a:p>
            <a:pPr lvl="2"/>
            <a:r>
              <a:rPr lang="hr-HR" altLang="x-none" smtClean="0"/>
              <a:t>Third level</a:t>
            </a:r>
          </a:p>
          <a:p>
            <a:pPr lvl="3"/>
            <a:r>
              <a:rPr lang="hr-HR" altLang="x-none" smtClean="0"/>
              <a:t>Fourth level</a:t>
            </a:r>
          </a:p>
          <a:p>
            <a:pPr lvl="4"/>
            <a:r>
              <a:rPr lang="hr-HR" altLang="x-none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l" eaLnBrk="1" hangingPunct="1"/>
            <a:endParaRPr lang="hr-HR" altLang="x-none" b="0" smtClean="0">
              <a:solidFill>
                <a:srgbClr val="000000"/>
              </a:solidFill>
              <a:effectLst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eaLnBrk="1" hangingPunct="1"/>
            <a:endParaRPr lang="hr-HR" altLang="x-none" b="0" smtClean="0">
              <a:solidFill>
                <a:srgbClr val="000000"/>
              </a:solidFill>
              <a:effectLst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eaLnBrk="1" hangingPunct="1"/>
            <a:fld id="{DBAB0EC5-35E9-4D51-9E08-1634A735CB7A}" type="slidenum">
              <a:rPr lang="hr-HR" altLang="x-none" b="0" smtClean="0">
                <a:solidFill>
                  <a:srgbClr val="000000"/>
                </a:solidFill>
                <a:effectLst/>
              </a:rPr>
              <a:pPr eaLnBrk="1" hangingPunct="1"/>
              <a:t>‹#›</a:t>
            </a:fld>
            <a:endParaRPr lang="hr-HR" altLang="x-none" b="0" smtClean="0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535918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  <p:sldLayoutId id="2147483806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r-HR" altLang="x-none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r-HR" altLang="x-none" smtClean="0"/>
              <a:t>Click to edit Master text styles</a:t>
            </a:r>
          </a:p>
          <a:p>
            <a:pPr lvl="1"/>
            <a:r>
              <a:rPr lang="hr-HR" altLang="x-none" smtClean="0"/>
              <a:t>Second level</a:t>
            </a:r>
          </a:p>
          <a:p>
            <a:pPr lvl="2"/>
            <a:r>
              <a:rPr lang="hr-HR" altLang="x-none" smtClean="0"/>
              <a:t>Third level</a:t>
            </a:r>
          </a:p>
          <a:p>
            <a:pPr lvl="3"/>
            <a:r>
              <a:rPr lang="hr-HR" altLang="x-none" smtClean="0"/>
              <a:t>Fourth level</a:t>
            </a:r>
          </a:p>
          <a:p>
            <a:pPr lvl="4"/>
            <a:r>
              <a:rPr lang="hr-HR" altLang="x-none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 algn="l" eaLnBrk="1" hangingPunct="1">
              <a:defRPr/>
            </a:pPr>
            <a:endParaRPr lang="hr-HR" altLang="x-none" b="0">
              <a:solidFill>
                <a:srgbClr val="000000"/>
              </a:solidFill>
              <a:effectLst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 eaLnBrk="1" hangingPunct="1">
              <a:defRPr/>
            </a:pPr>
            <a:endParaRPr lang="hr-HR" altLang="x-none" b="0">
              <a:solidFill>
                <a:srgbClr val="000000"/>
              </a:solidFill>
              <a:effectLst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 eaLnBrk="1" hangingPunct="1">
              <a:defRPr/>
            </a:pPr>
            <a:fld id="{6CA8E81C-7932-4CD7-A417-4A34FFC01FA4}" type="slidenum">
              <a:rPr lang="hr-HR" altLang="x-none" b="0">
                <a:solidFill>
                  <a:srgbClr val="000000"/>
                </a:solidFill>
                <a:effectLst/>
              </a:rPr>
              <a:pPr eaLnBrk="1" hangingPunct="1">
                <a:defRPr/>
              </a:pPr>
              <a:t>‹#›</a:t>
            </a:fld>
            <a:endParaRPr lang="hr-HR" altLang="x-none" b="0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6776390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  <p:sldLayoutId id="2147483811" r:id="rId4"/>
    <p:sldLayoutId id="2147483812" r:id="rId5"/>
    <p:sldLayoutId id="2147483813" r:id="rId6"/>
    <p:sldLayoutId id="2147483814" r:id="rId7"/>
    <p:sldLayoutId id="2147483815" r:id="rId8"/>
    <p:sldLayoutId id="2147483816" r:id="rId9"/>
    <p:sldLayoutId id="2147483817" r:id="rId10"/>
    <p:sldLayoutId id="214748381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jpeg"/><Relationship Id="rId4" Type="http://schemas.openxmlformats.org/officeDocument/2006/relationships/image" Target="../media/image3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65.wmf"/><Relationship Id="rId4" Type="http://schemas.openxmlformats.org/officeDocument/2006/relationships/oleObject" Target="../embeddings/oleObject1.bin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wmf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wmf"/><Relationship Id="rId4" Type="http://schemas.openxmlformats.org/officeDocument/2006/relationships/image" Target="../media/image80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352425" y="268288"/>
            <a:ext cx="8523288" cy="6256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r-HR" altLang="x-none" sz="1800" dirty="0">
                <a:solidFill>
                  <a:schemeClr val="bg1"/>
                </a:solidFill>
                <a:effectLst/>
                <a:latin typeface="Arial Narrow" pitchFamily="34" charset="0"/>
              </a:rPr>
              <a:t>Sveučilište u Splitu</a:t>
            </a:r>
            <a:br>
              <a:rPr lang="hr-HR" altLang="x-none" sz="1800" dirty="0">
                <a:solidFill>
                  <a:schemeClr val="bg1"/>
                </a:solidFill>
                <a:effectLst/>
                <a:latin typeface="Arial Narrow" pitchFamily="34" charset="0"/>
              </a:rPr>
            </a:br>
            <a:r>
              <a:rPr lang="hr-HR" altLang="x-none" sz="1800" dirty="0">
                <a:solidFill>
                  <a:schemeClr val="bg1"/>
                </a:solidFill>
                <a:effectLst/>
                <a:latin typeface="Arial Narrow" pitchFamily="34" charset="0"/>
              </a:rPr>
              <a:t>Fakultet građevinarstva, arhitekture i geodezije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hr-HR" altLang="x-none" sz="1800" dirty="0">
                <a:solidFill>
                  <a:schemeClr val="bg1"/>
                </a:solidFill>
                <a:effectLst/>
                <a:latin typeface="Arial Narrow" pitchFamily="34" charset="0"/>
              </a:rPr>
              <a:t>Katedra za metalne i drvene konstrukcije</a:t>
            </a:r>
            <a:r>
              <a:rPr lang="hr-HR" altLang="x-none" sz="1600" b="0" dirty="0">
                <a:solidFill>
                  <a:schemeClr val="bg1"/>
                </a:solidFill>
                <a:effectLst/>
                <a:latin typeface="Arial Narrow" pitchFamily="34" charset="0"/>
              </a:rPr>
              <a:t/>
            </a:r>
            <a:br>
              <a:rPr lang="hr-HR" altLang="x-none" sz="1600" b="0" dirty="0">
                <a:solidFill>
                  <a:schemeClr val="bg1"/>
                </a:solidFill>
                <a:effectLst/>
                <a:latin typeface="Arial Narrow" pitchFamily="34" charset="0"/>
              </a:rPr>
            </a:br>
            <a:r>
              <a:rPr lang="hr-HR" altLang="x-none" sz="2400" b="0" dirty="0">
                <a:solidFill>
                  <a:schemeClr val="bg1"/>
                </a:solidFill>
                <a:effectLst/>
                <a:latin typeface="Arial Narrow" pitchFamily="34" charset="0"/>
              </a:rPr>
              <a:t/>
            </a:r>
            <a:br>
              <a:rPr lang="hr-HR" altLang="x-none" sz="2400" b="0" dirty="0">
                <a:solidFill>
                  <a:schemeClr val="bg1"/>
                </a:solidFill>
                <a:effectLst/>
                <a:latin typeface="Arial Narrow" pitchFamily="34" charset="0"/>
              </a:rPr>
            </a:br>
            <a:r>
              <a:rPr lang="hr-HR" altLang="x-none" sz="2400" b="0" dirty="0">
                <a:solidFill>
                  <a:schemeClr val="bg1"/>
                </a:solidFill>
                <a:effectLst/>
                <a:latin typeface="Arial Narrow" pitchFamily="34" charset="0"/>
              </a:rPr>
              <a:t/>
            </a:r>
            <a:br>
              <a:rPr lang="hr-HR" altLang="x-none" sz="2400" b="0" dirty="0">
                <a:solidFill>
                  <a:schemeClr val="bg1"/>
                </a:solidFill>
                <a:effectLst/>
                <a:latin typeface="Arial Narrow" pitchFamily="34" charset="0"/>
              </a:rPr>
            </a:br>
            <a:r>
              <a:rPr lang="hr-HR" altLang="x-none" sz="2200" b="0" dirty="0">
                <a:solidFill>
                  <a:schemeClr val="bg1"/>
                </a:solidFill>
                <a:effectLst/>
                <a:latin typeface="Arial Narrow" pitchFamily="34" charset="0"/>
              </a:rPr>
              <a:t/>
            </a:r>
            <a:br>
              <a:rPr lang="hr-HR" altLang="x-none" sz="2200" b="0" dirty="0">
                <a:solidFill>
                  <a:schemeClr val="bg1"/>
                </a:solidFill>
                <a:effectLst/>
                <a:latin typeface="Arial Narrow" pitchFamily="34" charset="0"/>
              </a:rPr>
            </a:br>
            <a:r>
              <a:rPr lang="hr-HR" altLang="x-none" b="0" cap="all" dirty="0">
                <a:solidFill>
                  <a:schemeClr val="bg1"/>
                </a:solidFill>
                <a:effectLst/>
                <a:latin typeface="Arial Narrow" pitchFamily="34" charset="0"/>
              </a:rPr>
              <a:t>Trajnost konstrukcija – klimatske i ostale promjene</a:t>
            </a:r>
            <a:r>
              <a:rPr lang="hr-HR" altLang="x-none" sz="2400" u="sng" dirty="0">
                <a:solidFill>
                  <a:schemeClr val="bg1"/>
                </a:solidFill>
                <a:effectLst/>
                <a:latin typeface="Arial Narrow" pitchFamily="34" charset="0"/>
              </a:rPr>
              <a:t/>
            </a:r>
            <a:br>
              <a:rPr lang="hr-HR" altLang="x-none" sz="2400" u="sng" dirty="0">
                <a:solidFill>
                  <a:schemeClr val="bg1"/>
                </a:solidFill>
                <a:effectLst/>
                <a:latin typeface="Arial Narrow" pitchFamily="34" charset="0"/>
              </a:rPr>
            </a:br>
            <a:r>
              <a:rPr lang="hr-HR" altLang="x-none" u="sng" dirty="0" smtClean="0">
                <a:solidFill>
                  <a:schemeClr val="bg1"/>
                </a:solidFill>
                <a:effectLst/>
                <a:latin typeface="Arial Narrow" pitchFamily="34" charset="0"/>
              </a:rPr>
              <a:t>Novi trendovi u proračunu konstrukcija</a:t>
            </a:r>
            <a:endParaRPr lang="hr-HR" altLang="x-none" b="0" dirty="0">
              <a:solidFill>
                <a:schemeClr val="bg1"/>
              </a:solidFill>
              <a:effectLst/>
              <a:latin typeface="Arial Narrow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hr-HR" altLang="x-none" sz="2800" b="0" dirty="0">
                <a:solidFill>
                  <a:schemeClr val="bg1"/>
                </a:solidFill>
                <a:effectLst/>
                <a:latin typeface="Arial Narrow" pitchFamily="34" charset="0"/>
              </a:rPr>
              <a:t/>
            </a:r>
            <a:br>
              <a:rPr lang="hr-HR" altLang="x-none" sz="2800" b="0" dirty="0">
                <a:solidFill>
                  <a:schemeClr val="bg1"/>
                </a:solidFill>
                <a:effectLst/>
                <a:latin typeface="Arial Narrow" pitchFamily="34" charset="0"/>
              </a:rPr>
            </a:br>
            <a:r>
              <a:rPr lang="hr-HR" altLang="x-none" sz="2000" b="0" dirty="0">
                <a:solidFill>
                  <a:schemeClr val="bg1"/>
                </a:solidFill>
                <a:effectLst/>
                <a:latin typeface="Arial Narrow" pitchFamily="34" charset="0"/>
              </a:rPr>
              <a:t/>
            </a:r>
            <a:br>
              <a:rPr lang="hr-HR" altLang="x-none" sz="2000" b="0" dirty="0">
                <a:solidFill>
                  <a:schemeClr val="bg1"/>
                </a:solidFill>
                <a:effectLst/>
                <a:latin typeface="Arial Narrow" pitchFamily="34" charset="0"/>
              </a:rPr>
            </a:br>
            <a:r>
              <a:rPr lang="hr-HR" altLang="x-none" sz="2000" b="0" dirty="0">
                <a:solidFill>
                  <a:schemeClr val="bg1"/>
                </a:solidFill>
                <a:effectLst/>
                <a:latin typeface="Arial Narrow" pitchFamily="34" charset="0"/>
              </a:rPr>
              <a:t/>
            </a:r>
            <a:br>
              <a:rPr lang="hr-HR" altLang="x-none" sz="2000" b="0" dirty="0">
                <a:solidFill>
                  <a:schemeClr val="bg1"/>
                </a:solidFill>
                <a:effectLst/>
                <a:latin typeface="Arial Narrow" pitchFamily="34" charset="0"/>
              </a:rPr>
            </a:br>
            <a:r>
              <a:rPr lang="hr-HR" altLang="x-none" sz="2000" dirty="0">
                <a:solidFill>
                  <a:schemeClr val="bg1"/>
                </a:solidFill>
                <a:effectLst/>
                <a:latin typeface="Arial Narrow" pitchFamily="34" charset="0"/>
              </a:rPr>
              <a:t/>
            </a:r>
            <a:br>
              <a:rPr lang="hr-HR" altLang="x-none" sz="2000" dirty="0">
                <a:solidFill>
                  <a:schemeClr val="bg1"/>
                </a:solidFill>
                <a:effectLst/>
                <a:latin typeface="Arial Narrow" pitchFamily="34" charset="0"/>
              </a:rPr>
            </a:br>
            <a:r>
              <a:rPr lang="hr-HR" altLang="x-none" sz="2000" b="0" dirty="0">
                <a:solidFill>
                  <a:schemeClr val="bg1"/>
                </a:solidFill>
                <a:effectLst/>
                <a:latin typeface="Arial Narrow" pitchFamily="34" charset="0"/>
              </a:rPr>
              <a:t/>
            </a:r>
            <a:br>
              <a:rPr lang="hr-HR" altLang="x-none" sz="2000" b="0" dirty="0">
                <a:solidFill>
                  <a:schemeClr val="bg1"/>
                </a:solidFill>
                <a:effectLst/>
                <a:latin typeface="Arial Narrow" pitchFamily="34" charset="0"/>
              </a:rPr>
            </a:br>
            <a:r>
              <a:rPr lang="hr-HR" altLang="x-none" sz="1800" dirty="0">
                <a:solidFill>
                  <a:schemeClr val="bg1"/>
                </a:solidFill>
                <a:effectLst/>
                <a:latin typeface="Arial Narrow" pitchFamily="34" charset="0"/>
              </a:rPr>
              <a:t>Prof. dr. sc. Bernardin </a:t>
            </a:r>
            <a:r>
              <a:rPr lang="hr-HR" altLang="x-none" sz="1800" dirty="0" err="1">
                <a:solidFill>
                  <a:schemeClr val="bg1"/>
                </a:solidFill>
                <a:effectLst/>
                <a:latin typeface="Arial Narrow" pitchFamily="34" charset="0"/>
              </a:rPr>
              <a:t>Peroš</a:t>
            </a:r>
            <a:r>
              <a:rPr lang="hr-HR" altLang="x-none" sz="1800" dirty="0">
                <a:solidFill>
                  <a:schemeClr val="bg1"/>
                </a:solidFill>
                <a:effectLst/>
                <a:latin typeface="Arial Narrow" pitchFamily="34" charset="0"/>
              </a:rPr>
              <a:t>, dipl. ing. </a:t>
            </a:r>
            <a:r>
              <a:rPr lang="hr-HR" altLang="x-none" sz="1800" dirty="0" err="1">
                <a:solidFill>
                  <a:schemeClr val="bg1"/>
                </a:solidFill>
                <a:effectLst/>
                <a:latin typeface="Arial Narrow" pitchFamily="34" charset="0"/>
              </a:rPr>
              <a:t>građ</a:t>
            </a:r>
            <a:r>
              <a:rPr lang="hr-HR" altLang="x-none" sz="1800" dirty="0">
                <a:solidFill>
                  <a:schemeClr val="bg1"/>
                </a:solidFill>
                <a:effectLst/>
                <a:latin typeface="Arial Narrow" pitchFamily="34" charset="0"/>
              </a:rPr>
              <a:t>.</a:t>
            </a:r>
            <a:br>
              <a:rPr lang="hr-HR" altLang="x-none" sz="1800" dirty="0">
                <a:solidFill>
                  <a:schemeClr val="bg1"/>
                </a:solidFill>
                <a:effectLst/>
                <a:latin typeface="Arial Narrow" pitchFamily="34" charset="0"/>
              </a:rPr>
            </a:br>
            <a:r>
              <a:rPr lang="hr-HR" altLang="x-none" sz="2000" b="0" dirty="0">
                <a:solidFill>
                  <a:schemeClr val="tx2"/>
                </a:solidFill>
                <a:effectLst/>
              </a:rPr>
              <a:t/>
            </a:r>
            <a:br>
              <a:rPr lang="hr-HR" altLang="x-none" sz="2000" b="0" dirty="0">
                <a:solidFill>
                  <a:schemeClr val="tx2"/>
                </a:solidFill>
                <a:effectLst/>
              </a:rPr>
            </a:br>
            <a:endParaRPr lang="en-US" altLang="x-none" sz="1600" b="0" dirty="0">
              <a:solidFill>
                <a:schemeClr val="tx2"/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7" name="Rectangle 5"/>
          <p:cNvSpPr>
            <a:spLocks noChangeArrowheads="1"/>
          </p:cNvSpPr>
          <p:nvPr/>
        </p:nvSpPr>
        <p:spPr bwMode="auto">
          <a:xfrm>
            <a:off x="533400" y="1200150"/>
            <a:ext cx="8104188" cy="4772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/>
          <a:lstStyle/>
          <a:p>
            <a:pPr marL="342900" indent="-342900" eaLnBrk="1" hangingPunct="1">
              <a:spcBef>
                <a:spcPct val="20000"/>
              </a:spcBef>
              <a:buClr>
                <a:srgbClr val="86D1EC"/>
              </a:buClr>
              <a:buSzPct val="90000"/>
              <a:defRPr/>
            </a:pPr>
            <a:endParaRPr lang="hr-HR" sz="20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marL="342900" indent="-342900" eaLnBrk="1" hangingPunct="1">
              <a:spcBef>
                <a:spcPct val="20000"/>
              </a:spcBef>
              <a:buClr>
                <a:srgbClr val="86D1EC"/>
              </a:buClr>
              <a:buSzPct val="90000"/>
              <a:buFont typeface="Wingdings" pitchFamily="2" charset="2"/>
              <a:buChar char="Ø"/>
              <a:defRPr/>
            </a:pPr>
            <a:endParaRPr lang="en-GB" sz="20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marL="895350" lvl="1" algn="l" eaLnBrk="1" hangingPunct="1">
              <a:spcBef>
                <a:spcPct val="20000"/>
              </a:spcBef>
              <a:buClr>
                <a:srgbClr val="86D1EC"/>
              </a:buClr>
              <a:buSzPct val="90000"/>
              <a:buFont typeface="Wingdings" pitchFamily="2" charset="2"/>
              <a:buNone/>
              <a:tabLst>
                <a:tab pos="895350" algn="l"/>
                <a:tab pos="1076325" algn="l"/>
                <a:tab pos="3943350" algn="l"/>
                <a:tab pos="5114925" algn="l"/>
              </a:tabLst>
              <a:defRPr/>
            </a:pPr>
            <a:r>
              <a:rPr lang="hr-HR" sz="2000" b="0" dirty="0">
                <a:solidFill>
                  <a:srgbClr val="DDDDDD"/>
                </a:solidFill>
                <a:effectLst/>
                <a:latin typeface="Arial" charset="0"/>
              </a:rPr>
              <a:t>	</a:t>
            </a:r>
          </a:p>
        </p:txBody>
      </p:sp>
      <p:cxnSp>
        <p:nvCxnSpPr>
          <p:cNvPr id="8" name="Straight Connector 7"/>
          <p:cNvCxnSpPr/>
          <p:nvPr/>
        </p:nvCxnSpPr>
        <p:spPr>
          <a:xfrm rot="10800000" flipH="1">
            <a:off x="0" y="784225"/>
            <a:ext cx="9144000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580" name="Picture 19" descr="3818co-bernstrup-2g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0" y="990600"/>
            <a:ext cx="3559175" cy="2705100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1" name="Picture 21" descr="Co-Bernstrup-3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100" y="3876675"/>
            <a:ext cx="3552825" cy="2724150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2" name="Picture 20" descr="3818xseed_02sdsa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50" y="3881438"/>
            <a:ext cx="3619500" cy="2717800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3" name="Picture 22" descr="3818xseed_012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5" y="992188"/>
            <a:ext cx="3614738" cy="2716212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347" name="Rectangle 3"/>
          <p:cNvSpPr>
            <a:spLocks noChangeArrowheads="1"/>
          </p:cNvSpPr>
          <p:nvPr/>
        </p:nvSpPr>
        <p:spPr bwMode="auto">
          <a:xfrm>
            <a:off x="123825" y="180975"/>
            <a:ext cx="8905875" cy="571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/>
          <a:lstStyle/>
          <a:p>
            <a:pPr>
              <a:defRPr/>
            </a:pPr>
            <a:endParaRPr lang="en-US" sz="2400" kern="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 rot="10800000" flipH="1">
            <a:off x="0" y="784225"/>
            <a:ext cx="9144000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604" name="Picture 4" descr="X-Seed (102103)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13" y="1114425"/>
            <a:ext cx="6516687" cy="4886325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917" name="Rectangle 5"/>
          <p:cNvSpPr>
            <a:spLocks noChangeArrowheads="1"/>
          </p:cNvSpPr>
          <p:nvPr/>
        </p:nvSpPr>
        <p:spPr bwMode="auto">
          <a:xfrm>
            <a:off x="4019550" y="5210175"/>
            <a:ext cx="3857625" cy="16478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/>
          <a:lstStyle/>
          <a:p>
            <a:pPr algn="l" eaLnBrk="1" hangingPunct="1">
              <a:defRPr/>
            </a:pPr>
            <a:endParaRPr lang="hr-HR" sz="2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 eaLnBrk="1" hangingPunct="1">
              <a:buFont typeface="Wingdings" pitchFamily="2" charset="2"/>
              <a:buChar char="Ø"/>
              <a:defRPr/>
            </a:pPr>
            <a:r>
              <a:rPr lang="hr-HR" sz="2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novi sustav transporta</a:t>
            </a:r>
          </a:p>
          <a:p>
            <a:pPr algn="l" eaLnBrk="1" hangingPunct="1">
              <a:buFont typeface="Wingdings" pitchFamily="2" charset="2"/>
              <a:buChar char="Ø"/>
              <a:defRPr/>
            </a:pPr>
            <a:endParaRPr lang="hr-HR" sz="2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 eaLnBrk="1" hangingPunct="1">
              <a:buFont typeface="Wingdings" pitchFamily="2" charset="2"/>
              <a:buChar char="Ø"/>
              <a:defRPr/>
            </a:pPr>
            <a:r>
              <a:rPr lang="hr-HR" sz="2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novi mrežni sustav energije</a:t>
            </a:r>
          </a:p>
          <a:p>
            <a:pPr algn="l" eaLnBrk="1" hangingPunct="1">
              <a:defRPr/>
            </a:pPr>
            <a:r>
              <a:rPr lang="hr-HR" sz="2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(sunce, vjetar, </a:t>
            </a:r>
            <a:r>
              <a:rPr lang="hr-HR" sz="20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bioreaktor</a:t>
            </a:r>
            <a:r>
              <a:rPr lang="hr-HR" sz="2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en-US" sz="2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 eaLnBrk="1" hangingPunct="1">
              <a:spcBef>
                <a:spcPct val="20000"/>
              </a:spcBef>
              <a:buClr>
                <a:srgbClr val="86D1EC"/>
              </a:buClr>
              <a:buSzPct val="90000"/>
              <a:buFont typeface="Wingdings" pitchFamily="2" charset="2"/>
              <a:buChar char="Ø"/>
              <a:defRPr/>
            </a:pPr>
            <a:endParaRPr lang="hr-HR" sz="20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marL="342900" indent="-342900" eaLnBrk="1" hangingPunct="1">
              <a:spcBef>
                <a:spcPct val="20000"/>
              </a:spcBef>
              <a:buClr>
                <a:srgbClr val="86D1EC"/>
              </a:buClr>
              <a:buSzPct val="90000"/>
              <a:buFont typeface="Wingdings" pitchFamily="2" charset="2"/>
              <a:buChar char="Ø"/>
              <a:defRPr/>
            </a:pPr>
            <a:endParaRPr lang="en-GB" sz="20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marL="895350" lvl="1" algn="l" eaLnBrk="1" hangingPunct="1">
              <a:spcBef>
                <a:spcPct val="20000"/>
              </a:spcBef>
              <a:buClr>
                <a:srgbClr val="86D1EC"/>
              </a:buClr>
              <a:buSzPct val="90000"/>
              <a:buFont typeface="Wingdings" pitchFamily="2" charset="2"/>
              <a:buNone/>
              <a:tabLst>
                <a:tab pos="895350" algn="l"/>
                <a:tab pos="1076325" algn="l"/>
                <a:tab pos="3943350" algn="l"/>
                <a:tab pos="5114925" algn="l"/>
              </a:tabLst>
              <a:defRPr/>
            </a:pPr>
            <a:r>
              <a:rPr lang="hr-HR" sz="2000" b="0" dirty="0">
                <a:solidFill>
                  <a:srgbClr val="DDDDDD"/>
                </a:solidFill>
                <a:effectLst/>
                <a:latin typeface="Arial" charset="0"/>
              </a:rPr>
              <a:t>	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 rot="10800000" flipH="1">
            <a:off x="0" y="784225"/>
            <a:ext cx="9144000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627" name="Picture 4" descr="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" y="1200150"/>
            <a:ext cx="7827962" cy="5132388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733425" y="1095375"/>
            <a:ext cx="3857625" cy="16478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/>
          <a:lstStyle/>
          <a:p>
            <a:pPr algn="l" eaLnBrk="1" hangingPunct="1">
              <a:defRPr/>
            </a:pPr>
            <a:endParaRPr lang="hr-HR" sz="2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 eaLnBrk="1" hangingPunct="1">
              <a:buFont typeface="Wingdings" pitchFamily="2" charset="2"/>
              <a:buChar char="Ø"/>
              <a:defRPr/>
            </a:pPr>
            <a:r>
              <a:rPr lang="hr-HR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novi materijali</a:t>
            </a:r>
          </a:p>
          <a:p>
            <a:pPr algn="l" eaLnBrk="1" hangingPunct="1">
              <a:buFont typeface="Wingdings" pitchFamily="2" charset="2"/>
              <a:buChar char="Ø"/>
              <a:defRPr/>
            </a:pPr>
            <a:r>
              <a:rPr lang="hr-HR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nove tehnologije građenja</a:t>
            </a:r>
            <a:endParaRPr lang="en-US" sz="2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 eaLnBrk="1" hangingPunct="1">
              <a:spcBef>
                <a:spcPct val="20000"/>
              </a:spcBef>
              <a:buClr>
                <a:srgbClr val="86D1EC"/>
              </a:buClr>
              <a:buSzPct val="90000"/>
              <a:buFont typeface="Wingdings" pitchFamily="2" charset="2"/>
              <a:buChar char="Ø"/>
              <a:defRPr/>
            </a:pPr>
            <a:endParaRPr lang="hr-HR" sz="20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marL="342900" indent="-342900" eaLnBrk="1" hangingPunct="1">
              <a:spcBef>
                <a:spcPct val="20000"/>
              </a:spcBef>
              <a:buClr>
                <a:srgbClr val="86D1EC"/>
              </a:buClr>
              <a:buSzPct val="90000"/>
              <a:buFont typeface="Wingdings" pitchFamily="2" charset="2"/>
              <a:buChar char="Ø"/>
              <a:defRPr/>
            </a:pPr>
            <a:endParaRPr lang="en-GB" sz="20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marL="895350" lvl="1" algn="l" eaLnBrk="1" hangingPunct="1">
              <a:spcBef>
                <a:spcPct val="20000"/>
              </a:spcBef>
              <a:buClr>
                <a:srgbClr val="86D1EC"/>
              </a:buClr>
              <a:buSzPct val="90000"/>
              <a:buFont typeface="Wingdings" pitchFamily="2" charset="2"/>
              <a:buNone/>
              <a:tabLst>
                <a:tab pos="895350" algn="l"/>
                <a:tab pos="1076325" algn="l"/>
                <a:tab pos="3943350" algn="l"/>
                <a:tab pos="5114925" algn="l"/>
              </a:tabLst>
              <a:defRPr/>
            </a:pPr>
            <a:r>
              <a:rPr lang="hr-HR" sz="2000" b="0" dirty="0">
                <a:solidFill>
                  <a:srgbClr val="DDDDDD"/>
                </a:solidFill>
                <a:effectLst/>
                <a:latin typeface="Arial" charset="0"/>
              </a:rPr>
              <a:t>	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7" name="Rectangle 5"/>
          <p:cNvSpPr>
            <a:spLocks noChangeArrowheads="1"/>
          </p:cNvSpPr>
          <p:nvPr/>
        </p:nvSpPr>
        <p:spPr bwMode="auto">
          <a:xfrm>
            <a:off x="590550" y="971550"/>
            <a:ext cx="8047038" cy="5000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/>
          <a:lstStyle/>
          <a:p>
            <a:pPr marL="342900" indent="-342900" algn="l" eaLnBrk="1" hangingPunct="1">
              <a:spcBef>
                <a:spcPct val="20000"/>
              </a:spcBef>
              <a:buClr>
                <a:srgbClr val="86D1EC"/>
              </a:buClr>
              <a:buSzPct val="90000"/>
              <a:buFont typeface="Wingdings" pitchFamily="2" charset="2"/>
              <a:buChar char="Ø"/>
              <a:defRPr/>
            </a:pPr>
            <a:r>
              <a:rPr lang="hr-HR" sz="20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Prometno križanje</a:t>
            </a:r>
            <a:endParaRPr lang="hr-HR" sz="20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marL="342900" indent="-342900" eaLnBrk="1" hangingPunct="1">
              <a:spcBef>
                <a:spcPct val="20000"/>
              </a:spcBef>
              <a:buClr>
                <a:srgbClr val="86D1EC"/>
              </a:buClr>
              <a:buSzPct val="90000"/>
              <a:buFont typeface="Wingdings" pitchFamily="2" charset="2"/>
              <a:buChar char="Ø"/>
              <a:defRPr/>
            </a:pPr>
            <a:endParaRPr lang="en-GB" sz="20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marL="895350" lvl="1" algn="l" eaLnBrk="1" hangingPunct="1">
              <a:spcBef>
                <a:spcPct val="20000"/>
              </a:spcBef>
              <a:buClr>
                <a:srgbClr val="86D1EC"/>
              </a:buClr>
              <a:buSzPct val="90000"/>
              <a:buFont typeface="Wingdings" pitchFamily="2" charset="2"/>
              <a:buNone/>
              <a:tabLst>
                <a:tab pos="895350" algn="l"/>
                <a:tab pos="1076325" algn="l"/>
                <a:tab pos="3943350" algn="l"/>
                <a:tab pos="5114925" algn="l"/>
              </a:tabLst>
              <a:defRPr/>
            </a:pPr>
            <a:r>
              <a:rPr lang="hr-HR" sz="2000" b="0" dirty="0">
                <a:solidFill>
                  <a:srgbClr val="DDDDDD"/>
                </a:solidFill>
                <a:effectLst/>
                <a:latin typeface="Arial" charset="0"/>
              </a:rPr>
              <a:t>	</a:t>
            </a:r>
          </a:p>
        </p:txBody>
      </p:sp>
      <p:cxnSp>
        <p:nvCxnSpPr>
          <p:cNvPr id="8" name="Straight Connector 7"/>
          <p:cNvCxnSpPr/>
          <p:nvPr/>
        </p:nvCxnSpPr>
        <p:spPr>
          <a:xfrm rot="10800000" flipH="1">
            <a:off x="0" y="784225"/>
            <a:ext cx="9144000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652" name="Picture 4" descr="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850" y="1428750"/>
            <a:ext cx="6807200" cy="5057775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347" name="Rectangle 3"/>
          <p:cNvSpPr>
            <a:spLocks noChangeArrowheads="1"/>
          </p:cNvSpPr>
          <p:nvPr/>
        </p:nvSpPr>
        <p:spPr bwMode="auto">
          <a:xfrm>
            <a:off x="123825" y="180975"/>
            <a:ext cx="8905875" cy="571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/>
          <a:lstStyle/>
          <a:p>
            <a:pPr marL="342900" indent="-342900" eaLnBrk="1" hangingPunct="1">
              <a:spcBef>
                <a:spcPct val="20000"/>
              </a:spcBef>
              <a:buClr>
                <a:srgbClr val="86D1EC"/>
              </a:buClr>
              <a:buSzPct val="90000"/>
              <a:buFont typeface="Wingdings" pitchFamily="2" charset="2"/>
              <a:buNone/>
              <a:defRPr/>
            </a:pPr>
            <a:r>
              <a:rPr lang="hr-HR" sz="2400" b="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CYBERSPACE – digitalno graditeljstvo</a:t>
            </a:r>
            <a:endParaRPr lang="en-GB" sz="24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38917" name="Rectangle 5"/>
          <p:cNvSpPr>
            <a:spLocks noChangeArrowheads="1"/>
          </p:cNvSpPr>
          <p:nvPr/>
        </p:nvSpPr>
        <p:spPr bwMode="auto">
          <a:xfrm>
            <a:off x="533400" y="1200150"/>
            <a:ext cx="8104188" cy="4772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/>
          <a:lstStyle/>
          <a:p>
            <a:pPr marL="342900" indent="-342900" eaLnBrk="1" hangingPunct="1">
              <a:spcBef>
                <a:spcPct val="20000"/>
              </a:spcBef>
              <a:buClr>
                <a:srgbClr val="86D1EC"/>
              </a:buClr>
              <a:buSzPct val="90000"/>
              <a:defRPr/>
            </a:pPr>
            <a:endParaRPr lang="hr-HR" sz="20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marL="342900" indent="-342900" eaLnBrk="1" hangingPunct="1">
              <a:spcBef>
                <a:spcPct val="20000"/>
              </a:spcBef>
              <a:buClr>
                <a:srgbClr val="86D1EC"/>
              </a:buClr>
              <a:buSzPct val="90000"/>
              <a:buFont typeface="Wingdings" pitchFamily="2" charset="2"/>
              <a:buChar char="Ø"/>
              <a:defRPr/>
            </a:pPr>
            <a:endParaRPr lang="en-GB" sz="20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marL="895350" lvl="1" algn="l" eaLnBrk="1" hangingPunct="1">
              <a:spcBef>
                <a:spcPct val="20000"/>
              </a:spcBef>
              <a:buClr>
                <a:srgbClr val="86D1EC"/>
              </a:buClr>
              <a:buSzPct val="90000"/>
              <a:buFont typeface="Wingdings" pitchFamily="2" charset="2"/>
              <a:buNone/>
              <a:tabLst>
                <a:tab pos="895350" algn="l"/>
                <a:tab pos="1076325" algn="l"/>
                <a:tab pos="3943350" algn="l"/>
                <a:tab pos="5114925" algn="l"/>
              </a:tabLst>
              <a:defRPr/>
            </a:pPr>
            <a:r>
              <a:rPr lang="hr-HR" sz="2000" b="0" dirty="0">
                <a:solidFill>
                  <a:srgbClr val="DDDDDD"/>
                </a:solidFill>
                <a:effectLst/>
                <a:latin typeface="Arial" charset="0"/>
              </a:rPr>
              <a:t>	</a:t>
            </a:r>
          </a:p>
        </p:txBody>
      </p:sp>
      <p:cxnSp>
        <p:nvCxnSpPr>
          <p:cNvPr id="8" name="Straight Connector 7"/>
          <p:cNvCxnSpPr/>
          <p:nvPr/>
        </p:nvCxnSpPr>
        <p:spPr>
          <a:xfrm rot="10800000" flipH="1">
            <a:off x="0" y="784225"/>
            <a:ext cx="9144000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677" name="Picture 3" descr="cyberspace_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7613" y="1016000"/>
            <a:ext cx="6659562" cy="5526088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678" name="Rectangle 4"/>
          <p:cNvSpPr>
            <a:spLocks noChangeArrowheads="1"/>
          </p:cNvSpPr>
          <p:nvPr/>
        </p:nvSpPr>
        <p:spPr bwMode="auto">
          <a:xfrm>
            <a:off x="2921000" y="6105525"/>
            <a:ext cx="3201988" cy="336550"/>
          </a:xfrm>
          <a:prstGeom prst="rect">
            <a:avLst/>
          </a:prstGeom>
          <a:noFill/>
          <a:ln>
            <a:noFill/>
          </a:ln>
          <a:effectLst>
            <a:outerShdw dist="17961" dir="189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r-HR" altLang="x-none" sz="1600" i="1">
                <a:solidFill>
                  <a:srgbClr val="FFFFFF"/>
                </a:solidFill>
                <a:effectLst/>
              </a:rPr>
              <a:t>Arhitektonski fakultet, Venecija</a:t>
            </a:r>
            <a:endParaRPr lang="en-US" altLang="x-none" sz="1600" i="1">
              <a:solidFill>
                <a:srgbClr val="FFFFFF"/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4" descr="97a"/>
          <p:cNvPicPr>
            <a:picLocks noGrp="1" noChangeAspect="1" noChangeArrowheads="1"/>
          </p:cNvPicPr>
          <p:nvPr>
            <p:ph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9163" y="446088"/>
            <a:ext cx="7253287" cy="5791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84326" name="Rectangle 6"/>
          <p:cNvSpPr>
            <a:spLocks noChangeArrowheads="1"/>
          </p:cNvSpPr>
          <p:nvPr/>
        </p:nvSpPr>
        <p:spPr bwMode="auto">
          <a:xfrm>
            <a:off x="2555875" y="-26988"/>
            <a:ext cx="9072563" cy="863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1pPr>
            <a:lvl2pPr algn="ctr">
              <a:spcBef>
                <a:spcPct val="20000"/>
              </a:spcBef>
              <a:buClr>
                <a:schemeClr val="tx1"/>
              </a:buClr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ctr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ctr">
              <a:spcBef>
                <a:spcPct val="20000"/>
              </a:spcBef>
              <a:buClr>
                <a:schemeClr val="tx1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ctr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pPr algn="l" eaLnBrk="1" hangingPunct="1">
              <a:buClr>
                <a:srgbClr val="FFFFCC"/>
              </a:buClr>
              <a:defRPr/>
            </a:pPr>
            <a:r>
              <a:rPr lang="hr-HR" altLang="x-none" sz="2600" dirty="0" err="1" smtClean="0">
                <a:solidFill>
                  <a:srgbClr val="FFFFFF"/>
                </a:solidFill>
              </a:rPr>
              <a:t>MILANO</a:t>
            </a:r>
            <a:r>
              <a:rPr lang="hr-HR" altLang="x-none" sz="2600" dirty="0" smtClean="0">
                <a:solidFill>
                  <a:srgbClr val="FFFFFF"/>
                </a:solidFill>
              </a:rPr>
              <a:t> </a:t>
            </a:r>
            <a:r>
              <a:rPr lang="hr-HR" altLang="x-none" sz="2600" dirty="0" err="1" smtClean="0">
                <a:solidFill>
                  <a:srgbClr val="FFFFFF"/>
                </a:solidFill>
              </a:rPr>
              <a:t>TRADE</a:t>
            </a:r>
            <a:r>
              <a:rPr lang="hr-HR" altLang="x-none" sz="2600" dirty="0" smtClean="0">
                <a:solidFill>
                  <a:srgbClr val="FFFFFF"/>
                </a:solidFill>
              </a:rPr>
              <a:t> </a:t>
            </a:r>
            <a:r>
              <a:rPr lang="hr-HR" altLang="x-none" sz="2600" dirty="0" err="1" smtClean="0">
                <a:solidFill>
                  <a:srgbClr val="FFFFFF"/>
                </a:solidFill>
              </a:rPr>
              <a:t>FAIR</a:t>
            </a:r>
            <a:endParaRPr lang="hr-HR" altLang="x-none" sz="2600" dirty="0" smtClean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60" name="Rectangle 4"/>
          <p:cNvSpPr>
            <a:spLocks noChangeArrowheads="1"/>
          </p:cNvSpPr>
          <p:nvPr/>
        </p:nvSpPr>
        <p:spPr bwMode="auto">
          <a:xfrm>
            <a:off x="1260475" y="-26988"/>
            <a:ext cx="9072563" cy="863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1pPr>
            <a:lvl2pPr algn="ctr">
              <a:spcBef>
                <a:spcPct val="20000"/>
              </a:spcBef>
              <a:buClr>
                <a:schemeClr val="tx1"/>
              </a:buClr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ctr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ctr">
              <a:spcBef>
                <a:spcPct val="20000"/>
              </a:spcBef>
              <a:buClr>
                <a:schemeClr val="tx1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ctr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pPr algn="l" eaLnBrk="1" hangingPunct="1">
              <a:buClr>
                <a:srgbClr val="FFFFCC"/>
              </a:buClr>
              <a:defRPr/>
            </a:pPr>
            <a:r>
              <a:rPr lang="hr-HR" altLang="x-none" sz="2600" dirty="0" smtClean="0">
                <a:solidFill>
                  <a:srgbClr val="FFFFFF"/>
                </a:solidFill>
              </a:rPr>
              <a:t>SAGE </a:t>
            </a:r>
            <a:r>
              <a:rPr lang="hr-HR" altLang="x-none" sz="2600" dirty="0" err="1" smtClean="0">
                <a:solidFill>
                  <a:srgbClr val="FFFFFF"/>
                </a:solidFill>
              </a:rPr>
              <a:t>GATESHEAD</a:t>
            </a:r>
            <a:r>
              <a:rPr lang="hr-HR" altLang="x-none" sz="2600" dirty="0" smtClean="0">
                <a:solidFill>
                  <a:srgbClr val="FFFFFF"/>
                </a:solidFill>
              </a:rPr>
              <a:t> </a:t>
            </a:r>
            <a:r>
              <a:rPr lang="hr-HR" altLang="x-none" sz="2600" dirty="0" err="1" smtClean="0">
                <a:solidFill>
                  <a:srgbClr val="FFFFFF"/>
                </a:solidFill>
              </a:rPr>
              <a:t>CONCERT</a:t>
            </a:r>
            <a:r>
              <a:rPr lang="hr-HR" altLang="x-none" sz="2600" dirty="0" smtClean="0">
                <a:solidFill>
                  <a:srgbClr val="FFFFFF"/>
                </a:solidFill>
              </a:rPr>
              <a:t> </a:t>
            </a:r>
            <a:r>
              <a:rPr lang="hr-HR" altLang="x-none" sz="2600" dirty="0" err="1" smtClean="0">
                <a:solidFill>
                  <a:srgbClr val="FFFFFF"/>
                </a:solidFill>
              </a:rPr>
              <a:t>HALL</a:t>
            </a:r>
            <a:endParaRPr lang="hr-HR" altLang="x-none" sz="2600" dirty="0" smtClean="0">
              <a:solidFill>
                <a:srgbClr val="FFFFFF"/>
              </a:solidFill>
            </a:endParaRPr>
          </a:p>
        </p:txBody>
      </p:sp>
      <p:pic>
        <p:nvPicPr>
          <p:cNvPr id="30723" name="Picture 16" descr="107a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04938" y="536575"/>
            <a:ext cx="6480175" cy="63484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6" name="Rectangle 4"/>
          <p:cNvSpPr>
            <a:spLocks noChangeArrowheads="1"/>
          </p:cNvSpPr>
          <p:nvPr/>
        </p:nvSpPr>
        <p:spPr bwMode="auto">
          <a:xfrm>
            <a:off x="1260475" y="-26988"/>
            <a:ext cx="9072563" cy="863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1pPr>
            <a:lvl2pPr algn="ctr">
              <a:spcBef>
                <a:spcPct val="20000"/>
              </a:spcBef>
              <a:buClr>
                <a:schemeClr val="tx1"/>
              </a:buClr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ctr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ctr">
              <a:spcBef>
                <a:spcPct val="20000"/>
              </a:spcBef>
              <a:buClr>
                <a:schemeClr val="tx1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ctr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pPr algn="l" eaLnBrk="1" hangingPunct="1">
              <a:buClr>
                <a:srgbClr val="FFFFCC"/>
              </a:buClr>
              <a:defRPr/>
            </a:pPr>
            <a:r>
              <a:rPr lang="hr-HR" altLang="x-none" sz="2600" dirty="0" err="1" smtClean="0">
                <a:solidFill>
                  <a:srgbClr val="FFFFFF"/>
                </a:solidFill>
              </a:rPr>
              <a:t>BIRDS</a:t>
            </a:r>
            <a:r>
              <a:rPr lang="hr-HR" altLang="x-none" sz="2600" dirty="0" smtClean="0">
                <a:solidFill>
                  <a:srgbClr val="FFFFFF"/>
                </a:solidFill>
              </a:rPr>
              <a:t> NEST -</a:t>
            </a:r>
            <a:r>
              <a:rPr lang="hr-HR" altLang="x-none" sz="2600" dirty="0" err="1" smtClean="0">
                <a:solidFill>
                  <a:srgbClr val="FFFFFF"/>
                </a:solidFill>
              </a:rPr>
              <a:t>PEKING</a:t>
            </a:r>
            <a:endParaRPr lang="hr-HR" altLang="x-none" sz="2600" dirty="0" smtClean="0">
              <a:solidFill>
                <a:srgbClr val="FFFFFF"/>
              </a:solidFill>
            </a:endParaRPr>
          </a:p>
        </p:txBody>
      </p:sp>
      <p:pic>
        <p:nvPicPr>
          <p:cNvPr id="31747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924050"/>
            <a:ext cx="8964613" cy="287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3855" y="2651945"/>
            <a:ext cx="7980028" cy="2124163"/>
          </a:xfrm>
        </p:spPr>
        <p:txBody>
          <a:bodyPr/>
          <a:lstStyle/>
          <a:p>
            <a:pPr marL="0" indent="0" algn="ctr">
              <a:buNone/>
            </a:pPr>
            <a:r>
              <a:rPr lang="hr-HR" cap="all" dirty="0" smtClean="0">
                <a:solidFill>
                  <a:schemeClr val="bg1"/>
                </a:solidFill>
              </a:rPr>
              <a:t>1.2. MATERIJALI NOVE GENERACIJE</a:t>
            </a:r>
            <a:endParaRPr lang="hr-HR" cap="al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22334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18" name="Rectangle 14"/>
          <p:cNvSpPr>
            <a:spLocks noChangeArrowheads="1"/>
          </p:cNvSpPr>
          <p:nvPr/>
        </p:nvSpPr>
        <p:spPr bwMode="auto">
          <a:xfrm>
            <a:off x="0" y="17541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l" eaLnBrk="1" hangingPunct="1"/>
            <a:endParaRPr lang="hr-HR" sz="1400" b="0" smtClean="0">
              <a:solidFill>
                <a:srgbClr val="FFFFFF"/>
              </a:solidFill>
              <a:effectLst/>
              <a:latin typeface="Arial" charset="0"/>
            </a:endParaRPr>
          </a:p>
        </p:txBody>
      </p:sp>
      <p:sp>
        <p:nvSpPr>
          <p:cNvPr id="149519" name="Rectangle 15"/>
          <p:cNvSpPr>
            <a:spLocks noChangeArrowheads="1"/>
          </p:cNvSpPr>
          <p:nvPr/>
        </p:nvSpPr>
        <p:spPr bwMode="auto">
          <a:xfrm>
            <a:off x="0" y="22225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l" eaLnBrk="1" hangingPunct="1"/>
            <a:endParaRPr lang="hr-HR" sz="1400" b="0" smtClean="0">
              <a:solidFill>
                <a:srgbClr val="FFFFFF"/>
              </a:solidFill>
              <a:effectLst/>
              <a:latin typeface="Arial" charset="0"/>
            </a:endParaRPr>
          </a:p>
        </p:txBody>
      </p:sp>
      <p:pic>
        <p:nvPicPr>
          <p:cNvPr id="149521" name="Picture 17" descr="superplast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938" y="1665288"/>
            <a:ext cx="4097337" cy="289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9520" name="Picture 16" descr="superplas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675" y="1557338"/>
            <a:ext cx="3375025" cy="3563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9540" name="Rectangle 36"/>
          <p:cNvSpPr>
            <a:spLocks noChangeArrowheads="1"/>
          </p:cNvSpPr>
          <p:nvPr/>
        </p:nvSpPr>
        <p:spPr bwMode="auto">
          <a:xfrm>
            <a:off x="6035675" y="34655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en-US" altLang="x-none" sz="1800" b="0" smtClean="0">
              <a:solidFill>
                <a:srgbClr val="FFFFFF"/>
              </a:solidFill>
              <a:effectLst/>
              <a:latin typeface="Arial" charset="0"/>
            </a:endParaRPr>
          </a:p>
        </p:txBody>
      </p:sp>
      <p:sp>
        <p:nvSpPr>
          <p:cNvPr id="149541" name="Rectangle 37"/>
          <p:cNvSpPr>
            <a:spLocks noChangeArrowheads="1"/>
          </p:cNvSpPr>
          <p:nvPr/>
        </p:nvSpPr>
        <p:spPr bwMode="auto">
          <a:xfrm>
            <a:off x="1248654" y="636398"/>
            <a:ext cx="568296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altLang="x-none" sz="2800" i="1" dirty="0" err="1" smtClean="0">
                <a:solidFill>
                  <a:srgbClr val="FFFFFF"/>
                </a:solidFill>
                <a:effectLst/>
                <a:latin typeface="Arial" charset="0"/>
              </a:rPr>
              <a:t>Karakteristike</a:t>
            </a:r>
            <a:r>
              <a:rPr lang="en-US" altLang="x-none" sz="2800" i="1" dirty="0" smtClean="0">
                <a:solidFill>
                  <a:srgbClr val="FFFFFF"/>
                </a:solidFill>
                <a:effectLst/>
                <a:latin typeface="Arial" charset="0"/>
              </a:rPr>
              <a:t> </a:t>
            </a:r>
            <a:r>
              <a:rPr lang="en-US" altLang="x-none" sz="2800" i="1" dirty="0" err="1" smtClean="0">
                <a:solidFill>
                  <a:srgbClr val="FFFFFF"/>
                </a:solidFill>
                <a:effectLst/>
                <a:latin typeface="Arial" charset="0"/>
              </a:rPr>
              <a:t>novih</a:t>
            </a:r>
            <a:r>
              <a:rPr lang="en-US" altLang="x-none" sz="2800" i="1" dirty="0" smtClean="0">
                <a:solidFill>
                  <a:srgbClr val="FFFFFF"/>
                </a:solidFill>
                <a:effectLst/>
                <a:latin typeface="Arial" charset="0"/>
              </a:rPr>
              <a:t> </a:t>
            </a:r>
            <a:r>
              <a:rPr lang="en-US" altLang="x-none" sz="2800" i="1" dirty="0" err="1" smtClean="0">
                <a:solidFill>
                  <a:srgbClr val="FFFFFF"/>
                </a:solidFill>
                <a:effectLst/>
                <a:latin typeface="Arial" charset="0"/>
              </a:rPr>
              <a:t>vrsta</a:t>
            </a:r>
            <a:r>
              <a:rPr lang="en-US" altLang="x-none" sz="2800" i="1" dirty="0" smtClean="0">
                <a:solidFill>
                  <a:srgbClr val="FFFFFF"/>
                </a:solidFill>
                <a:effectLst/>
                <a:latin typeface="Arial" charset="0"/>
              </a:rPr>
              <a:t> </a:t>
            </a:r>
            <a:r>
              <a:rPr lang="en-US" altLang="x-none" sz="2800" i="1" dirty="0" err="1" smtClean="0">
                <a:solidFill>
                  <a:srgbClr val="FFFFFF"/>
                </a:solidFill>
                <a:effectLst/>
                <a:latin typeface="Arial" charset="0"/>
              </a:rPr>
              <a:t>čelika</a:t>
            </a:r>
            <a:endParaRPr lang="en-US" altLang="x-none" sz="2800" i="1" dirty="0" smtClean="0">
              <a:solidFill>
                <a:srgbClr val="FFFFFF"/>
              </a:solidFill>
              <a:effectLst/>
              <a:latin typeface="Arial" charset="0"/>
            </a:endParaRPr>
          </a:p>
        </p:txBody>
      </p:sp>
      <p:sp>
        <p:nvSpPr>
          <p:cNvPr id="149542" name="Rectangle 38"/>
          <p:cNvSpPr>
            <a:spLocks noChangeArrowheads="1"/>
          </p:cNvSpPr>
          <p:nvPr/>
        </p:nvSpPr>
        <p:spPr bwMode="auto">
          <a:xfrm>
            <a:off x="5815013" y="5121275"/>
            <a:ext cx="3328987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altLang="x-none" sz="1600" i="1" smtClean="0">
                <a:solidFill>
                  <a:srgbClr val="FFFFFF"/>
                </a:solidFill>
                <a:effectLst/>
                <a:latin typeface="Arial" charset="0"/>
              </a:rPr>
              <a:t>b) superplastični čelici (izduženje pri slomu do 1000%) visoke čvrstoće</a:t>
            </a:r>
          </a:p>
        </p:txBody>
      </p:sp>
      <p:sp>
        <p:nvSpPr>
          <p:cNvPr id="149546" name="Rectangle 42"/>
          <p:cNvSpPr>
            <a:spLocks noChangeArrowheads="1"/>
          </p:cNvSpPr>
          <p:nvPr/>
        </p:nvSpPr>
        <p:spPr bwMode="auto">
          <a:xfrm>
            <a:off x="1403350" y="4724400"/>
            <a:ext cx="365442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x-none" sz="1600" i="1" smtClean="0">
                <a:solidFill>
                  <a:srgbClr val="FFFFFF"/>
                </a:solidFill>
                <a:effectLst/>
                <a:latin typeface="Arial" charset="0"/>
              </a:rPr>
              <a:t>a) čelik s "TWIP" efektom (Twinning Induced Plasticity)</a:t>
            </a:r>
            <a:endParaRPr lang="en-US" altLang="x-none" sz="1800" smtClean="0">
              <a:solidFill>
                <a:srgbClr val="FFFFFF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5322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0243" y="494950"/>
            <a:ext cx="8645977" cy="5603846"/>
          </a:xfrm>
        </p:spPr>
        <p:txBody>
          <a:bodyPr/>
          <a:lstStyle/>
          <a:p>
            <a:pPr marL="0" indent="0" algn="ctr">
              <a:buNone/>
            </a:pPr>
            <a:r>
              <a:rPr lang="hr-HR" sz="2400" cap="all" dirty="0" smtClean="0">
                <a:solidFill>
                  <a:schemeClr val="bg1"/>
                </a:solidFill>
              </a:rPr>
              <a:t>SADRŽAJ PREDAVANJA</a:t>
            </a:r>
          </a:p>
          <a:p>
            <a:pPr marL="0" indent="0" algn="ctr">
              <a:buNone/>
            </a:pPr>
            <a:endParaRPr lang="hr-HR" sz="2400" cap="all" dirty="0" smtClean="0">
              <a:solidFill>
                <a:schemeClr val="bg1"/>
              </a:solidFill>
            </a:endParaRP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hr-HR" sz="2400" cap="all" dirty="0" smtClean="0">
                <a:solidFill>
                  <a:schemeClr val="bg1"/>
                </a:solidFill>
              </a:rPr>
              <a:t>UVOD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hr-HR" sz="2400" cap="all" dirty="0" smtClean="0">
                <a:solidFill>
                  <a:schemeClr val="bg1"/>
                </a:solidFill>
              </a:rPr>
              <a:t>FILOZOFIJA POUZDANOSTI KONSTRUKCIJA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hr-HR" sz="2400" cap="all" dirty="0" smtClean="0">
                <a:solidFill>
                  <a:schemeClr val="bg1"/>
                </a:solidFill>
              </a:rPr>
              <a:t>PRORAČUN KONSTRUKCIJA ( </a:t>
            </a:r>
            <a:r>
              <a:rPr lang="el-GR" sz="2400" dirty="0" smtClean="0">
                <a:solidFill>
                  <a:schemeClr val="bg1"/>
                </a:solidFill>
              </a:rPr>
              <a:t>β</a:t>
            </a:r>
            <a:r>
              <a:rPr lang="hr-HR" sz="2400" dirty="0" smtClean="0">
                <a:solidFill>
                  <a:schemeClr val="bg1"/>
                </a:solidFill>
              </a:rPr>
              <a:t> )</a:t>
            </a:r>
            <a:endParaRPr lang="hr-HR" sz="2400" cap="all" dirty="0" smtClean="0">
              <a:solidFill>
                <a:schemeClr val="bg1"/>
              </a:solidFill>
            </a:endParaRPr>
          </a:p>
          <a:p>
            <a:pPr marL="457200" indent="-457200">
              <a:lnSpc>
                <a:spcPct val="150000"/>
              </a:lnSpc>
              <a:buFontTx/>
              <a:buAutoNum type="arabicPeriod"/>
            </a:pPr>
            <a:r>
              <a:rPr lang="hr-HR" sz="2400" cap="all" dirty="0" smtClean="0">
                <a:solidFill>
                  <a:schemeClr val="bg1"/>
                </a:solidFill>
              </a:rPr>
              <a:t>PRORAČUN KONSTRUKCIJA – TRAJNOST ( </a:t>
            </a:r>
            <a:r>
              <a:rPr lang="el-GR" sz="2400" dirty="0" smtClean="0">
                <a:solidFill>
                  <a:schemeClr val="bg1"/>
                </a:solidFill>
              </a:rPr>
              <a:t>β</a:t>
            </a:r>
            <a:r>
              <a:rPr lang="hr-HR" sz="2400" baseline="-25000" dirty="0" smtClean="0">
                <a:solidFill>
                  <a:schemeClr val="bg1"/>
                </a:solidFill>
              </a:rPr>
              <a:t>t </a:t>
            </a:r>
            <a:r>
              <a:rPr lang="hr-HR" sz="2400" dirty="0" smtClean="0">
                <a:solidFill>
                  <a:schemeClr val="bg1"/>
                </a:solidFill>
              </a:rPr>
              <a:t>)</a:t>
            </a:r>
            <a:endParaRPr lang="hr-HR" sz="2400" cap="all" dirty="0">
              <a:solidFill>
                <a:schemeClr val="bg1"/>
              </a:solidFill>
            </a:endParaRP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hr-HR" sz="2400" cap="all" dirty="0" smtClean="0">
                <a:solidFill>
                  <a:schemeClr val="bg1"/>
                </a:solidFill>
              </a:rPr>
              <a:t>GOSPODARENJE GRAĐEVINAMA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hr-HR" sz="2400" cap="all" dirty="0" smtClean="0">
                <a:solidFill>
                  <a:schemeClr val="bg1"/>
                </a:solidFill>
              </a:rPr>
              <a:t>OŠTEĆENJA I HAVARIJE KONSTRUKCIJA U HRVATSKOJ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hr-HR" sz="2400" cap="all" dirty="0" smtClean="0">
                <a:solidFill>
                  <a:schemeClr val="bg1"/>
                </a:solidFill>
              </a:rPr>
              <a:t>DISKUSIJA – MOGUĆA ZNANSTVENA ISTRAŽIVANJA - SMJERNICE</a:t>
            </a:r>
            <a:endParaRPr lang="hr-HR" sz="2400" cap="al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8983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98 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2" b="61122"/>
          <a:stretch>
            <a:fillRect/>
          </a:stretch>
        </p:blipFill>
        <p:spPr bwMode="auto">
          <a:xfrm>
            <a:off x="1763713" y="2349500"/>
            <a:ext cx="6337300" cy="3108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1042987" y="293615"/>
            <a:ext cx="7850187" cy="143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571500" indent="-571500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1pPr>
            <a:lvl2pPr marL="571500" indent="-571500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marL="571500" indent="-571500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marL="571500" indent="-571500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marL="571500" indent="-571500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1028700" indent="-57150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1485900" indent="-57150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943100" indent="-57150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2400300" indent="-57150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pPr algn="l" eaLnBrk="1" hangingPunct="1"/>
            <a:r>
              <a:rPr lang="hr-HR" altLang="x-none" sz="2600" dirty="0" smtClean="0">
                <a:solidFill>
                  <a:srgbClr val="EAEAEA"/>
                </a:solidFill>
              </a:rPr>
              <a:t>Čelik – Vrste građevinskih čelika</a:t>
            </a:r>
          </a:p>
        </p:txBody>
      </p:sp>
    </p:spTree>
    <p:extLst>
      <p:ext uri="{BB962C8B-B14F-4D97-AF65-F5344CB8AC3E}">
        <p14:creationId xmlns:p14="http://schemas.microsoft.com/office/powerpoint/2010/main" val="39530385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7527" y="2472330"/>
            <a:ext cx="7980028" cy="1072393"/>
          </a:xfrm>
        </p:spPr>
        <p:txBody>
          <a:bodyPr/>
          <a:lstStyle/>
          <a:p>
            <a:pPr marL="0" indent="0" algn="ctr">
              <a:buNone/>
            </a:pPr>
            <a:r>
              <a:rPr lang="hr-HR" cap="all" dirty="0" smtClean="0">
                <a:solidFill>
                  <a:schemeClr val="bg1"/>
                </a:solidFill>
              </a:rPr>
              <a:t>1.3. TRAJNOST KONSTRUKCIJA - OŠTEĆENJA </a:t>
            </a:r>
            <a:endParaRPr lang="hr-HR" cap="al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79734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x-none" altLang="x-none" smtClean="0"/>
          </a:p>
        </p:txBody>
      </p:sp>
      <p:sp>
        <p:nvSpPr>
          <p:cNvPr id="58371" name="Rectangle 3" descr="01_Seite_06 copy 5"/>
          <p:cNvSpPr>
            <a:spLocks noGrp="1" noChangeAspect="1" noChangeArrowheads="1"/>
          </p:cNvSpPr>
          <p:nvPr isPhoto="1"/>
        </p:nvSpPr>
        <p:spPr bwMode="auto">
          <a:xfrm>
            <a:off x="4763" y="0"/>
            <a:ext cx="9132887" cy="6858000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/>
            <a:endParaRPr lang="x-none" altLang="x-none" sz="1800" b="0" smtClean="0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505967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x-none" altLang="x-none" smtClean="0"/>
          </a:p>
        </p:txBody>
      </p:sp>
      <p:sp>
        <p:nvSpPr>
          <p:cNvPr id="59395" name="Rectangle 3" descr="01_Seite_06 copy 6"/>
          <p:cNvSpPr>
            <a:spLocks noGrp="1" noChangeAspect="1" noChangeArrowheads="1"/>
          </p:cNvSpPr>
          <p:nvPr isPhoto="1"/>
        </p:nvSpPr>
        <p:spPr bwMode="auto">
          <a:xfrm>
            <a:off x="1588" y="0"/>
            <a:ext cx="9139237" cy="6858000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/>
            <a:endParaRPr lang="x-none" altLang="x-none" sz="1800" b="0" smtClean="0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516916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x-none" altLang="x-none" smtClean="0"/>
          </a:p>
        </p:txBody>
      </p:sp>
      <p:sp>
        <p:nvSpPr>
          <p:cNvPr id="60419" name="Rectangle 3" descr="01_Seite_07 copy"/>
          <p:cNvSpPr>
            <a:spLocks noGrp="1" noChangeAspect="1" noChangeArrowheads="1"/>
          </p:cNvSpPr>
          <p:nvPr isPhoto="1"/>
        </p:nvSpPr>
        <p:spPr bwMode="auto">
          <a:xfrm>
            <a:off x="1588" y="0"/>
            <a:ext cx="9139237" cy="6858000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/>
            <a:endParaRPr lang="x-none" altLang="x-none" sz="1800" b="0" smtClean="0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34487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x-none" altLang="x-none" smtClean="0"/>
          </a:p>
        </p:txBody>
      </p:sp>
      <p:sp>
        <p:nvSpPr>
          <p:cNvPr id="62467" name="Rectangle 3" descr="01_Seite_07 copy 3"/>
          <p:cNvSpPr>
            <a:spLocks noGrp="1" noChangeAspect="1" noChangeArrowheads="1"/>
          </p:cNvSpPr>
          <p:nvPr isPhoto="1"/>
        </p:nvSpPr>
        <p:spPr bwMode="auto">
          <a:xfrm>
            <a:off x="4763" y="0"/>
            <a:ext cx="9132887" cy="6858000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/>
            <a:endParaRPr lang="x-none" altLang="x-none" sz="1800" b="0" smtClean="0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929586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x-none" altLang="x-none" smtClean="0"/>
          </a:p>
        </p:txBody>
      </p:sp>
      <p:sp>
        <p:nvSpPr>
          <p:cNvPr id="63491" name="Rectangle 3" descr="01_Seite_07 copy 4"/>
          <p:cNvSpPr>
            <a:spLocks noGrp="1" noChangeAspect="1" noChangeArrowheads="1"/>
          </p:cNvSpPr>
          <p:nvPr isPhoto="1"/>
        </p:nvSpPr>
        <p:spPr bwMode="auto">
          <a:xfrm>
            <a:off x="4763" y="0"/>
            <a:ext cx="9132887" cy="6858000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/>
            <a:endParaRPr lang="x-none" altLang="x-none" sz="1800" b="0" smtClean="0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020930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x-none" altLang="x-none" smtClean="0"/>
          </a:p>
        </p:txBody>
      </p:sp>
      <p:sp>
        <p:nvSpPr>
          <p:cNvPr id="64515" name="Rectangle 3" descr="01_Seite_07 copy 5"/>
          <p:cNvSpPr>
            <a:spLocks noGrp="1" noChangeAspect="1" noChangeArrowheads="1"/>
          </p:cNvSpPr>
          <p:nvPr isPhoto="1"/>
        </p:nvSpPr>
        <p:spPr bwMode="auto">
          <a:xfrm>
            <a:off x="1588" y="0"/>
            <a:ext cx="9139237" cy="6858000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/>
            <a:endParaRPr lang="x-none" altLang="x-none" sz="1800" b="0" smtClean="0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508589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x-none" altLang="x-none" smtClean="0"/>
          </a:p>
        </p:txBody>
      </p:sp>
      <p:sp>
        <p:nvSpPr>
          <p:cNvPr id="65539" name="Rectangle 3" descr="01_Seite_08 copy"/>
          <p:cNvSpPr>
            <a:spLocks noGrp="1" noChangeAspect="1" noChangeArrowheads="1"/>
          </p:cNvSpPr>
          <p:nvPr isPhoto="1"/>
        </p:nvSpPr>
        <p:spPr bwMode="auto">
          <a:xfrm>
            <a:off x="1588" y="0"/>
            <a:ext cx="9139237" cy="6858000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/>
            <a:endParaRPr lang="x-none" altLang="x-none" sz="1800" b="0" smtClean="0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944759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x-none" altLang="x-none" smtClean="0"/>
          </a:p>
        </p:txBody>
      </p:sp>
      <p:sp>
        <p:nvSpPr>
          <p:cNvPr id="66563" name="Rectangle 3" descr="01_Seite_08 copy 2"/>
          <p:cNvSpPr>
            <a:spLocks noGrp="1" noChangeAspect="1" noChangeArrowheads="1"/>
          </p:cNvSpPr>
          <p:nvPr isPhoto="1"/>
        </p:nvSpPr>
        <p:spPr bwMode="auto">
          <a:xfrm>
            <a:off x="1588" y="0"/>
            <a:ext cx="9139237" cy="6858000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/>
            <a:endParaRPr lang="x-none" altLang="x-none" sz="1800" b="0" smtClean="0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373902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8214" y="254641"/>
            <a:ext cx="8458199" cy="5590988"/>
          </a:xfrm>
        </p:spPr>
        <p:txBody>
          <a:bodyPr/>
          <a:lstStyle/>
          <a:p>
            <a:pPr marL="514350" indent="-514350" algn="ctr">
              <a:buAutoNum type="arabicPeriod"/>
            </a:pPr>
            <a:r>
              <a:rPr lang="hr-HR" cap="all" dirty="0" smtClean="0">
                <a:solidFill>
                  <a:schemeClr val="bg1"/>
                </a:solidFill>
              </a:rPr>
              <a:t>UVOD</a:t>
            </a:r>
          </a:p>
          <a:p>
            <a:pPr marL="514350" indent="-514350">
              <a:buNone/>
            </a:pPr>
            <a:endParaRPr lang="hr-HR" cap="all" dirty="0" smtClean="0">
              <a:solidFill>
                <a:schemeClr val="bg1"/>
              </a:solidFill>
            </a:endParaRPr>
          </a:p>
          <a:p>
            <a:pPr marL="514350" indent="-514350">
              <a:buNone/>
            </a:pPr>
            <a:r>
              <a:rPr lang="hr-HR" sz="2800" cap="all" dirty="0" smtClean="0">
                <a:solidFill>
                  <a:schemeClr val="bg1"/>
                </a:solidFill>
              </a:rPr>
              <a:t>1.1. Dosezi u graditeljstvu – konstrukcije</a:t>
            </a:r>
          </a:p>
          <a:p>
            <a:pPr marL="514350" indent="-514350">
              <a:buNone/>
            </a:pPr>
            <a:endParaRPr lang="hr-HR" sz="1400" cap="all" dirty="0" smtClean="0">
              <a:solidFill>
                <a:schemeClr val="bg1"/>
              </a:solidFill>
            </a:endParaRPr>
          </a:p>
          <a:p>
            <a:pPr marL="514350" indent="-514350">
              <a:buNone/>
            </a:pPr>
            <a:r>
              <a:rPr lang="hr-HR" sz="2800" cap="all" dirty="0" smtClean="0">
                <a:solidFill>
                  <a:schemeClr val="bg1"/>
                </a:solidFill>
              </a:rPr>
              <a:t>1.2. MATERIJALI NOVE GENERACIJE</a:t>
            </a:r>
          </a:p>
          <a:p>
            <a:pPr marL="514350" indent="-514350">
              <a:buNone/>
            </a:pPr>
            <a:endParaRPr lang="hr-HR" sz="1400" cap="all" dirty="0" smtClean="0">
              <a:solidFill>
                <a:schemeClr val="bg1"/>
              </a:solidFill>
            </a:endParaRPr>
          </a:p>
          <a:p>
            <a:pPr marL="514350" indent="-514350">
              <a:buNone/>
            </a:pPr>
            <a:r>
              <a:rPr lang="hr-HR" sz="2800" cap="all" dirty="0" smtClean="0">
                <a:solidFill>
                  <a:schemeClr val="bg1"/>
                </a:solidFill>
              </a:rPr>
              <a:t>1.3. TRAJNOST KONSTRUKCIJA – OŠTEĆENJA</a:t>
            </a:r>
          </a:p>
          <a:p>
            <a:pPr marL="514350" indent="-514350">
              <a:buNone/>
            </a:pPr>
            <a:endParaRPr lang="hr-HR" sz="1400" cap="all" dirty="0" smtClean="0">
              <a:solidFill>
                <a:schemeClr val="bg1"/>
              </a:solidFill>
            </a:endParaRPr>
          </a:p>
          <a:p>
            <a:pPr marL="514350" indent="-514350">
              <a:buNone/>
            </a:pPr>
            <a:r>
              <a:rPr lang="hr-HR" sz="2800" cap="all" dirty="0" smtClean="0">
                <a:solidFill>
                  <a:schemeClr val="bg1"/>
                </a:solidFill>
              </a:rPr>
              <a:t>1.4. KLIMATSKE I OSTALE PROMJENE DO 2100 </a:t>
            </a:r>
          </a:p>
          <a:p>
            <a:pPr marL="514350" indent="-514350">
              <a:buNone/>
            </a:pPr>
            <a:endParaRPr lang="hr-HR" sz="2800" cap="all" dirty="0" smtClean="0">
              <a:solidFill>
                <a:schemeClr val="bg1"/>
              </a:solidFill>
            </a:endParaRPr>
          </a:p>
          <a:p>
            <a:pPr marL="514350" indent="-514350">
              <a:buNone/>
            </a:pPr>
            <a:endParaRPr lang="hr-HR" sz="2800" cap="al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447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x-none" altLang="x-none" smtClean="0"/>
          </a:p>
        </p:txBody>
      </p:sp>
      <p:sp>
        <p:nvSpPr>
          <p:cNvPr id="67587" name="Rectangle 3" descr="01_Seite_08 copy 3"/>
          <p:cNvSpPr>
            <a:spLocks noGrp="1" noChangeAspect="1" noChangeArrowheads="1"/>
          </p:cNvSpPr>
          <p:nvPr isPhoto="1"/>
        </p:nvSpPr>
        <p:spPr bwMode="auto">
          <a:xfrm>
            <a:off x="4763" y="0"/>
            <a:ext cx="9132887" cy="6858000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/>
            <a:endParaRPr lang="x-none" altLang="x-none" sz="1800" b="0" smtClean="0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585141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x-none" altLang="x-none" smtClean="0"/>
          </a:p>
        </p:txBody>
      </p:sp>
      <p:sp>
        <p:nvSpPr>
          <p:cNvPr id="69635" name="Rectangle 3" descr="01_Seite_08 copy 5"/>
          <p:cNvSpPr>
            <a:spLocks noGrp="1" noChangeAspect="1" noChangeArrowheads="1"/>
          </p:cNvSpPr>
          <p:nvPr isPhoto="1"/>
        </p:nvSpPr>
        <p:spPr bwMode="auto">
          <a:xfrm>
            <a:off x="1588" y="0"/>
            <a:ext cx="9139237" cy="6858000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/>
            <a:endParaRPr lang="x-none" altLang="x-none" sz="1800" b="0" smtClean="0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043029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x-none" altLang="x-none"/>
          </a:p>
        </p:txBody>
      </p:sp>
      <p:sp>
        <p:nvSpPr>
          <p:cNvPr id="5123" name="Rectangle 3" descr="04_Seite_7 copy"/>
          <p:cNvSpPr>
            <a:spLocks noGrp="1" noChangeAspect="1" noChangeArrowheads="1"/>
          </p:cNvSpPr>
          <p:nvPr isPhoto="1"/>
        </p:nvSpPr>
        <p:spPr bwMode="auto">
          <a:xfrm>
            <a:off x="1588" y="0"/>
            <a:ext cx="9139237" cy="6858000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 b="-13"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eaLnBrk="1" hangingPunct="1"/>
            <a:endParaRPr lang="hr-HR" sz="1800" b="0" smtClean="0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670333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x-none" altLang="x-none"/>
          </a:p>
        </p:txBody>
      </p:sp>
      <p:sp>
        <p:nvSpPr>
          <p:cNvPr id="6147" name="Rectangle 3" descr="04_Seite_7 copy 2"/>
          <p:cNvSpPr>
            <a:spLocks noGrp="1" noChangeAspect="1" noChangeArrowheads="1"/>
          </p:cNvSpPr>
          <p:nvPr isPhoto="1"/>
        </p:nvSpPr>
        <p:spPr bwMode="auto">
          <a:xfrm>
            <a:off x="1588" y="0"/>
            <a:ext cx="9139237" cy="6858000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 b="-13"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eaLnBrk="1" hangingPunct="1"/>
            <a:endParaRPr lang="hr-HR" sz="1800" b="0" smtClean="0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268432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x-none" altLang="x-none"/>
          </a:p>
        </p:txBody>
      </p:sp>
      <p:sp>
        <p:nvSpPr>
          <p:cNvPr id="8195" name="Rectangle 3" descr="04_Seite_7 copy 4"/>
          <p:cNvSpPr>
            <a:spLocks noGrp="1" noChangeAspect="1" noChangeArrowheads="1"/>
          </p:cNvSpPr>
          <p:nvPr isPhoto="1"/>
        </p:nvSpPr>
        <p:spPr bwMode="auto">
          <a:xfrm>
            <a:off x="4763" y="0"/>
            <a:ext cx="9132887" cy="6858000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 b="-9"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eaLnBrk="1" hangingPunct="1"/>
            <a:endParaRPr lang="hr-HR" sz="1800" b="0" smtClean="0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026848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x-none" altLang="x-none"/>
          </a:p>
        </p:txBody>
      </p:sp>
      <p:sp>
        <p:nvSpPr>
          <p:cNvPr id="9219" name="Rectangle 3" descr="04_Seite_7 copy 5"/>
          <p:cNvSpPr>
            <a:spLocks noGrp="1" noChangeAspect="1" noChangeArrowheads="1"/>
          </p:cNvSpPr>
          <p:nvPr isPhoto="1"/>
        </p:nvSpPr>
        <p:spPr bwMode="auto">
          <a:xfrm>
            <a:off x="1588" y="0"/>
            <a:ext cx="9139237" cy="6858000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 b="-13"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eaLnBrk="1" hangingPunct="1"/>
            <a:endParaRPr lang="hr-HR" sz="1800" b="0" smtClean="0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101916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x-none" altLang="x-none"/>
          </a:p>
        </p:txBody>
      </p:sp>
      <p:sp>
        <p:nvSpPr>
          <p:cNvPr id="10243" name="Rectangle 3" descr="04_Seite_7 copy 6"/>
          <p:cNvSpPr>
            <a:spLocks noGrp="1" noChangeAspect="1" noChangeArrowheads="1"/>
          </p:cNvSpPr>
          <p:nvPr isPhoto="1"/>
        </p:nvSpPr>
        <p:spPr bwMode="auto">
          <a:xfrm>
            <a:off x="1588" y="0"/>
            <a:ext cx="9139237" cy="6858000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 b="-13"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eaLnBrk="1" hangingPunct="1"/>
            <a:endParaRPr lang="hr-HR" sz="1800" b="0" smtClean="0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689564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x-none" altLang="x-none"/>
          </a:p>
        </p:txBody>
      </p:sp>
      <p:sp>
        <p:nvSpPr>
          <p:cNvPr id="11267" name="Rectangle 3" descr="04_Seite_8 copy"/>
          <p:cNvSpPr>
            <a:spLocks noGrp="1" noChangeAspect="1" noChangeArrowheads="1"/>
          </p:cNvSpPr>
          <p:nvPr isPhoto="1"/>
        </p:nvSpPr>
        <p:spPr bwMode="auto">
          <a:xfrm>
            <a:off x="1588" y="0"/>
            <a:ext cx="9139237" cy="6858000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 b="-13"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eaLnBrk="1" hangingPunct="1"/>
            <a:endParaRPr lang="hr-HR" sz="1800" b="0" smtClean="0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232704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x-none" altLang="x-none"/>
          </a:p>
        </p:txBody>
      </p:sp>
      <p:sp>
        <p:nvSpPr>
          <p:cNvPr id="12291" name="Rectangle 3" descr="04_Seite_8 copy 2"/>
          <p:cNvSpPr>
            <a:spLocks noGrp="1" noChangeAspect="1" noChangeArrowheads="1"/>
          </p:cNvSpPr>
          <p:nvPr isPhoto="1"/>
        </p:nvSpPr>
        <p:spPr bwMode="auto">
          <a:xfrm>
            <a:off x="1588" y="0"/>
            <a:ext cx="9139237" cy="6858000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 b="-13"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eaLnBrk="1" hangingPunct="1"/>
            <a:endParaRPr lang="hr-HR" sz="1800" b="0" smtClean="0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452291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x-none" altLang="x-none"/>
          </a:p>
        </p:txBody>
      </p:sp>
      <p:sp>
        <p:nvSpPr>
          <p:cNvPr id="13315" name="Rectangle 3" descr="04_Seite_8 copy 3"/>
          <p:cNvSpPr>
            <a:spLocks noGrp="1" noChangeAspect="1" noChangeArrowheads="1"/>
          </p:cNvSpPr>
          <p:nvPr isPhoto="1"/>
        </p:nvSpPr>
        <p:spPr bwMode="auto">
          <a:xfrm>
            <a:off x="4763" y="0"/>
            <a:ext cx="9132887" cy="6858000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 b="-9"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eaLnBrk="1" hangingPunct="1"/>
            <a:endParaRPr lang="hr-HR" sz="1800" b="0" smtClean="0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278944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436916" y="2001798"/>
            <a:ext cx="6947806" cy="1508845"/>
          </a:xfrm>
        </p:spPr>
        <p:txBody>
          <a:bodyPr/>
          <a:lstStyle/>
          <a:p>
            <a:pPr marL="514350" indent="-514350">
              <a:buNone/>
            </a:pPr>
            <a:endParaRPr lang="hr-HR" cap="all" dirty="0" smtClean="0">
              <a:solidFill>
                <a:schemeClr val="bg1"/>
              </a:solidFill>
            </a:endParaRPr>
          </a:p>
          <a:p>
            <a:pPr marL="514350" indent="-514350">
              <a:buNone/>
            </a:pPr>
            <a:r>
              <a:rPr lang="hr-HR" cap="all" dirty="0" smtClean="0">
                <a:solidFill>
                  <a:schemeClr val="bg1"/>
                </a:solidFill>
              </a:rPr>
              <a:t>1.1. Dosezi u graditeljstvu –               		konstrukcije</a:t>
            </a:r>
          </a:p>
          <a:p>
            <a:pPr marL="514350" indent="-514350">
              <a:buNone/>
            </a:pPr>
            <a:endParaRPr lang="hr-HR" cap="all" dirty="0" smtClean="0">
              <a:solidFill>
                <a:schemeClr val="bg1"/>
              </a:solidFill>
            </a:endParaRPr>
          </a:p>
          <a:p>
            <a:pPr marL="514350" indent="-514350">
              <a:buNone/>
            </a:pPr>
            <a:endParaRPr lang="hr-HR" cap="all" dirty="0" smtClean="0">
              <a:solidFill>
                <a:schemeClr val="bg1"/>
              </a:solidFill>
            </a:endParaRPr>
          </a:p>
          <a:p>
            <a:pPr marL="514350" indent="-514350">
              <a:buNone/>
            </a:pPr>
            <a:endParaRPr lang="hr-HR" cap="all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3181" y="2339231"/>
            <a:ext cx="7980028" cy="1072393"/>
          </a:xfrm>
        </p:spPr>
        <p:txBody>
          <a:bodyPr/>
          <a:lstStyle/>
          <a:p>
            <a:pPr marL="0" indent="0" algn="ctr">
              <a:buNone/>
            </a:pPr>
            <a:r>
              <a:rPr lang="hr-HR" cap="all" dirty="0" smtClean="0">
                <a:solidFill>
                  <a:schemeClr val="bg1"/>
                </a:solidFill>
              </a:rPr>
              <a:t>1.4. KLIMATSKE I OSTALE PROMJENE DO 2100.</a:t>
            </a:r>
            <a:endParaRPr lang="hr-HR" cap="al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0591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2578" y="232096"/>
            <a:ext cx="7772400" cy="1143000"/>
          </a:xfrm>
        </p:spPr>
        <p:txBody>
          <a:bodyPr/>
          <a:lstStyle/>
          <a:p>
            <a:r>
              <a:rPr lang="hr-HR" sz="2400" dirty="0" smtClean="0">
                <a:solidFill>
                  <a:schemeClr val="bg1"/>
                </a:solidFill>
              </a:rPr>
              <a:t>Klimatske promjene prema </a:t>
            </a:r>
            <a:r>
              <a:rPr lang="hr-HR" sz="2400" dirty="0" err="1" smtClean="0">
                <a:solidFill>
                  <a:schemeClr val="bg1"/>
                </a:solidFill>
              </a:rPr>
              <a:t>IPCC</a:t>
            </a:r>
            <a:r>
              <a:rPr lang="hr-HR" sz="2400" dirty="0" smtClean="0">
                <a:solidFill>
                  <a:schemeClr val="bg1"/>
                </a:solidFill>
              </a:rPr>
              <a:t> 2007. </a:t>
            </a:r>
            <a:br>
              <a:rPr lang="hr-HR" sz="2400" dirty="0" smtClean="0">
                <a:solidFill>
                  <a:schemeClr val="bg1"/>
                </a:solidFill>
              </a:rPr>
            </a:br>
            <a:r>
              <a:rPr lang="hr-HR" sz="2400" dirty="0" smtClean="0">
                <a:solidFill>
                  <a:schemeClr val="bg1"/>
                </a:solidFill>
              </a:rPr>
              <a:t>(</a:t>
            </a:r>
            <a:r>
              <a:rPr lang="hr-HR" sz="2400" dirty="0" err="1" smtClean="0">
                <a:solidFill>
                  <a:schemeClr val="bg1"/>
                </a:solidFill>
              </a:rPr>
              <a:t>Intergovernmental</a:t>
            </a:r>
            <a:r>
              <a:rPr lang="hr-HR" sz="2400" dirty="0" smtClean="0">
                <a:solidFill>
                  <a:schemeClr val="bg1"/>
                </a:solidFill>
              </a:rPr>
              <a:t> Panel on </a:t>
            </a:r>
            <a:r>
              <a:rPr lang="hr-HR" sz="2400" dirty="0" err="1" smtClean="0">
                <a:solidFill>
                  <a:schemeClr val="bg1"/>
                </a:solidFill>
              </a:rPr>
              <a:t>Climate</a:t>
            </a:r>
            <a:r>
              <a:rPr lang="hr-HR" sz="2400" dirty="0" smtClean="0">
                <a:solidFill>
                  <a:schemeClr val="bg1"/>
                </a:solidFill>
              </a:rPr>
              <a:t> </a:t>
            </a:r>
            <a:r>
              <a:rPr lang="hr-HR" sz="2400" dirty="0" err="1" smtClean="0">
                <a:solidFill>
                  <a:schemeClr val="bg1"/>
                </a:solidFill>
              </a:rPr>
              <a:t>Change</a:t>
            </a:r>
            <a:r>
              <a:rPr lang="hr-HR" sz="2400" dirty="0" smtClean="0">
                <a:solidFill>
                  <a:schemeClr val="bg1"/>
                </a:solidFill>
              </a:rPr>
              <a:t>) </a:t>
            </a:r>
            <a:br>
              <a:rPr lang="hr-HR" sz="2400" dirty="0" smtClean="0">
                <a:solidFill>
                  <a:schemeClr val="bg1"/>
                </a:solidFill>
              </a:rPr>
            </a:br>
            <a:r>
              <a:rPr lang="hr-HR" sz="2400" dirty="0">
                <a:solidFill>
                  <a:schemeClr val="bg1"/>
                </a:solidFill>
              </a:rPr>
              <a:t>z</a:t>
            </a:r>
            <a:r>
              <a:rPr lang="hr-HR" sz="2400" dirty="0" smtClean="0">
                <a:solidFill>
                  <a:schemeClr val="bg1"/>
                </a:solidFill>
              </a:rPr>
              <a:t>a vremensko razdoblje do 2100. god. </a:t>
            </a:r>
            <a:endParaRPr lang="hr-HR" sz="240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8781" y="1979802"/>
            <a:ext cx="8414157" cy="4116198"/>
          </a:xfrm>
        </p:spPr>
        <p:txBody>
          <a:bodyPr/>
          <a:lstStyle/>
          <a:p>
            <a:pPr marL="0" indent="0">
              <a:buNone/>
            </a:pPr>
            <a:r>
              <a:rPr lang="hr-HR" sz="1800" dirty="0" smtClean="0">
                <a:solidFill>
                  <a:schemeClr val="bg1"/>
                </a:solidFill>
              </a:rPr>
              <a:t>Većina literature koja se bavi utjecajem klimatskih promjena usmjerava se na negativnost njihove promjene spram postojećih propisa i ukazuju na moguće buduće katastrofe kako slijedi: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r-HR" sz="1800" dirty="0" smtClean="0">
                <a:solidFill>
                  <a:schemeClr val="bg1"/>
                </a:solidFill>
              </a:rPr>
              <a:t>Predviđa se povećanje temperature za razdoblje 1990.-2100. u iznosu 1 do 6°C </a:t>
            </a:r>
          </a:p>
          <a:p>
            <a:pPr>
              <a:buNone/>
            </a:pPr>
            <a:endParaRPr lang="hr-HR" sz="800" dirty="0" smtClean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hr-HR" sz="1800" dirty="0" err="1" smtClean="0">
                <a:solidFill>
                  <a:schemeClr val="bg1"/>
                </a:solidFill>
              </a:rPr>
              <a:t>Dr</a:t>
            </a:r>
            <a:r>
              <a:rPr lang="hr-HR" sz="1800" dirty="0" smtClean="0">
                <a:solidFill>
                  <a:schemeClr val="bg1"/>
                </a:solidFill>
              </a:rPr>
              <a:t>. Krešo Pandžić - DHMZ predviđa povećanje temperature </a:t>
            </a:r>
            <a:r>
              <a:rPr lang="hr-HR" sz="1800" dirty="0">
                <a:solidFill>
                  <a:schemeClr val="bg1"/>
                </a:solidFill>
              </a:rPr>
              <a:t>1 do </a:t>
            </a:r>
            <a:r>
              <a:rPr lang="hr-HR" sz="1800" dirty="0" smtClean="0">
                <a:solidFill>
                  <a:schemeClr val="bg1"/>
                </a:solidFill>
              </a:rPr>
              <a:t>4°C 	</a:t>
            </a:r>
          </a:p>
          <a:p>
            <a:pPr>
              <a:buNone/>
            </a:pPr>
            <a:r>
              <a:rPr lang="hr-HR" sz="1800" dirty="0" smtClean="0">
                <a:solidFill>
                  <a:srgbClr val="FFFF00"/>
                </a:solidFill>
              </a:rPr>
              <a:t>      (za povećanja temperature više od 3°C zemlja više nije isti planet)</a:t>
            </a:r>
          </a:p>
          <a:p>
            <a:pPr>
              <a:buNone/>
            </a:pPr>
            <a:endParaRPr lang="hr-HR" sz="800" dirty="0" smtClean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hr-HR" sz="1800" dirty="0" smtClean="0">
                <a:solidFill>
                  <a:schemeClr val="bg1"/>
                </a:solidFill>
              </a:rPr>
              <a:t>Podizanje srednje razine mora 20 do 60 cm</a:t>
            </a:r>
          </a:p>
          <a:p>
            <a:pPr>
              <a:buNone/>
            </a:pPr>
            <a:endParaRPr lang="hr-HR" sz="800" dirty="0" smtClean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hr-HR" sz="1800" dirty="0" smtClean="0">
                <a:solidFill>
                  <a:schemeClr val="bg1"/>
                </a:solidFill>
              </a:rPr>
              <a:t>Veći broj intenzivnih tropskih ciklona i ostalih prirodnih nepogoda zbog jakog vjetra</a:t>
            </a:r>
          </a:p>
          <a:p>
            <a:pPr>
              <a:buNone/>
            </a:pPr>
            <a:endParaRPr lang="hr-HR" sz="800" dirty="0" smtClean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hr-HR" sz="1800" dirty="0" smtClean="0">
                <a:solidFill>
                  <a:schemeClr val="bg1"/>
                </a:solidFill>
              </a:rPr>
              <a:t>Količina padalina (kiša, snijeg…) može se povećati na više u geografskim širinama (sjever-jug) ali se i smanjiti u centralnoj Americi, južnoj Africi i južnoj Europi</a:t>
            </a:r>
          </a:p>
          <a:p>
            <a:pPr>
              <a:buNone/>
            </a:pPr>
            <a:endParaRPr lang="hr-HR" sz="800" dirty="0" smtClean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hr-HR" sz="1800" dirty="0" smtClean="0">
                <a:solidFill>
                  <a:schemeClr val="bg1"/>
                </a:solidFill>
              </a:rPr>
              <a:t>Povećanje količine padalina za vrijeme monsuna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51064" y="1502228"/>
            <a:ext cx="80173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hr-HR" sz="2400" b="0" dirty="0" smtClean="0">
                <a:effectLst/>
              </a:rPr>
              <a:t>EKSTREMNA DJELOVANJA NA KONSTRUKCIJE</a:t>
            </a:r>
            <a:endParaRPr lang="hr-HR" sz="2400" b="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263842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2578" y="232096"/>
            <a:ext cx="7772400" cy="1143000"/>
          </a:xfrm>
        </p:spPr>
        <p:txBody>
          <a:bodyPr/>
          <a:lstStyle/>
          <a:p>
            <a:r>
              <a:rPr lang="hr-HR" sz="2400" dirty="0" smtClean="0">
                <a:solidFill>
                  <a:schemeClr val="bg1"/>
                </a:solidFill>
              </a:rPr>
              <a:t>Klimatske promjene prema </a:t>
            </a:r>
            <a:r>
              <a:rPr lang="hr-HR" sz="2400" dirty="0" err="1" smtClean="0">
                <a:solidFill>
                  <a:schemeClr val="bg1"/>
                </a:solidFill>
              </a:rPr>
              <a:t>IPCC</a:t>
            </a:r>
            <a:r>
              <a:rPr lang="hr-HR" sz="2400" dirty="0" smtClean="0">
                <a:solidFill>
                  <a:schemeClr val="bg1"/>
                </a:solidFill>
              </a:rPr>
              <a:t> 2007. </a:t>
            </a:r>
            <a:br>
              <a:rPr lang="hr-HR" sz="2400" dirty="0" smtClean="0">
                <a:solidFill>
                  <a:schemeClr val="bg1"/>
                </a:solidFill>
              </a:rPr>
            </a:br>
            <a:r>
              <a:rPr lang="hr-HR" sz="2400" dirty="0" smtClean="0">
                <a:solidFill>
                  <a:schemeClr val="bg1"/>
                </a:solidFill>
              </a:rPr>
              <a:t>(</a:t>
            </a:r>
            <a:r>
              <a:rPr lang="hr-HR" sz="2400" dirty="0" err="1" smtClean="0">
                <a:solidFill>
                  <a:schemeClr val="bg1"/>
                </a:solidFill>
              </a:rPr>
              <a:t>Intergovernmental</a:t>
            </a:r>
            <a:r>
              <a:rPr lang="hr-HR" sz="2400" dirty="0" smtClean="0">
                <a:solidFill>
                  <a:schemeClr val="bg1"/>
                </a:solidFill>
              </a:rPr>
              <a:t> Panel on </a:t>
            </a:r>
            <a:r>
              <a:rPr lang="hr-HR" sz="2400" dirty="0" err="1" smtClean="0">
                <a:solidFill>
                  <a:schemeClr val="bg1"/>
                </a:solidFill>
              </a:rPr>
              <a:t>Climate</a:t>
            </a:r>
            <a:r>
              <a:rPr lang="hr-HR" sz="2400" dirty="0" smtClean="0">
                <a:solidFill>
                  <a:schemeClr val="bg1"/>
                </a:solidFill>
              </a:rPr>
              <a:t> </a:t>
            </a:r>
            <a:r>
              <a:rPr lang="hr-HR" sz="2400" dirty="0" err="1" smtClean="0">
                <a:solidFill>
                  <a:schemeClr val="bg1"/>
                </a:solidFill>
              </a:rPr>
              <a:t>Change</a:t>
            </a:r>
            <a:r>
              <a:rPr lang="hr-HR" sz="2400" dirty="0" smtClean="0">
                <a:solidFill>
                  <a:schemeClr val="bg1"/>
                </a:solidFill>
              </a:rPr>
              <a:t>) </a:t>
            </a:r>
            <a:br>
              <a:rPr lang="hr-HR" sz="2400" dirty="0" smtClean="0">
                <a:solidFill>
                  <a:schemeClr val="bg1"/>
                </a:solidFill>
              </a:rPr>
            </a:br>
            <a:r>
              <a:rPr lang="hr-HR" sz="2400" dirty="0">
                <a:solidFill>
                  <a:schemeClr val="bg1"/>
                </a:solidFill>
              </a:rPr>
              <a:t>z</a:t>
            </a:r>
            <a:r>
              <a:rPr lang="hr-HR" sz="2400" dirty="0" smtClean="0">
                <a:solidFill>
                  <a:schemeClr val="bg1"/>
                </a:solidFill>
              </a:rPr>
              <a:t>a vremensko razdoblje do 2100. god. </a:t>
            </a:r>
            <a:endParaRPr lang="hr-HR" sz="240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983" y="2898322"/>
            <a:ext cx="8539993" cy="3687437"/>
          </a:xfrm>
        </p:spPr>
        <p:txBody>
          <a:bodyPr/>
          <a:lstStyle/>
          <a:p>
            <a:pPr marL="0" indent="0">
              <a:buNone/>
            </a:pPr>
            <a:r>
              <a:rPr lang="hr-HR" sz="1800" dirty="0" smtClean="0">
                <a:solidFill>
                  <a:schemeClr val="bg1"/>
                </a:solidFill>
              </a:rPr>
              <a:t>IPCC 7 predviđa sljedeće posljedice uslijed klimatskih promjena:</a:t>
            </a:r>
          </a:p>
          <a:p>
            <a:pPr marL="0" indent="0">
              <a:buNone/>
            </a:pPr>
            <a:endParaRPr lang="hr-HR" sz="400" dirty="0" smtClean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hr-HR" sz="1800" dirty="0" smtClean="0">
                <a:solidFill>
                  <a:schemeClr val="bg1"/>
                </a:solidFill>
              </a:rPr>
              <a:t>Smanjenje volumena u glečerima i snijegu (smanjenje količina vode) u području 1/6 ljudske populacije</a:t>
            </a:r>
          </a:p>
          <a:p>
            <a:pPr>
              <a:buNone/>
            </a:pPr>
            <a:endParaRPr lang="hr-HR" sz="400" dirty="0" smtClean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hr-HR" sz="1800" dirty="0" smtClean="0">
                <a:solidFill>
                  <a:schemeClr val="bg1"/>
                </a:solidFill>
              </a:rPr>
              <a:t>Povećat će se površine zahvaćene sušom i površine zahvaćene ekstremnim padalinama</a:t>
            </a:r>
          </a:p>
          <a:p>
            <a:pPr>
              <a:buNone/>
            </a:pPr>
            <a:endParaRPr lang="hr-HR" sz="400" dirty="0" smtClean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hr-HR" sz="1800" dirty="0" smtClean="0">
                <a:solidFill>
                  <a:schemeClr val="bg1"/>
                </a:solidFill>
              </a:rPr>
              <a:t>Zbog navedenih klimatskih promjena očekuje se češća pojava ekstremnih klimatskih događaja zajedno s povećanjem rizika od požara i pojave epidemija</a:t>
            </a:r>
          </a:p>
          <a:p>
            <a:pPr>
              <a:buNone/>
            </a:pPr>
            <a:endParaRPr lang="hr-HR" sz="400" dirty="0" smtClean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hr-HR" sz="1800" dirty="0" smtClean="0">
                <a:solidFill>
                  <a:schemeClr val="bg1"/>
                </a:solidFill>
              </a:rPr>
              <a:t>Obalna područja bit će izložena riziku zbog klimatskih promjena – povećanje razine mora</a:t>
            </a:r>
          </a:p>
          <a:p>
            <a:pPr>
              <a:buNone/>
            </a:pPr>
            <a:endParaRPr lang="hr-HR" sz="400" dirty="0" smtClean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hr-HR" sz="1800" dirty="0" smtClean="0">
                <a:solidFill>
                  <a:schemeClr val="bg1"/>
                </a:solidFill>
              </a:rPr>
              <a:t>Sve ovo imat će utjecaja na hranu i prehrambenu industriju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057400" y="1547947"/>
            <a:ext cx="68101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hr-HR" sz="1800" b="0" dirty="0" smtClean="0">
                <a:solidFill>
                  <a:srgbClr val="FFFF00"/>
                </a:solidFill>
                <a:effectLst/>
                <a:latin typeface="+mj-lt"/>
              </a:rPr>
              <a:t>Uzrok klimatskim promjenama je prije svega emisija stakleničkih plinova (metan i ugljikov dioksid) koji omataju planet i zadržavaju toplinu, te neovisno o tome gdje se ispuštaju jednako se razmještaju u gornjim slojevima atmosfere.</a:t>
            </a:r>
          </a:p>
        </p:txBody>
      </p:sp>
    </p:spTree>
    <p:extLst>
      <p:ext uri="{BB962C8B-B14F-4D97-AF65-F5344CB8AC3E}">
        <p14:creationId xmlns:p14="http://schemas.microsoft.com/office/powerpoint/2010/main" val="1470554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4107" y="124347"/>
            <a:ext cx="8801100" cy="5561901"/>
          </a:xfrm>
        </p:spPr>
        <p:txBody>
          <a:bodyPr/>
          <a:lstStyle/>
          <a:p>
            <a:pPr>
              <a:buFontTx/>
              <a:buChar char="-"/>
            </a:pPr>
            <a:r>
              <a:rPr lang="hr-HR" sz="2000" dirty="0" smtClean="0">
                <a:solidFill>
                  <a:schemeClr val="bg1"/>
                </a:solidFill>
              </a:rPr>
              <a:t>NAMEĆE SE PITANJE KOLIKO NORME I PROPISI „POKRIVAJU” GORE NAVEDENA STANJA I ČINJENICE S ASPEKTA TRAJNOSTI KONSTRUKCIJA U NJIHOVOM VIJEKU TRAJANJA</a:t>
            </a:r>
          </a:p>
          <a:p>
            <a:pPr marL="0" indent="0">
              <a:buNone/>
            </a:pPr>
            <a:endParaRPr lang="hr-HR" sz="2000" dirty="0" smtClean="0">
              <a:solidFill>
                <a:schemeClr val="bg1"/>
              </a:solidFill>
            </a:endParaRPr>
          </a:p>
          <a:p>
            <a:pPr>
              <a:buFontTx/>
              <a:buChar char="-"/>
            </a:pPr>
            <a:r>
              <a:rPr lang="hr-HR" sz="2000" dirty="0" smtClean="0">
                <a:solidFill>
                  <a:schemeClr val="bg1"/>
                </a:solidFill>
              </a:rPr>
              <a:t>NOVA SAZNANJA I ISTRAŽIVANJA O TRAJNOSTI KONSTRUKCIJA S ASPEKTA UTJECAJA KLIMATSKIH I OSTALIH PROMJENA</a:t>
            </a:r>
          </a:p>
          <a:p>
            <a:pPr marL="0" indent="0">
              <a:buNone/>
            </a:pPr>
            <a:r>
              <a:rPr lang="hr-HR" sz="2000" dirty="0">
                <a:solidFill>
                  <a:schemeClr val="bg1"/>
                </a:solidFill>
              </a:rPr>
              <a:t>	</a:t>
            </a:r>
            <a:r>
              <a:rPr lang="hr-HR" sz="2000" dirty="0" err="1" smtClean="0">
                <a:solidFill>
                  <a:schemeClr val="bg1"/>
                </a:solidFill>
              </a:rPr>
              <a:t>IALCCE</a:t>
            </a:r>
            <a:r>
              <a:rPr lang="hr-HR" sz="2000" dirty="0" smtClean="0">
                <a:solidFill>
                  <a:schemeClr val="bg1"/>
                </a:solidFill>
              </a:rPr>
              <a:t> (</a:t>
            </a:r>
            <a:r>
              <a:rPr lang="hr-HR" sz="2000" dirty="0" err="1" smtClean="0">
                <a:solidFill>
                  <a:schemeClr val="bg1"/>
                </a:solidFill>
              </a:rPr>
              <a:t>International</a:t>
            </a:r>
            <a:r>
              <a:rPr lang="hr-HR" sz="2000" dirty="0" smtClean="0">
                <a:solidFill>
                  <a:schemeClr val="bg1"/>
                </a:solidFill>
              </a:rPr>
              <a:t> </a:t>
            </a:r>
            <a:r>
              <a:rPr lang="hr-HR" sz="2000" dirty="0" err="1" smtClean="0">
                <a:solidFill>
                  <a:schemeClr val="bg1"/>
                </a:solidFill>
              </a:rPr>
              <a:t>Symposium</a:t>
            </a:r>
            <a:r>
              <a:rPr lang="hr-HR" sz="2000" dirty="0" smtClean="0">
                <a:solidFill>
                  <a:schemeClr val="bg1"/>
                </a:solidFill>
              </a:rPr>
              <a:t> on Life-</a:t>
            </a:r>
            <a:r>
              <a:rPr lang="hr-HR" sz="2000" dirty="0" err="1" smtClean="0">
                <a:solidFill>
                  <a:schemeClr val="bg1"/>
                </a:solidFill>
              </a:rPr>
              <a:t>Cycle</a:t>
            </a:r>
            <a:r>
              <a:rPr lang="hr-HR" sz="2000" dirty="0" smtClean="0">
                <a:solidFill>
                  <a:schemeClr val="bg1"/>
                </a:solidFill>
              </a:rPr>
              <a:t> Civil </a:t>
            </a:r>
            <a:r>
              <a:rPr lang="hr-HR" sz="2000" dirty="0" err="1" smtClean="0">
                <a:solidFill>
                  <a:schemeClr val="bg1"/>
                </a:solidFill>
              </a:rPr>
              <a:t>Engineering</a:t>
            </a:r>
            <a:r>
              <a:rPr lang="hr-HR" sz="2000" dirty="0" smtClean="0">
                <a:solidFill>
                  <a:schemeClr val="bg1"/>
                </a:solidFill>
              </a:rPr>
              <a:t>)</a:t>
            </a:r>
          </a:p>
          <a:p>
            <a:pPr marL="1525588" indent="177800">
              <a:buFont typeface="Arial" panose="020B0604020202020204" pitchFamily="34" charset="0"/>
              <a:buChar char="•"/>
            </a:pPr>
            <a:r>
              <a:rPr lang="hr-HR" sz="2000" dirty="0" smtClean="0">
                <a:solidFill>
                  <a:schemeClr val="bg1"/>
                </a:solidFill>
              </a:rPr>
              <a:t>2008. </a:t>
            </a:r>
            <a:r>
              <a:rPr lang="hr-HR" sz="2000" dirty="0" err="1" smtClean="0">
                <a:solidFill>
                  <a:schemeClr val="bg1"/>
                </a:solidFill>
              </a:rPr>
              <a:t>Varenna</a:t>
            </a:r>
            <a:r>
              <a:rPr lang="hr-HR" sz="2000" dirty="0" smtClean="0">
                <a:solidFill>
                  <a:schemeClr val="bg1"/>
                </a:solidFill>
              </a:rPr>
              <a:t>, Italija</a:t>
            </a:r>
          </a:p>
          <a:p>
            <a:pPr marL="1525588" indent="177800">
              <a:buFont typeface="Arial" panose="020B0604020202020204" pitchFamily="34" charset="0"/>
              <a:buChar char="•"/>
            </a:pPr>
            <a:r>
              <a:rPr lang="hr-HR" sz="2000" dirty="0" smtClean="0">
                <a:solidFill>
                  <a:schemeClr val="bg1"/>
                </a:solidFill>
              </a:rPr>
              <a:t>2010. Taipei, Taiwan</a:t>
            </a:r>
          </a:p>
          <a:p>
            <a:pPr marL="1525588" indent="177800">
              <a:buFont typeface="Arial" panose="020B0604020202020204" pitchFamily="34" charset="0"/>
              <a:buChar char="•"/>
            </a:pPr>
            <a:r>
              <a:rPr lang="hr-HR" sz="2000" dirty="0" smtClean="0">
                <a:solidFill>
                  <a:schemeClr val="bg1"/>
                </a:solidFill>
              </a:rPr>
              <a:t>2012. </a:t>
            </a:r>
            <a:r>
              <a:rPr lang="hr-HR" sz="2000" dirty="0" err="1" smtClean="0">
                <a:solidFill>
                  <a:schemeClr val="bg1"/>
                </a:solidFill>
              </a:rPr>
              <a:t>Vienna</a:t>
            </a:r>
            <a:r>
              <a:rPr lang="hr-HR" sz="2000" dirty="0" smtClean="0">
                <a:solidFill>
                  <a:schemeClr val="bg1"/>
                </a:solidFill>
              </a:rPr>
              <a:t>, </a:t>
            </a:r>
            <a:r>
              <a:rPr lang="hr-HR" sz="2000" dirty="0" err="1" smtClean="0">
                <a:solidFill>
                  <a:schemeClr val="bg1"/>
                </a:solidFill>
              </a:rPr>
              <a:t>Austria</a:t>
            </a:r>
            <a:r>
              <a:rPr lang="hr-HR" sz="2000" dirty="0" smtClean="0">
                <a:solidFill>
                  <a:schemeClr val="bg1"/>
                </a:solidFill>
              </a:rPr>
              <a:t> </a:t>
            </a:r>
          </a:p>
          <a:p>
            <a:pPr marL="1525588" indent="177800">
              <a:buFont typeface="Arial" panose="020B0604020202020204" pitchFamily="34" charset="0"/>
              <a:buChar char="•"/>
            </a:pPr>
            <a:r>
              <a:rPr lang="hr-HR" sz="2000" dirty="0" smtClean="0">
                <a:solidFill>
                  <a:schemeClr val="bg1"/>
                </a:solidFill>
              </a:rPr>
              <a:t>2014. Tokyo, Japan</a:t>
            </a:r>
            <a:endParaRPr lang="hr-HR" sz="2000" dirty="0">
              <a:solidFill>
                <a:schemeClr val="bg1"/>
              </a:solidFill>
            </a:endParaRPr>
          </a:p>
          <a:p>
            <a:pPr>
              <a:buFontTx/>
              <a:buChar char="-"/>
            </a:pPr>
            <a:r>
              <a:rPr lang="hr-HR" sz="2000" dirty="0" smtClean="0">
                <a:solidFill>
                  <a:schemeClr val="bg1"/>
                </a:solidFill>
              </a:rPr>
              <a:t>PLSE 2012 (First </a:t>
            </a:r>
            <a:r>
              <a:rPr lang="hr-HR" sz="2000" dirty="0" err="1" smtClean="0">
                <a:solidFill>
                  <a:schemeClr val="bg1"/>
                </a:solidFill>
              </a:rPr>
              <a:t>International</a:t>
            </a:r>
            <a:r>
              <a:rPr lang="hr-HR" sz="2000" dirty="0" smtClean="0">
                <a:solidFill>
                  <a:schemeClr val="bg1"/>
                </a:solidFill>
              </a:rPr>
              <a:t> </a:t>
            </a:r>
            <a:r>
              <a:rPr lang="hr-HR" sz="2000" dirty="0" err="1" smtClean="0">
                <a:solidFill>
                  <a:schemeClr val="bg1"/>
                </a:solidFill>
              </a:rPr>
              <a:t>Conference</a:t>
            </a:r>
            <a:r>
              <a:rPr lang="hr-HR" sz="2000" dirty="0" smtClean="0">
                <a:solidFill>
                  <a:schemeClr val="bg1"/>
                </a:solidFill>
              </a:rPr>
              <a:t>  on </a:t>
            </a:r>
            <a:r>
              <a:rPr lang="hr-HR" sz="2000" dirty="0" err="1" smtClean="0">
                <a:solidFill>
                  <a:schemeClr val="bg1"/>
                </a:solidFill>
              </a:rPr>
              <a:t>Performance</a:t>
            </a:r>
            <a:r>
              <a:rPr lang="hr-HR" sz="2000" dirty="0" smtClean="0">
                <a:solidFill>
                  <a:schemeClr val="bg1"/>
                </a:solidFill>
              </a:rPr>
              <a:t>-</a:t>
            </a:r>
            <a:r>
              <a:rPr lang="hr-HR" sz="2000" dirty="0" err="1" smtClean="0">
                <a:solidFill>
                  <a:schemeClr val="bg1"/>
                </a:solidFill>
              </a:rPr>
              <a:t>based</a:t>
            </a:r>
            <a:r>
              <a:rPr lang="hr-HR" sz="2000" dirty="0" smtClean="0">
                <a:solidFill>
                  <a:schemeClr val="bg1"/>
                </a:solidFill>
              </a:rPr>
              <a:t> </a:t>
            </a:r>
            <a:r>
              <a:rPr lang="hr-HR" sz="2000" dirty="0" err="1" smtClean="0">
                <a:solidFill>
                  <a:schemeClr val="bg1"/>
                </a:solidFill>
              </a:rPr>
              <a:t>and</a:t>
            </a:r>
            <a:r>
              <a:rPr lang="hr-HR" sz="2000" dirty="0" smtClean="0">
                <a:solidFill>
                  <a:schemeClr val="bg1"/>
                </a:solidFill>
              </a:rPr>
              <a:t> Life-</a:t>
            </a:r>
            <a:r>
              <a:rPr lang="hr-HR" sz="2000" dirty="0" err="1" smtClean="0">
                <a:solidFill>
                  <a:schemeClr val="bg1"/>
                </a:solidFill>
              </a:rPr>
              <a:t>cycle</a:t>
            </a:r>
            <a:r>
              <a:rPr lang="hr-HR" sz="2000" dirty="0" smtClean="0">
                <a:solidFill>
                  <a:schemeClr val="bg1"/>
                </a:solidFill>
              </a:rPr>
              <a:t> </a:t>
            </a:r>
            <a:r>
              <a:rPr lang="hr-HR" sz="2000" dirty="0" err="1" smtClean="0">
                <a:solidFill>
                  <a:schemeClr val="bg1"/>
                </a:solidFill>
              </a:rPr>
              <a:t>Structural</a:t>
            </a:r>
            <a:r>
              <a:rPr lang="hr-HR" sz="2000" dirty="0" smtClean="0">
                <a:solidFill>
                  <a:schemeClr val="bg1"/>
                </a:solidFill>
              </a:rPr>
              <a:t> </a:t>
            </a:r>
            <a:r>
              <a:rPr lang="hr-HR" sz="2000" dirty="0" err="1" smtClean="0">
                <a:solidFill>
                  <a:schemeClr val="bg1"/>
                </a:solidFill>
              </a:rPr>
              <a:t>Engineering</a:t>
            </a:r>
            <a:r>
              <a:rPr lang="hr-HR" sz="2000" dirty="0" smtClean="0">
                <a:solidFill>
                  <a:schemeClr val="bg1"/>
                </a:solidFill>
              </a:rPr>
              <a:t>)</a:t>
            </a:r>
          </a:p>
          <a:p>
            <a:pPr>
              <a:buNone/>
            </a:pPr>
            <a:endParaRPr lang="hr-HR" sz="1400" dirty="0" smtClean="0">
              <a:solidFill>
                <a:schemeClr val="bg1"/>
              </a:solidFill>
            </a:endParaRPr>
          </a:p>
          <a:p>
            <a:pPr>
              <a:buFontTx/>
              <a:buChar char="-"/>
            </a:pPr>
            <a:r>
              <a:rPr lang="hr-HR" sz="2000" dirty="0" smtClean="0">
                <a:solidFill>
                  <a:schemeClr val="bg1"/>
                </a:solidFill>
              </a:rPr>
              <a:t>Neka istraživanja…</a:t>
            </a:r>
          </a:p>
          <a:p>
            <a:pPr>
              <a:buFontTx/>
              <a:buChar char="-"/>
            </a:pPr>
            <a:r>
              <a:rPr lang="hr-HR" sz="2000" dirty="0" smtClean="0">
                <a:solidFill>
                  <a:schemeClr val="bg1"/>
                </a:solidFill>
              </a:rPr>
              <a:t>B. </a:t>
            </a:r>
            <a:r>
              <a:rPr lang="hr-HR" sz="2000" dirty="0" err="1" smtClean="0">
                <a:solidFill>
                  <a:schemeClr val="bg1"/>
                </a:solidFill>
              </a:rPr>
              <a:t>Peroš</a:t>
            </a:r>
            <a:r>
              <a:rPr lang="hr-HR" sz="2000" dirty="0" smtClean="0">
                <a:solidFill>
                  <a:schemeClr val="bg1"/>
                </a:solidFill>
              </a:rPr>
              <a:t> 2006.-2010. ZP MZOŠ „Pouzdanost konstrukcija i procjena rizika uslijed ekstremnih djelovanja”</a:t>
            </a:r>
          </a:p>
          <a:p>
            <a:pPr>
              <a:buFontTx/>
              <a:buChar char="-"/>
            </a:pPr>
            <a:r>
              <a:rPr lang="hr-HR" sz="2000" dirty="0" smtClean="0">
                <a:solidFill>
                  <a:schemeClr val="bg1"/>
                </a:solidFill>
              </a:rPr>
              <a:t>EU </a:t>
            </a:r>
            <a:r>
              <a:rPr lang="hr-HR" sz="2000" dirty="0" err="1" smtClean="0">
                <a:solidFill>
                  <a:schemeClr val="bg1"/>
                </a:solidFill>
              </a:rPr>
              <a:t>ZP</a:t>
            </a:r>
            <a:r>
              <a:rPr lang="hr-HR" sz="2000" dirty="0" smtClean="0">
                <a:solidFill>
                  <a:schemeClr val="bg1"/>
                </a:solidFill>
              </a:rPr>
              <a:t> </a:t>
            </a:r>
            <a:r>
              <a:rPr lang="hr-HR" sz="2000" dirty="0" err="1" smtClean="0">
                <a:solidFill>
                  <a:schemeClr val="bg1"/>
                </a:solidFill>
              </a:rPr>
              <a:t>COST</a:t>
            </a:r>
            <a:r>
              <a:rPr lang="hr-HR" sz="2000" dirty="0" smtClean="0">
                <a:solidFill>
                  <a:schemeClr val="bg1"/>
                </a:solidFill>
              </a:rPr>
              <a:t> TU0904 </a:t>
            </a:r>
            <a:r>
              <a:rPr lang="hr-HR" sz="2000" dirty="0" err="1" smtClean="0">
                <a:solidFill>
                  <a:schemeClr val="bg1"/>
                </a:solidFill>
              </a:rPr>
              <a:t>IFER</a:t>
            </a:r>
            <a:r>
              <a:rPr lang="hr-HR" sz="2000" dirty="0" smtClean="0">
                <a:solidFill>
                  <a:schemeClr val="bg1"/>
                </a:solidFill>
              </a:rPr>
              <a:t> - </a:t>
            </a:r>
            <a:r>
              <a:rPr lang="hr-HR" sz="2000" dirty="0" err="1" smtClean="0">
                <a:solidFill>
                  <a:schemeClr val="bg1"/>
                </a:solidFill>
              </a:rPr>
              <a:t>Integrated</a:t>
            </a:r>
            <a:r>
              <a:rPr lang="hr-HR" sz="2000" dirty="0" smtClean="0">
                <a:solidFill>
                  <a:schemeClr val="bg1"/>
                </a:solidFill>
              </a:rPr>
              <a:t> </a:t>
            </a:r>
            <a:r>
              <a:rPr lang="hr-HR" sz="2000" dirty="0" err="1" smtClean="0">
                <a:solidFill>
                  <a:schemeClr val="bg1"/>
                </a:solidFill>
              </a:rPr>
              <a:t>Fire</a:t>
            </a:r>
            <a:r>
              <a:rPr lang="hr-HR" sz="2000" dirty="0" smtClean="0">
                <a:solidFill>
                  <a:schemeClr val="bg1"/>
                </a:solidFill>
              </a:rPr>
              <a:t> </a:t>
            </a:r>
            <a:r>
              <a:rPr lang="hr-HR" sz="2000" dirty="0" err="1" smtClean="0">
                <a:solidFill>
                  <a:schemeClr val="bg1"/>
                </a:solidFill>
              </a:rPr>
              <a:t>Engineering</a:t>
            </a:r>
            <a:r>
              <a:rPr lang="hr-HR" sz="2000" dirty="0" smtClean="0">
                <a:solidFill>
                  <a:schemeClr val="bg1"/>
                </a:solidFill>
              </a:rPr>
              <a:t> </a:t>
            </a:r>
            <a:r>
              <a:rPr lang="hr-HR" sz="2000" dirty="0" err="1" smtClean="0">
                <a:solidFill>
                  <a:schemeClr val="bg1"/>
                </a:solidFill>
              </a:rPr>
              <a:t>and</a:t>
            </a:r>
            <a:r>
              <a:rPr lang="hr-HR" sz="2000" dirty="0" smtClean="0">
                <a:solidFill>
                  <a:schemeClr val="bg1"/>
                </a:solidFill>
              </a:rPr>
              <a:t> </a:t>
            </a:r>
            <a:r>
              <a:rPr lang="hr-HR" sz="2000" dirty="0" err="1" smtClean="0">
                <a:solidFill>
                  <a:schemeClr val="bg1"/>
                </a:solidFill>
              </a:rPr>
              <a:t>Response</a:t>
            </a:r>
            <a:r>
              <a:rPr lang="hr-HR" sz="2000" dirty="0" smtClean="0">
                <a:solidFill>
                  <a:schemeClr val="bg1"/>
                </a:solidFill>
              </a:rPr>
              <a:t> (predstavnici HR </a:t>
            </a:r>
            <a:r>
              <a:rPr lang="hr-HR" sz="2000" dirty="0" err="1" smtClean="0">
                <a:solidFill>
                  <a:schemeClr val="bg1"/>
                </a:solidFill>
              </a:rPr>
              <a:t>D.Bjegović</a:t>
            </a:r>
            <a:r>
              <a:rPr lang="hr-HR" sz="2000" dirty="0" smtClean="0">
                <a:solidFill>
                  <a:schemeClr val="bg1"/>
                </a:solidFill>
              </a:rPr>
              <a:t>, M. Drakulić i B. </a:t>
            </a:r>
            <a:r>
              <a:rPr lang="hr-HR" sz="2000" dirty="0" err="1" smtClean="0">
                <a:solidFill>
                  <a:schemeClr val="bg1"/>
                </a:solidFill>
              </a:rPr>
              <a:t>Peroš</a:t>
            </a:r>
            <a:r>
              <a:rPr lang="hr-HR" sz="2000" dirty="0" smtClean="0">
                <a:solidFill>
                  <a:schemeClr val="bg1"/>
                </a:solidFill>
              </a:rPr>
              <a:t>)</a:t>
            </a:r>
          </a:p>
          <a:p>
            <a:pPr marL="0" indent="0">
              <a:buNone/>
            </a:pPr>
            <a:endParaRPr lang="hr-HR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1084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5498" y="1093424"/>
            <a:ext cx="8885237" cy="1658938"/>
          </a:xfrm>
        </p:spPr>
        <p:txBody>
          <a:bodyPr>
            <a:normAutofit fontScale="90000"/>
          </a:bodyPr>
          <a:lstStyle/>
          <a:p>
            <a:r>
              <a:rPr lang="hr-HR" altLang="x-none" sz="3200" dirty="0" smtClean="0">
                <a:solidFill>
                  <a:schemeClr val="bg1"/>
                </a:solidFill>
                <a:latin typeface="+mn-lt"/>
              </a:rPr>
              <a:t>2. FILOZOFIJA POUZDANOSTI KONSTRUKCIJA</a:t>
            </a:r>
            <a:br>
              <a:rPr lang="hr-HR" altLang="x-none" sz="3200" dirty="0" smtClean="0">
                <a:solidFill>
                  <a:schemeClr val="bg1"/>
                </a:solidFill>
                <a:latin typeface="+mn-lt"/>
              </a:rPr>
            </a:br>
            <a:r>
              <a:rPr lang="hr-HR" altLang="x-none" sz="3200" dirty="0" smtClean="0">
                <a:solidFill>
                  <a:schemeClr val="bg1"/>
                </a:solidFill>
                <a:latin typeface="+mn-lt"/>
              </a:rPr>
              <a:t/>
            </a:r>
            <a:br>
              <a:rPr lang="hr-HR" altLang="x-none" sz="3200" dirty="0" smtClean="0">
                <a:solidFill>
                  <a:schemeClr val="bg1"/>
                </a:solidFill>
                <a:latin typeface="+mn-lt"/>
              </a:rPr>
            </a:br>
            <a:r>
              <a:rPr lang="hr-HR" altLang="x-none" sz="3200" dirty="0" smtClean="0">
                <a:solidFill>
                  <a:schemeClr val="bg1"/>
                </a:solidFill>
                <a:latin typeface="+mn-lt"/>
              </a:rPr>
              <a:t/>
            </a:r>
            <a:br>
              <a:rPr lang="hr-HR" altLang="x-none" sz="3200" dirty="0" smtClean="0">
                <a:solidFill>
                  <a:schemeClr val="bg1"/>
                </a:solidFill>
                <a:latin typeface="+mn-lt"/>
              </a:rPr>
            </a:br>
            <a:r>
              <a:rPr lang="hr-HR" altLang="x-none" sz="3200" dirty="0" smtClean="0">
                <a:solidFill>
                  <a:schemeClr val="bg1"/>
                </a:solidFill>
                <a:latin typeface="+mn-lt"/>
              </a:rPr>
              <a:t/>
            </a:r>
            <a:br>
              <a:rPr lang="hr-HR" altLang="x-none" sz="3200" dirty="0" smtClean="0">
                <a:solidFill>
                  <a:schemeClr val="bg1"/>
                </a:solidFill>
                <a:latin typeface="+mn-lt"/>
              </a:rPr>
            </a:br>
            <a:endParaRPr lang="en-US" altLang="x-none" sz="2700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59996" y="2893786"/>
            <a:ext cx="3482975" cy="132343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hr-HR" sz="2000" dirty="0">
                <a:latin typeface="+mj-lt"/>
              </a:rPr>
              <a:t>Vjerojatnost da će konstrukcija biti sigurna, uporabljiva i izdržljiva u planiranom vijeku trajanja…</a:t>
            </a:r>
          </a:p>
        </p:txBody>
      </p:sp>
      <p:sp>
        <p:nvSpPr>
          <p:cNvPr id="3" name="Oval 2"/>
          <p:cNvSpPr/>
          <p:nvPr/>
        </p:nvSpPr>
        <p:spPr bwMode="auto">
          <a:xfrm>
            <a:off x="1059996" y="2646136"/>
            <a:ext cx="3333750" cy="1989138"/>
          </a:xfrm>
          <a:prstGeom prst="ellipse">
            <a:avLst/>
          </a:prstGeom>
          <a:noFill/>
          <a:ln w="158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>
              <a:defRPr/>
            </a:pPr>
            <a:endParaRPr lang="hr-HR">
              <a:latin typeface="Arial" charset="0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3471409" y="4106636"/>
            <a:ext cx="1843087" cy="885825"/>
          </a:xfrm>
          <a:prstGeom prst="ellipse">
            <a:avLst/>
          </a:prstGeom>
          <a:noFill/>
          <a:ln w="158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>
              <a:defRPr/>
            </a:pPr>
            <a:endParaRPr lang="hr-HR">
              <a:latin typeface="Arial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3969884" y="4249511"/>
            <a:ext cx="1671637" cy="771525"/>
          </a:xfrm>
          <a:prstGeom prst="ellipse">
            <a:avLst/>
          </a:prstGeom>
          <a:noFill/>
          <a:ln w="158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>
              <a:defRPr/>
            </a:pPr>
            <a:endParaRPr lang="hr-HR">
              <a:latin typeface="Arial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4522334" y="4403499"/>
            <a:ext cx="1395412" cy="617537"/>
          </a:xfrm>
          <a:prstGeom prst="ellipse">
            <a:avLst/>
          </a:prstGeom>
          <a:noFill/>
          <a:ln w="158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>
              <a:defRPr/>
            </a:pPr>
            <a:endParaRPr lang="hr-HR">
              <a:latin typeface="Arial" charset="0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5760584" y="4498749"/>
            <a:ext cx="2212975" cy="641350"/>
          </a:xfrm>
          <a:prstGeom prst="ellipse">
            <a:avLst/>
          </a:prstGeom>
          <a:noFill/>
          <a:ln w="158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>
              <a:defRPr/>
            </a:pPr>
            <a:endParaRPr lang="hr-HR">
              <a:latin typeface="Arial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665334" y="4619399"/>
            <a:ext cx="2403475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hr-HR" sz="2000" dirty="0">
                <a:latin typeface="+mj-lt"/>
              </a:rPr>
              <a:t>POUZDANOST</a:t>
            </a:r>
          </a:p>
        </p:txBody>
      </p:sp>
    </p:spTree>
    <p:extLst>
      <p:ext uri="{BB962C8B-B14F-4D97-AF65-F5344CB8AC3E}">
        <p14:creationId xmlns:p14="http://schemas.microsoft.com/office/powerpoint/2010/main" val="1385162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3"/>
          <p:cNvSpPr>
            <a:spLocks noChangeArrowheads="1"/>
          </p:cNvSpPr>
          <p:nvPr/>
        </p:nvSpPr>
        <p:spPr bwMode="auto">
          <a:xfrm>
            <a:off x="1838325" y="141075"/>
            <a:ext cx="5740400" cy="531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92075"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482600" indent="-10160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7907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2098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667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3124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5814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4038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ts val="200"/>
              </a:spcBef>
              <a:spcAft>
                <a:spcPts val="200"/>
              </a:spcAft>
              <a:buFontTx/>
              <a:buNone/>
            </a:pPr>
            <a:r>
              <a:rPr lang="hr-HR" altLang="x-none" sz="2800" dirty="0"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POUZDANOST KONSTRUKCIJA</a:t>
            </a:r>
          </a:p>
        </p:txBody>
      </p:sp>
      <p:sp>
        <p:nvSpPr>
          <p:cNvPr id="2" name="Rectangle 1"/>
          <p:cNvSpPr/>
          <p:nvPr/>
        </p:nvSpPr>
        <p:spPr bwMode="auto">
          <a:xfrm>
            <a:off x="1838325" y="88688"/>
            <a:ext cx="5767388" cy="636587"/>
          </a:xfrm>
          <a:prstGeom prst="rect">
            <a:avLst/>
          </a:prstGeom>
          <a:noFill/>
          <a:ln w="158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>
              <a:defRPr/>
            </a:pPr>
            <a:endParaRPr lang="hr-HR">
              <a:latin typeface="Arial" charset="0"/>
            </a:endParaRPr>
          </a:p>
        </p:txBody>
      </p:sp>
      <p:sp>
        <p:nvSpPr>
          <p:cNvPr id="33797" name="Rectangle 3"/>
          <p:cNvSpPr>
            <a:spLocks noChangeArrowheads="1"/>
          </p:cNvSpPr>
          <p:nvPr/>
        </p:nvSpPr>
        <p:spPr bwMode="auto">
          <a:xfrm>
            <a:off x="404813" y="1552363"/>
            <a:ext cx="2319337" cy="531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92075"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482600" indent="-10160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7907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2098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667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3124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5814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4038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ts val="200"/>
              </a:spcBef>
              <a:spcAft>
                <a:spcPts val="200"/>
              </a:spcAft>
              <a:buFontTx/>
              <a:buNone/>
            </a:pPr>
            <a:r>
              <a:rPr lang="hr-HR" altLang="x-none" sz="2600"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SIGURNOST</a:t>
            </a:r>
          </a:p>
        </p:txBody>
      </p:sp>
      <p:sp>
        <p:nvSpPr>
          <p:cNvPr id="33798" name="Rectangle 3"/>
          <p:cNvSpPr>
            <a:spLocks noChangeArrowheads="1"/>
          </p:cNvSpPr>
          <p:nvPr/>
        </p:nvSpPr>
        <p:spPr bwMode="auto">
          <a:xfrm>
            <a:off x="3162300" y="1577763"/>
            <a:ext cx="2776538" cy="531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92075"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482600" indent="-10160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7907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2098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667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3124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5814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4038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ts val="200"/>
              </a:spcBef>
              <a:spcAft>
                <a:spcPts val="200"/>
              </a:spcAft>
              <a:buFontTx/>
              <a:buNone/>
            </a:pPr>
            <a:r>
              <a:rPr lang="hr-HR" altLang="x-none" sz="2600" dirty="0"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UPORABIVOST</a:t>
            </a:r>
          </a:p>
        </p:txBody>
      </p:sp>
      <p:sp>
        <p:nvSpPr>
          <p:cNvPr id="9" name="Rectangle 8"/>
          <p:cNvSpPr/>
          <p:nvPr/>
        </p:nvSpPr>
        <p:spPr bwMode="auto">
          <a:xfrm>
            <a:off x="3162300" y="1577763"/>
            <a:ext cx="2871788" cy="458787"/>
          </a:xfrm>
          <a:prstGeom prst="rect">
            <a:avLst/>
          </a:prstGeom>
          <a:noFill/>
          <a:ln w="158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>
              <a:defRPr/>
            </a:pPr>
            <a:endParaRPr lang="hr-HR">
              <a:latin typeface="Arial" charset="0"/>
            </a:endParaRPr>
          </a:p>
        </p:txBody>
      </p:sp>
      <p:sp>
        <p:nvSpPr>
          <p:cNvPr id="33800" name="Rectangle 3"/>
          <p:cNvSpPr>
            <a:spLocks noChangeArrowheads="1"/>
          </p:cNvSpPr>
          <p:nvPr/>
        </p:nvSpPr>
        <p:spPr bwMode="auto">
          <a:xfrm>
            <a:off x="6351588" y="1552363"/>
            <a:ext cx="2317750" cy="531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92075"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482600" indent="-10160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7907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2098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667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3124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5814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4038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ts val="200"/>
              </a:spcBef>
              <a:spcAft>
                <a:spcPts val="200"/>
              </a:spcAft>
              <a:buFontTx/>
              <a:buNone/>
            </a:pPr>
            <a:r>
              <a:rPr lang="hr-HR" altLang="x-none" sz="2600"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TRAJNOST</a:t>
            </a:r>
          </a:p>
        </p:txBody>
      </p:sp>
      <p:cxnSp>
        <p:nvCxnSpPr>
          <p:cNvPr id="33801" name="Straight Arrow Connector 3"/>
          <p:cNvCxnSpPr>
            <a:cxnSpLocks noChangeShapeType="1"/>
            <a:stCxn id="2" idx="2"/>
          </p:cNvCxnSpPr>
          <p:nvPr/>
        </p:nvCxnSpPr>
        <p:spPr bwMode="auto">
          <a:xfrm flipH="1">
            <a:off x="1765300" y="725275"/>
            <a:ext cx="2955925" cy="827088"/>
          </a:xfrm>
          <a:prstGeom prst="straightConnector1">
            <a:avLst/>
          </a:prstGeom>
          <a:noFill/>
          <a:ln w="15875" algn="ctr">
            <a:solidFill>
              <a:schemeClr val="bg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3802" name="Straight Arrow Connector 11"/>
          <p:cNvCxnSpPr>
            <a:cxnSpLocks noChangeShapeType="1"/>
            <a:stCxn id="2" idx="2"/>
            <a:endCxn id="33798" idx="0"/>
          </p:cNvCxnSpPr>
          <p:nvPr/>
        </p:nvCxnSpPr>
        <p:spPr bwMode="auto">
          <a:xfrm flipH="1">
            <a:off x="4551363" y="725275"/>
            <a:ext cx="169862" cy="852488"/>
          </a:xfrm>
          <a:prstGeom prst="straightConnector1">
            <a:avLst/>
          </a:prstGeom>
          <a:noFill/>
          <a:ln w="15875" algn="ctr">
            <a:solidFill>
              <a:schemeClr val="bg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3803" name="Straight Arrow Connector 13"/>
          <p:cNvCxnSpPr>
            <a:cxnSpLocks noChangeShapeType="1"/>
            <a:stCxn id="2" idx="2"/>
            <a:endCxn id="33800" idx="0"/>
          </p:cNvCxnSpPr>
          <p:nvPr/>
        </p:nvCxnSpPr>
        <p:spPr bwMode="auto">
          <a:xfrm>
            <a:off x="4721225" y="725275"/>
            <a:ext cx="2789238" cy="827088"/>
          </a:xfrm>
          <a:prstGeom prst="straightConnector1">
            <a:avLst/>
          </a:prstGeom>
          <a:noFill/>
          <a:ln w="15875" algn="ctr">
            <a:solidFill>
              <a:schemeClr val="bg1"/>
            </a:solidFill>
            <a:round/>
            <a:headEnd type="none" w="lg" len="lg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3804" name="Rectangle 3"/>
          <p:cNvSpPr>
            <a:spLocks noChangeArrowheads="1"/>
          </p:cNvSpPr>
          <p:nvPr/>
        </p:nvSpPr>
        <p:spPr bwMode="auto">
          <a:xfrm>
            <a:off x="195263" y="2200063"/>
            <a:ext cx="2795587" cy="395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92075"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482600" indent="-10160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7907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2098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667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3124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5814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4038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ts val="200"/>
              </a:spcBef>
              <a:spcAft>
                <a:spcPts val="200"/>
              </a:spcAft>
              <a:buFontTx/>
              <a:buNone/>
            </a:pPr>
            <a:r>
              <a:rPr lang="hr-HR" altLang="x-none" sz="2000"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GRANIČNA STANJA</a:t>
            </a:r>
          </a:p>
        </p:txBody>
      </p:sp>
      <p:sp>
        <p:nvSpPr>
          <p:cNvPr id="30" name="Rectangle 29"/>
          <p:cNvSpPr/>
          <p:nvPr/>
        </p:nvSpPr>
        <p:spPr bwMode="auto">
          <a:xfrm>
            <a:off x="195263" y="1588875"/>
            <a:ext cx="2871787" cy="458788"/>
          </a:xfrm>
          <a:prstGeom prst="rect">
            <a:avLst/>
          </a:prstGeom>
          <a:noFill/>
          <a:ln w="158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>
              <a:defRPr/>
            </a:pPr>
            <a:endParaRPr lang="hr-HR">
              <a:latin typeface="Arial" charset="0"/>
            </a:endParaRPr>
          </a:p>
        </p:txBody>
      </p:sp>
      <p:sp>
        <p:nvSpPr>
          <p:cNvPr id="31" name="Rectangle 30"/>
          <p:cNvSpPr/>
          <p:nvPr/>
        </p:nvSpPr>
        <p:spPr bwMode="auto">
          <a:xfrm>
            <a:off x="6116638" y="1579350"/>
            <a:ext cx="2870200" cy="460375"/>
          </a:xfrm>
          <a:prstGeom prst="rect">
            <a:avLst/>
          </a:prstGeom>
          <a:noFill/>
          <a:ln w="158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>
              <a:defRPr/>
            </a:pPr>
            <a:endParaRPr lang="hr-HR">
              <a:latin typeface="Arial" charset="0"/>
            </a:endParaRPr>
          </a:p>
        </p:txBody>
      </p:sp>
      <p:sp>
        <p:nvSpPr>
          <p:cNvPr id="34" name="Rectangle 33"/>
          <p:cNvSpPr/>
          <p:nvPr/>
        </p:nvSpPr>
        <p:spPr bwMode="auto">
          <a:xfrm>
            <a:off x="195263" y="2200063"/>
            <a:ext cx="2871787" cy="395287"/>
          </a:xfrm>
          <a:prstGeom prst="rect">
            <a:avLst/>
          </a:prstGeom>
          <a:noFill/>
          <a:ln w="158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>
              <a:defRPr/>
            </a:pPr>
            <a:endParaRPr lang="hr-HR">
              <a:latin typeface="Arial" charset="0"/>
            </a:endParaRPr>
          </a:p>
        </p:txBody>
      </p:sp>
      <p:sp>
        <p:nvSpPr>
          <p:cNvPr id="35" name="Rectangle 34"/>
          <p:cNvSpPr/>
          <p:nvPr/>
        </p:nvSpPr>
        <p:spPr bwMode="auto">
          <a:xfrm>
            <a:off x="195263" y="2595350"/>
            <a:ext cx="2871787" cy="1339850"/>
          </a:xfrm>
          <a:prstGeom prst="rect">
            <a:avLst/>
          </a:prstGeom>
          <a:noFill/>
          <a:ln w="158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>
              <a:defRPr/>
            </a:pPr>
            <a:endParaRPr lang="hr-HR">
              <a:latin typeface="Arial" charset="0"/>
            </a:endParaRPr>
          </a:p>
        </p:txBody>
      </p:sp>
      <p:sp>
        <p:nvSpPr>
          <p:cNvPr id="33809" name="Rectangle 3"/>
          <p:cNvSpPr>
            <a:spLocks noChangeArrowheads="1"/>
          </p:cNvSpPr>
          <p:nvPr/>
        </p:nvSpPr>
        <p:spPr bwMode="auto">
          <a:xfrm>
            <a:off x="195263" y="2769975"/>
            <a:ext cx="2795587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92075"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482600" indent="-10160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7907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2098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667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3124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5814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4038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ts val="200"/>
              </a:spcBef>
              <a:spcAft>
                <a:spcPts val="200"/>
              </a:spcAft>
              <a:buFontTx/>
              <a:buNone/>
            </a:pPr>
            <a:r>
              <a:rPr lang="hr-HR" altLang="x-none" sz="2000"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GSN: E</a:t>
            </a:r>
            <a:r>
              <a:rPr lang="hr-HR" altLang="x-none" sz="2000" baseline="-25000"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d</a:t>
            </a:r>
            <a:r>
              <a:rPr lang="hr-HR" altLang="x-none" sz="2000"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 ≤ R</a:t>
            </a:r>
            <a:r>
              <a:rPr lang="hr-HR" altLang="x-none" sz="2000" baseline="-25000"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d</a:t>
            </a:r>
          </a:p>
          <a:p>
            <a:pPr algn="ctr" eaLnBrk="1" hangingPunct="1">
              <a:spcBef>
                <a:spcPts val="200"/>
              </a:spcBef>
              <a:spcAft>
                <a:spcPts val="200"/>
              </a:spcAft>
              <a:buFontTx/>
              <a:buNone/>
            </a:pPr>
            <a:endParaRPr lang="hr-HR" altLang="x-none" sz="1400"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algn="ctr" eaLnBrk="1" hangingPunct="1">
              <a:spcBef>
                <a:spcPts val="200"/>
              </a:spcBef>
              <a:spcAft>
                <a:spcPts val="200"/>
              </a:spcAft>
              <a:buFontTx/>
              <a:buNone/>
            </a:pPr>
            <a:r>
              <a:rPr lang="hr-HR" altLang="x-none" sz="2000"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GSU: E</a:t>
            </a:r>
            <a:r>
              <a:rPr lang="hr-HR" altLang="x-none" sz="2000" baseline="-25000"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d</a:t>
            </a:r>
            <a:r>
              <a:rPr lang="hr-HR" altLang="x-none" sz="2000"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 ≤ C</a:t>
            </a:r>
            <a:r>
              <a:rPr lang="hr-HR" altLang="x-none" sz="2000" baseline="-25000"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d</a:t>
            </a:r>
          </a:p>
        </p:txBody>
      </p:sp>
      <p:sp>
        <p:nvSpPr>
          <p:cNvPr id="37" name="Rectangle 36"/>
          <p:cNvSpPr/>
          <p:nvPr/>
        </p:nvSpPr>
        <p:spPr bwMode="auto">
          <a:xfrm>
            <a:off x="3162300" y="2203238"/>
            <a:ext cx="2871788" cy="1731962"/>
          </a:xfrm>
          <a:prstGeom prst="rect">
            <a:avLst/>
          </a:prstGeom>
          <a:noFill/>
          <a:ln w="158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>
              <a:defRPr/>
            </a:pPr>
            <a:endParaRPr lang="hr-HR">
              <a:latin typeface="Arial" charset="0"/>
            </a:endParaRPr>
          </a:p>
        </p:txBody>
      </p:sp>
      <p:sp>
        <p:nvSpPr>
          <p:cNvPr id="33811" name="Rectangle 3"/>
          <p:cNvSpPr>
            <a:spLocks noChangeArrowheads="1"/>
          </p:cNvSpPr>
          <p:nvPr/>
        </p:nvSpPr>
        <p:spPr bwMode="auto">
          <a:xfrm>
            <a:off x="2990850" y="2195300"/>
            <a:ext cx="3125788" cy="181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92075"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482600" indent="-10160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7907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2098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667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3124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5814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4038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ts val="200"/>
              </a:spcBef>
              <a:spcAft>
                <a:spcPts val="200"/>
              </a:spcAft>
              <a:buFontTx/>
              <a:buNone/>
            </a:pPr>
            <a:r>
              <a:rPr lang="hr-HR" altLang="x-none" sz="1600"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SPOSOBNOST KONSTRUKCIJE </a:t>
            </a:r>
          </a:p>
          <a:p>
            <a:pPr algn="ctr" eaLnBrk="1" hangingPunct="1">
              <a:spcBef>
                <a:spcPts val="200"/>
              </a:spcBef>
              <a:spcAft>
                <a:spcPts val="200"/>
              </a:spcAft>
              <a:buFontTx/>
              <a:buNone/>
            </a:pPr>
            <a:r>
              <a:rPr lang="hr-HR" altLang="x-none" sz="1600"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DA U ŽIVOTNOM VIJEKU</a:t>
            </a:r>
          </a:p>
          <a:p>
            <a:pPr algn="ctr" eaLnBrk="1" hangingPunct="1">
              <a:spcBef>
                <a:spcPts val="200"/>
              </a:spcBef>
              <a:spcAft>
                <a:spcPts val="200"/>
              </a:spcAft>
              <a:buFontTx/>
              <a:buNone/>
            </a:pPr>
            <a:r>
              <a:rPr lang="hr-HR" altLang="x-none" sz="1600"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IMA ZAHTJEVANU FUNKCIONALNOST</a:t>
            </a:r>
          </a:p>
          <a:p>
            <a:pPr algn="ctr" eaLnBrk="1" hangingPunct="1">
              <a:spcBef>
                <a:spcPts val="200"/>
              </a:spcBef>
              <a:spcAft>
                <a:spcPts val="200"/>
              </a:spcAft>
              <a:buFontTx/>
              <a:buNone/>
            </a:pPr>
            <a:r>
              <a:rPr lang="hr-HR" altLang="x-none" sz="1400"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(ODGOVARAJUĆE PONAŠANJE)</a:t>
            </a:r>
          </a:p>
        </p:txBody>
      </p:sp>
      <p:sp>
        <p:nvSpPr>
          <p:cNvPr id="33812" name="Rectangle 3"/>
          <p:cNvSpPr>
            <a:spLocks noChangeArrowheads="1"/>
          </p:cNvSpPr>
          <p:nvPr/>
        </p:nvSpPr>
        <p:spPr bwMode="auto">
          <a:xfrm>
            <a:off x="6127750" y="2200063"/>
            <a:ext cx="2870200" cy="395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92075"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482600" indent="-10160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7907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2098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667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3124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5814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4038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ts val="200"/>
              </a:spcBef>
              <a:spcAft>
                <a:spcPts val="200"/>
              </a:spcAft>
              <a:buFontTx/>
              <a:buNone/>
            </a:pPr>
            <a:r>
              <a:rPr lang="hr-HR" altLang="x-none" sz="1800" dirty="0">
                <a:solidFill>
                  <a:srgbClr val="FFFF00"/>
                </a:solidFill>
                <a:effectLst/>
                <a:latin typeface="Arial" pitchFamily="34" charset="0"/>
                <a:cs typeface="Arial" pitchFamily="34" charset="0"/>
              </a:rPr>
              <a:t>VIJEK TRAJANJA</a:t>
            </a:r>
          </a:p>
          <a:p>
            <a:pPr algn="ctr" eaLnBrk="1" hangingPunct="1">
              <a:spcBef>
                <a:spcPts val="200"/>
              </a:spcBef>
              <a:spcAft>
                <a:spcPts val="200"/>
              </a:spcAft>
              <a:buFontTx/>
              <a:buNone/>
            </a:pPr>
            <a:r>
              <a:rPr lang="hr-HR" altLang="x-none" sz="1800" dirty="0">
                <a:solidFill>
                  <a:srgbClr val="FFFF00"/>
                </a:solidFill>
                <a:effectLst/>
                <a:latin typeface="Arial" pitchFamily="34" charset="0"/>
                <a:cs typeface="Arial" pitchFamily="34" charset="0"/>
              </a:rPr>
              <a:t>50, 100 ILI DUŽE</a:t>
            </a:r>
          </a:p>
        </p:txBody>
      </p:sp>
      <p:sp>
        <p:nvSpPr>
          <p:cNvPr id="40" name="Rectangle 39"/>
          <p:cNvSpPr/>
          <p:nvPr/>
        </p:nvSpPr>
        <p:spPr bwMode="auto">
          <a:xfrm>
            <a:off x="6127750" y="2200063"/>
            <a:ext cx="2870200" cy="688975"/>
          </a:xfrm>
          <a:prstGeom prst="rect">
            <a:avLst/>
          </a:prstGeom>
          <a:noFill/>
          <a:ln w="158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>
              <a:defRPr/>
            </a:pPr>
            <a:endParaRPr lang="hr-HR">
              <a:latin typeface="Arial" charset="0"/>
            </a:endParaRPr>
          </a:p>
        </p:txBody>
      </p:sp>
      <p:sp>
        <p:nvSpPr>
          <p:cNvPr id="41" name="Rectangle 40"/>
          <p:cNvSpPr/>
          <p:nvPr/>
        </p:nvSpPr>
        <p:spPr bwMode="auto">
          <a:xfrm>
            <a:off x="6127750" y="2889038"/>
            <a:ext cx="2870200" cy="1416050"/>
          </a:xfrm>
          <a:prstGeom prst="rect">
            <a:avLst/>
          </a:prstGeom>
          <a:noFill/>
          <a:ln w="158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>
              <a:defRPr/>
            </a:pPr>
            <a:endParaRPr lang="hr-HR">
              <a:latin typeface="Arial" charset="0"/>
            </a:endParaRPr>
          </a:p>
        </p:txBody>
      </p:sp>
      <p:sp>
        <p:nvSpPr>
          <p:cNvPr id="33815" name="Rectangle 3"/>
          <p:cNvSpPr>
            <a:spLocks noChangeArrowheads="1"/>
          </p:cNvSpPr>
          <p:nvPr/>
        </p:nvSpPr>
        <p:spPr bwMode="auto">
          <a:xfrm>
            <a:off x="6116638" y="2919200"/>
            <a:ext cx="2794000" cy="1116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434975" indent="-342900"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482600" indent="-10160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7907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2098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667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3124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5814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4038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ts val="200"/>
              </a:spcBef>
              <a:spcAft>
                <a:spcPts val="200"/>
              </a:spcAft>
              <a:buFontTx/>
              <a:buChar char="-"/>
            </a:pPr>
            <a:r>
              <a:rPr lang="hr-HR" altLang="x-none" sz="1800" dirty="0">
                <a:solidFill>
                  <a:srgbClr val="FFFF00"/>
                </a:solidFill>
                <a:effectLst/>
                <a:latin typeface="Arial" pitchFamily="34" charset="0"/>
                <a:cs typeface="Arial" pitchFamily="34" charset="0"/>
              </a:rPr>
              <a:t>SIGURNOST</a:t>
            </a:r>
            <a:endParaRPr lang="hr-HR" altLang="x-none" sz="1800" baseline="-25000" dirty="0">
              <a:solidFill>
                <a:srgbClr val="FFFF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eaLnBrk="1" hangingPunct="1">
              <a:spcBef>
                <a:spcPts val="200"/>
              </a:spcBef>
              <a:spcAft>
                <a:spcPts val="200"/>
              </a:spcAft>
              <a:buFontTx/>
              <a:buChar char="-"/>
            </a:pPr>
            <a:r>
              <a:rPr lang="hr-HR" altLang="x-none" sz="1800" dirty="0">
                <a:solidFill>
                  <a:srgbClr val="FFFF00"/>
                </a:solidFill>
                <a:effectLst/>
                <a:latin typeface="Arial" pitchFamily="34" charset="0"/>
                <a:cs typeface="Arial" pitchFamily="34" charset="0"/>
              </a:rPr>
              <a:t>UPORABLJIVOST</a:t>
            </a:r>
          </a:p>
          <a:p>
            <a:pPr eaLnBrk="1" hangingPunct="1">
              <a:spcBef>
                <a:spcPts val="200"/>
              </a:spcBef>
              <a:spcAft>
                <a:spcPts val="200"/>
              </a:spcAft>
              <a:buFontTx/>
              <a:buChar char="-"/>
            </a:pPr>
            <a:r>
              <a:rPr lang="hr-HR" altLang="x-none" sz="1800" dirty="0">
                <a:solidFill>
                  <a:srgbClr val="FFFF00"/>
                </a:solidFill>
                <a:effectLst/>
                <a:latin typeface="Arial" pitchFamily="34" charset="0"/>
                <a:cs typeface="Arial" pitchFamily="34" charset="0"/>
              </a:rPr>
              <a:t>IZDRŽLJIVOST</a:t>
            </a:r>
          </a:p>
          <a:p>
            <a:pPr eaLnBrk="1" hangingPunct="1">
              <a:spcBef>
                <a:spcPts val="200"/>
              </a:spcBef>
              <a:spcAft>
                <a:spcPts val="200"/>
              </a:spcAft>
              <a:buFontTx/>
              <a:buChar char="-"/>
            </a:pPr>
            <a:r>
              <a:rPr lang="hr-HR" altLang="x-none" sz="1800" dirty="0">
                <a:solidFill>
                  <a:srgbClr val="FFFF00"/>
                </a:solidFill>
                <a:effectLst/>
                <a:latin typeface="Arial" pitchFamily="34" charset="0"/>
                <a:cs typeface="Arial" pitchFamily="34" charset="0"/>
              </a:rPr>
              <a:t>ODRŽIVOST</a:t>
            </a:r>
          </a:p>
        </p:txBody>
      </p:sp>
      <p:sp>
        <p:nvSpPr>
          <p:cNvPr id="33816" name="Rectangle 3"/>
          <p:cNvSpPr>
            <a:spLocks noChangeArrowheads="1"/>
          </p:cNvSpPr>
          <p:nvPr/>
        </p:nvSpPr>
        <p:spPr bwMode="auto">
          <a:xfrm>
            <a:off x="542925" y="4806738"/>
            <a:ext cx="5121275" cy="531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92075"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482600" indent="-10160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7907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2098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667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3124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5814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4038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ts val="200"/>
              </a:spcBef>
              <a:spcAft>
                <a:spcPts val="200"/>
              </a:spcAft>
              <a:buFontTx/>
              <a:buNone/>
            </a:pPr>
            <a:r>
              <a:rPr lang="hr-HR" altLang="x-none" sz="2600"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GRAĐEVINSKA REGULATIVA</a:t>
            </a:r>
          </a:p>
        </p:txBody>
      </p:sp>
      <p:sp>
        <p:nvSpPr>
          <p:cNvPr id="44" name="Rectangle 43"/>
          <p:cNvSpPr/>
          <p:nvPr/>
        </p:nvSpPr>
        <p:spPr bwMode="auto">
          <a:xfrm>
            <a:off x="609600" y="4681325"/>
            <a:ext cx="5106988" cy="781050"/>
          </a:xfrm>
          <a:prstGeom prst="rect">
            <a:avLst/>
          </a:prstGeom>
          <a:noFill/>
          <a:ln w="158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>
              <a:defRPr/>
            </a:pPr>
            <a:endParaRPr lang="hr-HR">
              <a:latin typeface="Arial" charset="0"/>
            </a:endParaRPr>
          </a:p>
        </p:txBody>
      </p:sp>
      <p:cxnSp>
        <p:nvCxnSpPr>
          <p:cNvPr id="33818" name="Straight Arrow Connector 44"/>
          <p:cNvCxnSpPr>
            <a:cxnSpLocks noChangeShapeType="1"/>
            <a:stCxn id="35" idx="2"/>
            <a:endCxn id="44" idx="0"/>
          </p:cNvCxnSpPr>
          <p:nvPr/>
        </p:nvCxnSpPr>
        <p:spPr bwMode="auto">
          <a:xfrm>
            <a:off x="1631950" y="3935200"/>
            <a:ext cx="1530350" cy="746125"/>
          </a:xfrm>
          <a:prstGeom prst="straightConnector1">
            <a:avLst/>
          </a:prstGeom>
          <a:noFill/>
          <a:ln w="15875" algn="ctr">
            <a:solidFill>
              <a:schemeClr val="bg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3819" name="Straight Arrow Connector 47"/>
          <p:cNvCxnSpPr>
            <a:cxnSpLocks noChangeShapeType="1"/>
            <a:stCxn id="37" idx="2"/>
            <a:endCxn id="44" idx="0"/>
          </p:cNvCxnSpPr>
          <p:nvPr/>
        </p:nvCxnSpPr>
        <p:spPr bwMode="auto">
          <a:xfrm flipH="1">
            <a:off x="3162300" y="3935200"/>
            <a:ext cx="1435100" cy="746125"/>
          </a:xfrm>
          <a:prstGeom prst="straightConnector1">
            <a:avLst/>
          </a:prstGeom>
          <a:noFill/>
          <a:ln w="15875" algn="ctr">
            <a:solidFill>
              <a:schemeClr val="bg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1" name="Rectangle 50"/>
          <p:cNvSpPr/>
          <p:nvPr/>
        </p:nvSpPr>
        <p:spPr bwMode="auto">
          <a:xfrm>
            <a:off x="609600" y="5462375"/>
            <a:ext cx="5106988" cy="485775"/>
          </a:xfrm>
          <a:prstGeom prst="rect">
            <a:avLst/>
          </a:prstGeom>
          <a:noFill/>
          <a:ln w="158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>
              <a:defRPr/>
            </a:pPr>
            <a:endParaRPr lang="hr-HR">
              <a:latin typeface="Arial" charset="0"/>
            </a:endParaRPr>
          </a:p>
        </p:txBody>
      </p:sp>
      <p:sp>
        <p:nvSpPr>
          <p:cNvPr id="33821" name="Rectangle 3"/>
          <p:cNvSpPr>
            <a:spLocks noChangeArrowheads="1"/>
          </p:cNvSpPr>
          <p:nvPr/>
        </p:nvSpPr>
        <p:spPr bwMode="auto">
          <a:xfrm>
            <a:off x="542925" y="5462375"/>
            <a:ext cx="5121275" cy="531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92075"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482600" indent="-10160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7907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2098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667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3124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5814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4038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ts val="200"/>
              </a:spcBef>
              <a:spcAft>
                <a:spcPts val="200"/>
              </a:spcAft>
              <a:buFontTx/>
              <a:buNone/>
            </a:pPr>
            <a:r>
              <a:rPr lang="hr-HR" altLang="x-none" sz="2400" dirty="0"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MODEL – Kodificirane veličine</a:t>
            </a:r>
          </a:p>
        </p:txBody>
      </p:sp>
      <p:sp>
        <p:nvSpPr>
          <p:cNvPr id="55" name="Rectangle 54"/>
          <p:cNvSpPr/>
          <p:nvPr/>
        </p:nvSpPr>
        <p:spPr bwMode="auto">
          <a:xfrm>
            <a:off x="6116638" y="4928975"/>
            <a:ext cx="2870200" cy="1019175"/>
          </a:xfrm>
          <a:prstGeom prst="rect">
            <a:avLst/>
          </a:prstGeom>
          <a:noFill/>
          <a:ln w="158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>
              <a:defRPr/>
            </a:pPr>
            <a:endParaRPr lang="hr-HR">
              <a:latin typeface="Arial" charset="0"/>
            </a:endParaRPr>
          </a:p>
        </p:txBody>
      </p:sp>
      <p:sp>
        <p:nvSpPr>
          <p:cNvPr id="33823" name="Rectangle 3"/>
          <p:cNvSpPr>
            <a:spLocks noChangeArrowheads="1"/>
          </p:cNvSpPr>
          <p:nvPr/>
        </p:nvSpPr>
        <p:spPr bwMode="auto">
          <a:xfrm>
            <a:off x="6005513" y="4997238"/>
            <a:ext cx="2965450" cy="100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92075"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482600" indent="-10160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7907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2098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667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3124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5814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4038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ts val="200"/>
              </a:spcBef>
              <a:spcAft>
                <a:spcPts val="200"/>
              </a:spcAft>
              <a:buFontTx/>
              <a:buNone/>
            </a:pPr>
            <a:r>
              <a:rPr lang="hr-HR" altLang="x-none" sz="2400" dirty="0">
                <a:solidFill>
                  <a:srgbClr val="FFFF00"/>
                </a:solidFill>
                <a:effectLst/>
                <a:latin typeface="Arial" pitchFamily="34" charset="0"/>
                <a:cs typeface="Arial" pitchFamily="34" charset="0"/>
              </a:rPr>
              <a:t>MODEL – Realno stanje okoliša</a:t>
            </a:r>
          </a:p>
        </p:txBody>
      </p:sp>
      <p:sp>
        <p:nvSpPr>
          <p:cNvPr id="50" name="Down Arrow 49"/>
          <p:cNvSpPr/>
          <p:nvPr/>
        </p:nvSpPr>
        <p:spPr bwMode="auto">
          <a:xfrm>
            <a:off x="7439025" y="4305088"/>
            <a:ext cx="246063" cy="623887"/>
          </a:xfrm>
          <a:prstGeom prst="downArrow">
            <a:avLst/>
          </a:prstGeom>
          <a:noFill/>
          <a:ln w="158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>
              <a:defRPr/>
            </a:pPr>
            <a:endParaRPr lang="hr-HR" dirty="0">
              <a:latin typeface="Arial" charset="0"/>
            </a:endParaRPr>
          </a:p>
        </p:txBody>
      </p:sp>
      <p:sp>
        <p:nvSpPr>
          <p:cNvPr id="33" name="Rectangle 32"/>
          <p:cNvSpPr/>
          <p:nvPr/>
        </p:nvSpPr>
        <p:spPr bwMode="auto">
          <a:xfrm>
            <a:off x="579664" y="6187863"/>
            <a:ext cx="8450036" cy="458787"/>
          </a:xfrm>
          <a:prstGeom prst="rect">
            <a:avLst/>
          </a:prstGeom>
          <a:noFill/>
          <a:ln w="158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>
              <a:defRPr/>
            </a:pPr>
            <a:endParaRPr lang="hr-HR">
              <a:latin typeface="Arial" charset="0"/>
            </a:endParaRPr>
          </a:p>
        </p:txBody>
      </p:sp>
      <p:sp>
        <p:nvSpPr>
          <p:cNvPr id="36" name="Rectangle 3"/>
          <p:cNvSpPr>
            <a:spLocks noChangeArrowheads="1"/>
          </p:cNvSpPr>
          <p:nvPr/>
        </p:nvSpPr>
        <p:spPr bwMode="auto">
          <a:xfrm>
            <a:off x="1657331" y="6147041"/>
            <a:ext cx="6082393" cy="531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92075"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482600" indent="-10160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7907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2098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667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3124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5814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4038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ts val="200"/>
              </a:spcBef>
              <a:spcAft>
                <a:spcPts val="200"/>
              </a:spcAft>
              <a:buFontTx/>
              <a:buNone/>
            </a:pPr>
            <a:r>
              <a:rPr lang="hr-HR" altLang="x-none" sz="2600" dirty="0" smtClean="0">
                <a:solidFill>
                  <a:srgbClr val="FFFF00"/>
                </a:solidFill>
                <a:effectLst/>
                <a:latin typeface="Arial" pitchFamily="34" charset="0"/>
                <a:cs typeface="Arial" pitchFamily="34" charset="0"/>
              </a:rPr>
              <a:t>KLIMATSKE I OSTALE PROMJENE</a:t>
            </a:r>
            <a:endParaRPr lang="hr-HR" altLang="x-none" sz="2600" dirty="0">
              <a:solidFill>
                <a:srgbClr val="FFFF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48" name="Straight Arrow Connector 11"/>
          <p:cNvCxnSpPr>
            <a:cxnSpLocks noChangeShapeType="1"/>
            <a:endCxn id="55" idx="2"/>
          </p:cNvCxnSpPr>
          <p:nvPr/>
        </p:nvCxnSpPr>
        <p:spPr bwMode="auto">
          <a:xfrm flipV="1">
            <a:off x="7543800" y="5948150"/>
            <a:ext cx="7938" cy="224050"/>
          </a:xfrm>
          <a:prstGeom prst="straightConnector1">
            <a:avLst/>
          </a:prstGeom>
          <a:noFill/>
          <a:ln w="15875" algn="ctr">
            <a:solidFill>
              <a:schemeClr val="bg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8" name="Straight Arrow Connector 11"/>
          <p:cNvCxnSpPr>
            <a:cxnSpLocks noChangeShapeType="1"/>
          </p:cNvCxnSpPr>
          <p:nvPr/>
        </p:nvCxnSpPr>
        <p:spPr bwMode="auto">
          <a:xfrm flipV="1">
            <a:off x="3124200" y="5945429"/>
            <a:ext cx="7938" cy="224050"/>
          </a:xfrm>
          <a:prstGeom prst="straightConnector1">
            <a:avLst/>
          </a:prstGeom>
          <a:noFill/>
          <a:ln w="15875" algn="ctr">
            <a:solidFill>
              <a:schemeClr val="bg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4074548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矩形 63"/>
          <p:cNvSpPr>
            <a:spLocks noChangeArrowheads="1"/>
          </p:cNvSpPr>
          <p:nvPr/>
        </p:nvSpPr>
        <p:spPr bwMode="auto">
          <a:xfrm>
            <a:off x="71438" y="44450"/>
            <a:ext cx="8899525" cy="129222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ts val="1200"/>
              </a:spcBef>
              <a:buClr>
                <a:srgbClr val="66FF33"/>
              </a:buClr>
              <a:defRPr/>
            </a:pPr>
            <a:r>
              <a:rPr lang="hr-HR" altLang="zh-CN" sz="3600" dirty="0">
                <a:solidFill>
                  <a:srgbClr val="FFFF00"/>
                </a:solidFill>
                <a:latin typeface="Arial" charset="0"/>
              </a:rPr>
              <a:t>PROJEKTIRANJE TRAJNOSTI</a:t>
            </a:r>
            <a:r>
              <a:rPr lang="en-US" altLang="zh-CN" sz="3600" dirty="0">
                <a:solidFill>
                  <a:srgbClr val="FFFF00"/>
                </a:solidFill>
                <a:latin typeface="Arial" charset="0"/>
              </a:rPr>
              <a:t> </a:t>
            </a:r>
          </a:p>
          <a:p>
            <a:pPr algn="l">
              <a:spcBef>
                <a:spcPts val="1200"/>
              </a:spcBef>
              <a:buClr>
                <a:srgbClr val="66FF33"/>
              </a:buClr>
              <a:defRPr/>
            </a:pPr>
            <a:r>
              <a:rPr lang="hr-HR" altLang="zh-CN" sz="3200" dirty="0">
                <a:solidFill>
                  <a:srgbClr val="FFFFCC"/>
                </a:solidFill>
                <a:latin typeface="Arial" charset="0"/>
              </a:rPr>
              <a:t>Vijek   </a:t>
            </a:r>
            <a:r>
              <a:rPr lang="en-US" altLang="zh-CN" sz="3200" dirty="0">
                <a:solidFill>
                  <a:srgbClr val="FFFFCC"/>
                </a:solidFill>
                <a:latin typeface="Arial" charset="0"/>
              </a:rPr>
              <a:t>      </a:t>
            </a:r>
            <a:r>
              <a:rPr lang="hr-HR" altLang="zh-CN" sz="3200" dirty="0">
                <a:solidFill>
                  <a:srgbClr val="FFFFCC"/>
                </a:solidFill>
                <a:latin typeface="Arial" charset="0"/>
              </a:rPr>
              <a:t>       </a:t>
            </a:r>
            <a:r>
              <a:rPr lang="en-US" altLang="zh-CN" sz="3200" dirty="0">
                <a:solidFill>
                  <a:srgbClr val="FFFFCC"/>
                </a:solidFill>
                <a:latin typeface="Arial" charset="0"/>
              </a:rPr>
              <a:t>               </a:t>
            </a:r>
            <a:r>
              <a:rPr lang="hr-HR" altLang="zh-CN" sz="3200" dirty="0">
                <a:solidFill>
                  <a:srgbClr val="FFFFCC"/>
                </a:solidFill>
                <a:latin typeface="Arial" charset="0"/>
              </a:rPr>
              <a:t>    </a:t>
            </a:r>
            <a:r>
              <a:rPr lang="hr-HR" altLang="zh-CN" sz="2800" dirty="0">
                <a:solidFill>
                  <a:srgbClr val="FFFFCC"/>
                </a:solidFill>
                <a:latin typeface="Arial" charset="0"/>
              </a:rPr>
              <a:t>Zahtjevi trajnosti</a:t>
            </a:r>
            <a:endParaRPr lang="en-US" altLang="zh-CN" sz="2800" dirty="0">
              <a:solidFill>
                <a:srgbClr val="FFFFCC"/>
              </a:solidFill>
              <a:latin typeface="Arial" charset="0"/>
            </a:endParaRPr>
          </a:p>
        </p:txBody>
      </p:sp>
      <p:sp>
        <p:nvSpPr>
          <p:cNvPr id="36" name="矩形 63"/>
          <p:cNvSpPr>
            <a:spLocks noChangeArrowheads="1"/>
          </p:cNvSpPr>
          <p:nvPr/>
        </p:nvSpPr>
        <p:spPr bwMode="auto">
          <a:xfrm>
            <a:off x="4654550" y="1412875"/>
            <a:ext cx="4316413" cy="954088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ts val="1200"/>
              </a:spcBef>
              <a:buClr>
                <a:srgbClr val="66FF33"/>
              </a:buClr>
              <a:defRPr/>
            </a:pPr>
            <a:r>
              <a:rPr lang="hr-HR" altLang="zh-CN" sz="2800" dirty="0">
                <a:solidFill>
                  <a:srgbClr val="FFFFFF"/>
                </a:solidFill>
                <a:cs typeface="Arial" panose="020B0604020202020204" pitchFamily="34" charset="0"/>
              </a:rPr>
              <a:t>Sigurnost</a:t>
            </a:r>
            <a:r>
              <a:rPr lang="en-US" altLang="zh-CN" sz="2800" dirty="0">
                <a:solidFill>
                  <a:srgbClr val="FFFFFF"/>
                </a:solidFill>
                <a:cs typeface="Arial" panose="020B0604020202020204" pitchFamily="34" charset="0"/>
              </a:rPr>
              <a:t>,</a:t>
            </a:r>
            <a:r>
              <a:rPr lang="hr-HR" altLang="zh-CN" sz="2800" dirty="0">
                <a:solidFill>
                  <a:srgbClr val="FFFFFF"/>
                </a:solidFill>
                <a:cs typeface="Arial" panose="020B0604020202020204" pitchFamily="34" charset="0"/>
              </a:rPr>
              <a:t> Uporabljivost Izdržljivost</a:t>
            </a:r>
            <a:r>
              <a:rPr lang="en-US" altLang="zh-CN" sz="2800" dirty="0">
                <a:solidFill>
                  <a:srgbClr val="FFFFFF"/>
                </a:solidFill>
                <a:cs typeface="Arial" panose="020B0604020202020204" pitchFamily="34" charset="0"/>
              </a:rPr>
              <a:t>, </a:t>
            </a:r>
            <a:r>
              <a:rPr lang="hr-HR" altLang="zh-CN" sz="2800" dirty="0">
                <a:solidFill>
                  <a:srgbClr val="FFFFFF"/>
                </a:solidFill>
                <a:cs typeface="Arial" panose="020B0604020202020204" pitchFamily="34" charset="0"/>
              </a:rPr>
              <a:t>Održivost    </a:t>
            </a:r>
            <a:endParaRPr lang="en-US" altLang="zh-CN" sz="2800" dirty="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38" name="矩形 63"/>
          <p:cNvSpPr>
            <a:spLocks noChangeArrowheads="1"/>
          </p:cNvSpPr>
          <p:nvPr/>
        </p:nvSpPr>
        <p:spPr bwMode="auto">
          <a:xfrm>
            <a:off x="107950" y="1412875"/>
            <a:ext cx="3216275" cy="954088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ts val="1200"/>
              </a:spcBef>
              <a:buClr>
                <a:srgbClr val="66FF33"/>
              </a:buClr>
              <a:defRPr/>
            </a:pPr>
            <a:r>
              <a:rPr lang="en-US" altLang="zh-CN" sz="2800" dirty="0">
                <a:solidFill>
                  <a:srgbClr val="FFFFFF"/>
                </a:solidFill>
                <a:cs typeface="Arial" panose="020B0604020202020204" pitchFamily="34" charset="0"/>
              </a:rPr>
              <a:t>50, 100 </a:t>
            </a:r>
            <a:r>
              <a:rPr lang="hr-HR" altLang="zh-CN" sz="2800" dirty="0">
                <a:solidFill>
                  <a:srgbClr val="FFFFFF"/>
                </a:solidFill>
                <a:cs typeface="Arial" panose="020B0604020202020204" pitchFamily="34" charset="0"/>
              </a:rPr>
              <a:t>godina   Ili duže</a:t>
            </a:r>
            <a:endParaRPr lang="en-US" altLang="zh-CN" sz="2800" dirty="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39" name="内容占位符 2"/>
          <p:cNvSpPr txBox="1">
            <a:spLocks/>
          </p:cNvSpPr>
          <p:nvPr/>
        </p:nvSpPr>
        <p:spPr bwMode="auto">
          <a:xfrm>
            <a:off x="539750" y="3068638"/>
            <a:ext cx="822960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marL="342900" indent="-342900"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buFontTx/>
              <a:buNone/>
              <a:defRPr/>
            </a:pPr>
            <a:r>
              <a:rPr lang="hr-HR" altLang="zh-CN" sz="3600" dirty="0" smtClean="0">
                <a:solidFill>
                  <a:srgbClr val="FFFF00"/>
                </a:solidFill>
                <a:effectLst/>
              </a:rPr>
              <a:t>Koliko znamo ili koliko kvalitetno možemo predvidjeti trajnost</a:t>
            </a:r>
            <a:r>
              <a:rPr lang="en-US" altLang="zh-CN" sz="3600" dirty="0" smtClean="0">
                <a:solidFill>
                  <a:srgbClr val="FFFF00"/>
                </a:solidFill>
                <a:effectLst/>
                <a:ea typeface="宋体" charset="-122"/>
              </a:rPr>
              <a:t>? </a:t>
            </a:r>
          </a:p>
          <a:p>
            <a:pPr>
              <a:buFontTx/>
              <a:buNone/>
              <a:defRPr/>
            </a:pPr>
            <a:r>
              <a:rPr lang="en-US" altLang="zh-CN" sz="3600" dirty="0" smtClean="0">
                <a:solidFill>
                  <a:schemeClr val="bg1"/>
                </a:solidFill>
                <a:effectLst/>
                <a:ea typeface="宋体" charset="-122"/>
              </a:rPr>
              <a:t> </a:t>
            </a:r>
            <a:r>
              <a:rPr lang="en-US" altLang="zh-CN" sz="4000" dirty="0" smtClean="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5454A8"/>
                    </a:outerShdw>
                  </a:cont>
                  <a:cont type="tree" name="">
                    <a:effect ref="fillLine"/>
                    <a:outerShdw dist="38100" dir="2700000" algn="tl">
                      <a:srgbClr val="101043"/>
                    </a:outerShdw>
                  </a:cont>
                  <a:effect ref="fillLine"/>
                </a:effectDag>
                <a:ea typeface="宋体" charset="-122"/>
              </a:rPr>
              <a:t>——</a:t>
            </a:r>
            <a:r>
              <a:rPr lang="hr-HR" altLang="zh-CN" sz="4000" dirty="0" smtClean="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5454A8"/>
                    </a:outerShdw>
                  </a:cont>
                  <a:cont type="tree" name="">
                    <a:effect ref="fillLine"/>
                    <a:outerShdw dist="38100" dir="2700000" algn="tl">
                      <a:srgbClr val="101043"/>
                    </a:outerShdw>
                  </a:cont>
                  <a:effect ref="fillLine"/>
                </a:effectDag>
              </a:rPr>
              <a:t>Jako malo</a:t>
            </a:r>
            <a:r>
              <a:rPr lang="zh-CN" altLang="en-US" sz="4000" dirty="0" smtClean="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5454A8"/>
                    </a:outerShdw>
                  </a:cont>
                  <a:cont type="tree" name="">
                    <a:effect ref="fillLine"/>
                    <a:outerShdw dist="38100" dir="2700000" algn="tl">
                      <a:srgbClr val="101043"/>
                    </a:outerShdw>
                  </a:cont>
                  <a:effect ref="fillLine"/>
                </a:effectDag>
                <a:ea typeface="宋体" charset="-122"/>
              </a:rPr>
              <a:t>！</a:t>
            </a:r>
            <a:endParaRPr lang="zh-CN" altLang="en-US" sz="3600" dirty="0" smtClean="0">
              <a:solidFill>
                <a:schemeClr val="bg1"/>
              </a:solidFill>
              <a:effectLst/>
              <a:ea typeface="宋体" charset="-122"/>
            </a:endParaRPr>
          </a:p>
        </p:txBody>
      </p:sp>
      <p:sp>
        <p:nvSpPr>
          <p:cNvPr id="42" name="内容占位符 2"/>
          <p:cNvSpPr txBox="1">
            <a:spLocks/>
          </p:cNvSpPr>
          <p:nvPr/>
        </p:nvSpPr>
        <p:spPr bwMode="auto">
          <a:xfrm>
            <a:off x="395288" y="5157788"/>
            <a:ext cx="8220206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>
              <a:spcBef>
                <a:spcPct val="20000"/>
              </a:spcBef>
              <a:buFont typeface="Arial" charset="0"/>
              <a:buNone/>
              <a:defRPr/>
            </a:pPr>
            <a:r>
              <a:rPr lang="hr-HR" altLang="zh-CN" sz="4400" dirty="0">
                <a:solidFill>
                  <a:srgbClr val="FFFF00"/>
                </a:solidFill>
                <a:effectLst/>
                <a:latin typeface="+mn-lt"/>
              </a:rPr>
              <a:t>Kako ćemo omogućiti trajnost građevina</a:t>
            </a:r>
            <a:r>
              <a:rPr lang="en-US" altLang="zh-CN" sz="4400" dirty="0">
                <a:solidFill>
                  <a:srgbClr val="FFFF00"/>
                </a:solidFill>
                <a:effectLst/>
                <a:latin typeface="+mn-lt"/>
              </a:rPr>
              <a:t>?</a:t>
            </a:r>
            <a:endParaRPr lang="zh-CN" altLang="en-US" sz="4400" dirty="0">
              <a:solidFill>
                <a:srgbClr val="FFFF00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93385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8" grpId="0" animBg="1"/>
      <p:bldP spid="39" grpId="0"/>
      <p:bldP spid="4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63"/>
          <p:cNvSpPr>
            <a:spLocks noChangeArrowheads="1"/>
          </p:cNvSpPr>
          <p:nvPr/>
        </p:nvSpPr>
        <p:spPr bwMode="auto">
          <a:xfrm>
            <a:off x="71438" y="44450"/>
            <a:ext cx="8899525" cy="129222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ts val="1200"/>
              </a:spcBef>
              <a:buClr>
                <a:srgbClr val="66FF33"/>
              </a:buClr>
              <a:defRPr/>
            </a:pPr>
            <a:r>
              <a:rPr lang="hr-HR" altLang="zh-CN" sz="3600" dirty="0">
                <a:solidFill>
                  <a:srgbClr val="FFFF00"/>
                </a:solidFill>
                <a:latin typeface="Arial" charset="0"/>
              </a:rPr>
              <a:t>PROJEKTIRANJE TRAJNOSTI</a:t>
            </a:r>
            <a:r>
              <a:rPr lang="en-US" altLang="zh-CN" sz="3600" dirty="0">
                <a:solidFill>
                  <a:srgbClr val="FFFF00"/>
                </a:solidFill>
                <a:latin typeface="Arial" charset="0"/>
              </a:rPr>
              <a:t> </a:t>
            </a:r>
          </a:p>
          <a:p>
            <a:pPr algn="l">
              <a:spcBef>
                <a:spcPts val="1200"/>
              </a:spcBef>
              <a:buClr>
                <a:srgbClr val="66FF33"/>
              </a:buClr>
              <a:defRPr/>
            </a:pPr>
            <a:r>
              <a:rPr lang="hr-HR" altLang="zh-CN" sz="3200" dirty="0">
                <a:solidFill>
                  <a:srgbClr val="FFFFCC"/>
                </a:solidFill>
                <a:latin typeface="Arial" charset="0"/>
              </a:rPr>
              <a:t>Vijek   </a:t>
            </a:r>
            <a:r>
              <a:rPr lang="en-US" altLang="zh-CN" sz="3200" dirty="0">
                <a:solidFill>
                  <a:srgbClr val="FFFFCC"/>
                </a:solidFill>
                <a:latin typeface="Arial" charset="0"/>
              </a:rPr>
              <a:t>      </a:t>
            </a:r>
            <a:r>
              <a:rPr lang="hr-HR" altLang="zh-CN" sz="3200" dirty="0">
                <a:solidFill>
                  <a:srgbClr val="FFFFCC"/>
                </a:solidFill>
                <a:latin typeface="Arial" charset="0"/>
              </a:rPr>
              <a:t>       </a:t>
            </a:r>
            <a:r>
              <a:rPr lang="en-US" altLang="zh-CN" sz="3200" dirty="0">
                <a:solidFill>
                  <a:srgbClr val="FFFFCC"/>
                </a:solidFill>
                <a:latin typeface="Arial" charset="0"/>
              </a:rPr>
              <a:t>               </a:t>
            </a:r>
            <a:r>
              <a:rPr lang="hr-HR" altLang="zh-CN" sz="3200" dirty="0">
                <a:solidFill>
                  <a:srgbClr val="FFFFCC"/>
                </a:solidFill>
                <a:latin typeface="Arial" charset="0"/>
              </a:rPr>
              <a:t>    </a:t>
            </a:r>
            <a:r>
              <a:rPr lang="hr-HR" altLang="zh-CN" sz="2800" dirty="0">
                <a:solidFill>
                  <a:srgbClr val="FFFFCC"/>
                </a:solidFill>
                <a:latin typeface="Arial" charset="0"/>
              </a:rPr>
              <a:t>Zahtjevi trajnosti</a:t>
            </a:r>
            <a:endParaRPr lang="en-US" altLang="zh-CN" sz="2800" dirty="0">
              <a:solidFill>
                <a:srgbClr val="FFFFCC"/>
              </a:solidFill>
              <a:latin typeface="Arial" charset="0"/>
            </a:endParaRPr>
          </a:p>
        </p:txBody>
      </p:sp>
      <p:sp>
        <p:nvSpPr>
          <p:cNvPr id="9" name="矩形 63"/>
          <p:cNvSpPr>
            <a:spLocks noChangeArrowheads="1"/>
          </p:cNvSpPr>
          <p:nvPr/>
        </p:nvSpPr>
        <p:spPr bwMode="auto">
          <a:xfrm>
            <a:off x="4448175" y="1457325"/>
            <a:ext cx="4379913" cy="11080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ts val="1200"/>
              </a:spcBef>
              <a:buClr>
                <a:srgbClr val="66FF33"/>
              </a:buClr>
              <a:defRPr/>
            </a:pPr>
            <a:r>
              <a:rPr lang="hr-HR" altLang="zh-CN" sz="2800" dirty="0">
                <a:solidFill>
                  <a:srgbClr val="FFFFFF"/>
                </a:solidFill>
                <a:cs typeface="Arial" panose="020B0604020202020204" pitchFamily="34" charset="0"/>
              </a:rPr>
              <a:t>Sigurnost</a:t>
            </a:r>
            <a:r>
              <a:rPr lang="en-US" altLang="zh-CN" sz="2800" dirty="0">
                <a:solidFill>
                  <a:srgbClr val="FFFFFF"/>
                </a:solidFill>
                <a:cs typeface="Arial" panose="020B0604020202020204" pitchFamily="34" charset="0"/>
              </a:rPr>
              <a:t>, </a:t>
            </a:r>
            <a:r>
              <a:rPr lang="hr-HR" altLang="zh-CN" sz="2800" dirty="0">
                <a:solidFill>
                  <a:srgbClr val="FFFFFF"/>
                </a:solidFill>
                <a:cs typeface="Arial" panose="020B0604020202020204" pitchFamily="34" charset="0"/>
              </a:rPr>
              <a:t>Uporabljivost</a:t>
            </a:r>
            <a:endParaRPr lang="en-US" altLang="zh-CN" sz="2800" dirty="0">
              <a:solidFill>
                <a:srgbClr val="FFFFFF"/>
              </a:solidFill>
              <a:cs typeface="Arial" panose="020B0604020202020204" pitchFamily="34" charset="0"/>
            </a:endParaRPr>
          </a:p>
          <a:p>
            <a:pPr>
              <a:spcBef>
                <a:spcPts val="1200"/>
              </a:spcBef>
              <a:buClr>
                <a:srgbClr val="66FF33"/>
              </a:buClr>
              <a:defRPr/>
            </a:pPr>
            <a:r>
              <a:rPr lang="hr-HR" altLang="zh-CN" sz="2800" dirty="0">
                <a:solidFill>
                  <a:srgbClr val="FFFFFF"/>
                </a:solidFill>
                <a:cs typeface="Arial" panose="020B0604020202020204" pitchFamily="34" charset="0"/>
              </a:rPr>
              <a:t>Izdržljivost</a:t>
            </a:r>
            <a:r>
              <a:rPr lang="en-US" altLang="zh-CN" sz="2800" dirty="0">
                <a:solidFill>
                  <a:srgbClr val="FFFFFF"/>
                </a:solidFill>
                <a:cs typeface="Arial" panose="020B0604020202020204" pitchFamily="34" charset="0"/>
              </a:rPr>
              <a:t>, </a:t>
            </a:r>
            <a:r>
              <a:rPr lang="hr-HR" altLang="zh-CN" sz="2800" dirty="0">
                <a:solidFill>
                  <a:srgbClr val="FFFFFF"/>
                </a:solidFill>
                <a:cs typeface="Arial" panose="020B0604020202020204" pitchFamily="34" charset="0"/>
              </a:rPr>
              <a:t>Održivost</a:t>
            </a:r>
            <a:endParaRPr lang="en-US" altLang="zh-CN" sz="2800" dirty="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10" name="矩形 63"/>
          <p:cNvSpPr>
            <a:spLocks noChangeArrowheads="1"/>
          </p:cNvSpPr>
          <p:nvPr/>
        </p:nvSpPr>
        <p:spPr bwMode="auto">
          <a:xfrm>
            <a:off x="107950" y="1412875"/>
            <a:ext cx="3216275" cy="11080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ts val="1200"/>
              </a:spcBef>
              <a:buClr>
                <a:srgbClr val="66FF33"/>
              </a:buClr>
              <a:defRPr/>
            </a:pPr>
            <a:r>
              <a:rPr lang="en-US" altLang="zh-CN" sz="2800" dirty="0">
                <a:solidFill>
                  <a:srgbClr val="FFFFFF"/>
                </a:solidFill>
                <a:cs typeface="Arial" panose="020B0604020202020204" pitchFamily="34" charset="0"/>
              </a:rPr>
              <a:t>50, 100 </a:t>
            </a:r>
            <a:r>
              <a:rPr lang="hr-HR" altLang="zh-CN" sz="2800" dirty="0">
                <a:solidFill>
                  <a:srgbClr val="FFFFFF"/>
                </a:solidFill>
                <a:cs typeface="Arial" panose="020B0604020202020204" pitchFamily="34" charset="0"/>
              </a:rPr>
              <a:t>godina</a:t>
            </a:r>
            <a:endParaRPr lang="en-US" altLang="zh-CN" sz="2800" dirty="0">
              <a:solidFill>
                <a:srgbClr val="FFFFFF"/>
              </a:solidFill>
              <a:cs typeface="Arial" panose="020B0604020202020204" pitchFamily="34" charset="0"/>
            </a:endParaRPr>
          </a:p>
          <a:p>
            <a:pPr algn="l">
              <a:spcBef>
                <a:spcPts val="1200"/>
              </a:spcBef>
              <a:buClr>
                <a:srgbClr val="66FF33"/>
              </a:buClr>
              <a:defRPr/>
            </a:pPr>
            <a:r>
              <a:rPr lang="hr-HR" altLang="zh-CN" sz="2800" dirty="0">
                <a:solidFill>
                  <a:srgbClr val="FFFFFF"/>
                </a:solidFill>
                <a:cs typeface="Arial" panose="020B0604020202020204" pitchFamily="34" charset="0"/>
              </a:rPr>
              <a:t>Ili duže</a:t>
            </a:r>
            <a:endParaRPr lang="en-US" altLang="zh-CN" sz="2800" dirty="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106363" y="2597150"/>
            <a:ext cx="8929687" cy="4071938"/>
            <a:chOff x="106809" y="2597423"/>
            <a:chExt cx="8929687" cy="4071937"/>
          </a:xfrm>
        </p:grpSpPr>
        <p:sp>
          <p:nvSpPr>
            <p:cNvPr id="12" name="矩形 4"/>
            <p:cNvSpPr/>
            <p:nvPr/>
          </p:nvSpPr>
          <p:spPr>
            <a:xfrm>
              <a:off x="106809" y="2597423"/>
              <a:ext cx="8929687" cy="4071937"/>
            </a:xfrm>
            <a:prstGeom prst="rect">
              <a:avLst/>
            </a:prstGeom>
            <a:noFill/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zh-CN" altLang="en-US"/>
            </a:p>
          </p:txBody>
        </p:sp>
        <p:sp>
          <p:nvSpPr>
            <p:cNvPr id="13" name="椭圆 5"/>
            <p:cNvSpPr/>
            <p:nvPr/>
          </p:nvSpPr>
          <p:spPr>
            <a:xfrm>
              <a:off x="2339752" y="3645024"/>
              <a:ext cx="4464496" cy="2143125"/>
            </a:xfrm>
            <a:prstGeom prst="ellipse">
              <a:avLst/>
            </a:prstGeom>
            <a:solidFill>
              <a:schemeClr val="tx1"/>
            </a:solidFill>
            <a:ln w="76200">
              <a:solidFill>
                <a:srgbClr val="FF0000"/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hr-HR" altLang="zh-CN" sz="4000" dirty="0">
                  <a:latin typeface="Arial" panose="020B0604020202020204" pitchFamily="34" charset="0"/>
                  <a:cs typeface="Arial" panose="020B0604020202020204" pitchFamily="34" charset="0"/>
                </a:rPr>
                <a:t>Građevina</a:t>
              </a:r>
              <a:endParaRPr lang="zh-CN" alt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折角形 6"/>
            <p:cNvSpPr/>
            <p:nvPr/>
          </p:nvSpPr>
          <p:spPr>
            <a:xfrm>
              <a:off x="6372671" y="3013348"/>
              <a:ext cx="2071688" cy="720725"/>
            </a:xfrm>
            <a:prstGeom prst="foldedCorner">
              <a:avLst/>
            </a:prstGeom>
            <a:solidFill>
              <a:srgbClr val="FFFFCC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hr-HR" altLang="zh-CN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Nadzor</a:t>
              </a:r>
              <a:endParaRPr lang="zh-CN" alt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折角形 7"/>
            <p:cNvSpPr/>
            <p:nvPr/>
          </p:nvSpPr>
          <p:spPr>
            <a:xfrm>
              <a:off x="6075809" y="5461272"/>
              <a:ext cx="2800350" cy="984250"/>
            </a:xfrm>
            <a:prstGeom prst="foldedCorner">
              <a:avLst/>
            </a:prstGeom>
            <a:solidFill>
              <a:srgbClr val="FFFFCC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hr-HR" altLang="zh-CN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Gospodarenje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hr-HR" altLang="zh-CN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građevinama</a:t>
              </a:r>
              <a:endParaRPr lang="zh-CN" alt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折角形 8"/>
            <p:cNvSpPr/>
            <p:nvPr/>
          </p:nvSpPr>
          <p:spPr>
            <a:xfrm>
              <a:off x="236984" y="3013348"/>
              <a:ext cx="2549525" cy="720725"/>
            </a:xfrm>
            <a:prstGeom prst="foldedCorner">
              <a:avLst/>
            </a:prstGeom>
            <a:solidFill>
              <a:srgbClr val="FFFFCC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hr-HR" altLang="zh-CN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Projektiranje</a:t>
              </a:r>
              <a:endParaRPr lang="zh-CN" alt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折角形 9"/>
            <p:cNvSpPr/>
            <p:nvPr/>
          </p:nvSpPr>
          <p:spPr>
            <a:xfrm>
              <a:off x="236984" y="5192985"/>
              <a:ext cx="2549525" cy="976312"/>
            </a:xfrm>
            <a:prstGeom prst="foldedCorner">
              <a:avLst/>
            </a:prstGeom>
            <a:solidFill>
              <a:srgbClr val="FFFFCC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hr-HR" altLang="zh-CN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Pregledi</a:t>
              </a:r>
              <a:endParaRPr lang="en-US" altLang="zh-CN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4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hr-HR" altLang="zh-CN" sz="24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Održavanje</a:t>
              </a:r>
              <a:r>
                <a:rPr lang="en-US" altLang="zh-CN" sz="24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  <a:endParaRPr lang="hr-HR" altLang="zh-CN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上弧形箭头 10"/>
            <p:cNvSpPr/>
            <p:nvPr/>
          </p:nvSpPr>
          <p:spPr>
            <a:xfrm>
              <a:off x="3015109" y="2862536"/>
              <a:ext cx="3357562" cy="871537"/>
            </a:xfrm>
            <a:prstGeom prst="curvedDownArrow">
              <a:avLst>
                <a:gd name="adj1" fmla="val 25000"/>
                <a:gd name="adj2" fmla="val 50000"/>
                <a:gd name="adj3" fmla="val 72814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zh-CN" alt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上弧形箭头 11"/>
            <p:cNvSpPr/>
            <p:nvPr/>
          </p:nvSpPr>
          <p:spPr>
            <a:xfrm rot="10800000">
              <a:off x="3215134" y="5680347"/>
              <a:ext cx="2776537" cy="844550"/>
            </a:xfrm>
            <a:prstGeom prst="curvedDownArrow">
              <a:avLst>
                <a:gd name="adj1" fmla="val 25000"/>
                <a:gd name="adj2" fmla="val 50000"/>
                <a:gd name="adj3" fmla="val 72814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30" name="折角形 8"/>
            <p:cNvSpPr/>
            <p:nvPr/>
          </p:nvSpPr>
          <p:spPr>
            <a:xfrm>
              <a:off x="3518346" y="2792686"/>
              <a:ext cx="2005013" cy="720725"/>
            </a:xfrm>
            <a:prstGeom prst="foldedCorner">
              <a:avLst/>
            </a:prstGeom>
            <a:solidFill>
              <a:srgbClr val="FFFFCC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hr-HR" altLang="zh-CN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Izvođenje</a:t>
              </a:r>
              <a:endParaRPr lang="zh-CN" alt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折角形 6"/>
            <p:cNvSpPr/>
            <p:nvPr/>
          </p:nvSpPr>
          <p:spPr>
            <a:xfrm>
              <a:off x="6639371" y="4272236"/>
              <a:ext cx="2236788" cy="720725"/>
            </a:xfrm>
            <a:prstGeom prst="foldedCorner">
              <a:avLst/>
            </a:prstGeom>
            <a:solidFill>
              <a:srgbClr val="FFFFCC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hr-HR" altLang="zh-CN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Monitoring</a:t>
              </a:r>
              <a:endParaRPr lang="zh-CN" alt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64625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16"/>
          <p:cNvGrpSpPr>
            <a:grpSpLocks/>
          </p:cNvGrpSpPr>
          <p:nvPr/>
        </p:nvGrpSpPr>
        <p:grpSpPr bwMode="auto">
          <a:xfrm>
            <a:off x="3462338" y="1187450"/>
            <a:ext cx="4535487" cy="2374900"/>
            <a:chOff x="3203848" y="1484784"/>
            <a:chExt cx="4536504" cy="2376264"/>
          </a:xfrm>
        </p:grpSpPr>
        <p:sp>
          <p:nvSpPr>
            <p:cNvPr id="9" name="上弧形箭头 9"/>
            <p:cNvSpPr/>
            <p:nvPr/>
          </p:nvSpPr>
          <p:spPr>
            <a:xfrm flipH="1">
              <a:off x="3203848" y="1484784"/>
              <a:ext cx="2808917" cy="719551"/>
            </a:xfrm>
            <a:prstGeom prst="curvedDownArrow">
              <a:avLst>
                <a:gd name="adj1" fmla="val 25000"/>
                <a:gd name="adj2" fmla="val 50000"/>
                <a:gd name="adj3" fmla="val 72814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0" name="折角形 11"/>
            <p:cNvSpPr/>
            <p:nvPr/>
          </p:nvSpPr>
          <p:spPr>
            <a:xfrm>
              <a:off x="5291878" y="2277402"/>
              <a:ext cx="2448474" cy="1583646"/>
            </a:xfrm>
            <a:prstGeom prst="foldedCorner">
              <a:avLst/>
            </a:prstGeom>
            <a:solidFill>
              <a:srgbClr val="FFFFCC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dirty="0">
                  <a:solidFill>
                    <a:schemeClr val="tx2">
                      <a:lumMod val="50000"/>
                    </a:schemeClr>
                  </a:solidFill>
                </a:rPr>
                <a:t>Test</a:t>
              </a:r>
              <a:r>
                <a:rPr lang="hr-HR" altLang="zh-CN" dirty="0">
                  <a:solidFill>
                    <a:schemeClr val="tx2">
                      <a:lumMod val="50000"/>
                    </a:schemeClr>
                  </a:solidFill>
                </a:rPr>
                <a:t>iranje</a:t>
              </a:r>
              <a:endParaRPr lang="en-US" altLang="zh-CN" dirty="0">
                <a:solidFill>
                  <a:schemeClr val="tx2">
                    <a:lumMod val="50000"/>
                  </a:schemeClr>
                </a:solidFill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hr-HR" altLang="zh-CN" dirty="0">
                  <a:solidFill>
                    <a:schemeClr val="tx2">
                      <a:lumMod val="50000"/>
                    </a:schemeClr>
                  </a:solidFill>
                </a:rPr>
                <a:t>Pregledi</a:t>
              </a:r>
              <a:endParaRPr lang="en-US" altLang="zh-CN" dirty="0">
                <a:solidFill>
                  <a:schemeClr val="tx2">
                    <a:lumMod val="50000"/>
                  </a:schemeClr>
                </a:solidFill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hr-HR" altLang="zh-CN" dirty="0">
                  <a:solidFill>
                    <a:schemeClr val="tx2">
                      <a:lumMod val="50000"/>
                    </a:schemeClr>
                  </a:solidFill>
                </a:rPr>
                <a:t>Nadzor</a:t>
              </a:r>
              <a:endParaRPr lang="zh-CN" altLang="en-US" dirty="0">
                <a:solidFill>
                  <a:schemeClr val="tx2">
                    <a:lumMod val="50000"/>
                  </a:schemeClr>
                </a:solidFill>
              </a:endParaRPr>
            </a:p>
          </p:txBody>
        </p:sp>
      </p:grpSp>
      <p:sp>
        <p:nvSpPr>
          <p:cNvPr id="11" name="折角形 12"/>
          <p:cNvSpPr/>
          <p:nvPr/>
        </p:nvSpPr>
        <p:spPr>
          <a:xfrm>
            <a:off x="5549900" y="1979613"/>
            <a:ext cx="2447925" cy="1582737"/>
          </a:xfrm>
          <a:prstGeom prst="foldedCorner">
            <a:avLst/>
          </a:prstGeom>
          <a:solidFill>
            <a:srgbClr val="FFFFCC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altLang="zh-CN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Ideja o inspekciji stanja</a:t>
            </a:r>
            <a:endParaRPr lang="en-US" altLang="zh-CN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折角形 15"/>
          <p:cNvSpPr/>
          <p:nvPr/>
        </p:nvSpPr>
        <p:spPr>
          <a:xfrm>
            <a:off x="238125" y="4138613"/>
            <a:ext cx="7759700" cy="2376487"/>
          </a:xfrm>
          <a:prstGeom prst="foldedCorner">
            <a:avLst/>
          </a:prstGeom>
          <a:solidFill>
            <a:srgbClr val="FFFFCC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800" dirty="0">
                <a:solidFill>
                  <a:schemeClr val="tx2">
                    <a:lumMod val="50000"/>
                  </a:schemeClr>
                </a:solidFill>
              </a:rPr>
              <a:t>Model </a:t>
            </a:r>
            <a:r>
              <a:rPr lang="hr-HR" altLang="zh-CN" sz="2800" dirty="0">
                <a:solidFill>
                  <a:schemeClr val="tx2">
                    <a:lumMod val="50000"/>
                  </a:schemeClr>
                </a:solidFill>
              </a:rPr>
              <a:t>stvarnog stanja okoliša</a:t>
            </a:r>
            <a:endParaRPr lang="en-US" altLang="zh-CN" sz="2800" dirty="0">
              <a:solidFill>
                <a:schemeClr val="tx2">
                  <a:lumMod val="50000"/>
                </a:schemeClr>
              </a:solidFill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000" dirty="0">
                <a:solidFill>
                  <a:schemeClr val="tx2">
                    <a:lumMod val="50000"/>
                  </a:schemeClr>
                </a:solidFill>
              </a:rPr>
              <a:t>——</a:t>
            </a:r>
            <a:r>
              <a:rPr lang="hr-HR" altLang="zh-CN" sz="2000" dirty="0">
                <a:solidFill>
                  <a:schemeClr val="tx2">
                    <a:lumMod val="50000"/>
                  </a:schemeClr>
                </a:solidFill>
              </a:rPr>
              <a:t>Dugotrajno</a:t>
            </a:r>
            <a:r>
              <a:rPr lang="en-US" altLang="zh-CN" sz="20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hr-HR" altLang="zh-CN" sz="2000" dirty="0">
                <a:solidFill>
                  <a:schemeClr val="tx2">
                    <a:lumMod val="50000"/>
                  </a:schemeClr>
                </a:solidFill>
              </a:rPr>
              <a:t>opterećenje</a:t>
            </a:r>
            <a:r>
              <a:rPr lang="en-US" altLang="zh-CN" sz="2000" dirty="0">
                <a:solidFill>
                  <a:schemeClr val="tx2">
                    <a:lumMod val="50000"/>
                  </a:schemeClr>
                </a:solidFill>
              </a:rPr>
              <a:t> (</a:t>
            </a:r>
            <a:r>
              <a:rPr lang="hr-HR" altLang="zh-CN" sz="2000" dirty="0">
                <a:solidFill>
                  <a:schemeClr val="tx2">
                    <a:lumMod val="50000"/>
                  </a:schemeClr>
                </a:solidFill>
              </a:rPr>
              <a:t>na umor</a:t>
            </a:r>
            <a:r>
              <a:rPr lang="en-US" altLang="zh-CN" sz="2000" dirty="0">
                <a:solidFill>
                  <a:schemeClr val="tx2">
                    <a:lumMod val="50000"/>
                  </a:schemeClr>
                </a:solidFill>
              </a:rPr>
              <a:t>) 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000" dirty="0">
                <a:solidFill>
                  <a:schemeClr val="tx2">
                    <a:lumMod val="50000"/>
                  </a:schemeClr>
                </a:solidFill>
              </a:rPr>
              <a:t>——</a:t>
            </a:r>
            <a:r>
              <a:rPr lang="hr-HR" altLang="zh-CN" sz="2000" dirty="0">
                <a:solidFill>
                  <a:schemeClr val="tx2">
                    <a:lumMod val="50000"/>
                  </a:schemeClr>
                </a:solidFill>
              </a:rPr>
              <a:t>Dugotrajni</a:t>
            </a:r>
            <a:r>
              <a:rPr lang="en-US" altLang="zh-CN" sz="20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hr-HR" altLang="zh-CN" sz="2000" dirty="0">
                <a:solidFill>
                  <a:schemeClr val="tx2">
                    <a:lumMod val="50000"/>
                  </a:schemeClr>
                </a:solidFill>
              </a:rPr>
              <a:t>utjecaj okoliša</a:t>
            </a:r>
            <a:r>
              <a:rPr lang="en-US" altLang="zh-CN" sz="2000" dirty="0">
                <a:solidFill>
                  <a:schemeClr val="tx2">
                    <a:lumMod val="50000"/>
                  </a:schemeClr>
                </a:solidFill>
              </a:rPr>
              <a:t> 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000" dirty="0">
                <a:solidFill>
                  <a:schemeClr val="tx2">
                    <a:lumMod val="50000"/>
                  </a:schemeClr>
                </a:solidFill>
              </a:rPr>
              <a:t>         </a:t>
            </a:r>
            <a:r>
              <a:rPr lang="hr-HR" altLang="zh-CN" sz="2000" dirty="0">
                <a:solidFill>
                  <a:schemeClr val="tx2">
                    <a:lumMod val="50000"/>
                  </a:schemeClr>
                </a:solidFill>
              </a:rPr>
              <a:t>fizikalni</a:t>
            </a:r>
            <a:r>
              <a:rPr lang="en-US" altLang="zh-CN" sz="2000" dirty="0">
                <a:solidFill>
                  <a:schemeClr val="tx2">
                    <a:lumMod val="50000"/>
                  </a:schemeClr>
                </a:solidFill>
              </a:rPr>
              <a:t>: T, H </a:t>
            </a:r>
            <a:r>
              <a:rPr lang="hr-HR" altLang="zh-CN" sz="2000" dirty="0">
                <a:solidFill>
                  <a:schemeClr val="tx2">
                    <a:lumMod val="50000"/>
                  </a:schemeClr>
                </a:solidFill>
              </a:rPr>
              <a:t>itd.</a:t>
            </a:r>
            <a:endParaRPr lang="en-US" altLang="zh-CN" sz="2000" dirty="0">
              <a:solidFill>
                <a:schemeClr val="tx2">
                  <a:lumMod val="50000"/>
                </a:schemeClr>
              </a:solidFill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000" dirty="0">
                <a:solidFill>
                  <a:schemeClr val="tx2">
                    <a:lumMod val="50000"/>
                  </a:schemeClr>
                </a:solidFill>
              </a:rPr>
              <a:t>——</a:t>
            </a:r>
            <a:r>
              <a:rPr lang="hr-HR" altLang="zh-CN" sz="2000" dirty="0">
                <a:solidFill>
                  <a:schemeClr val="tx2">
                    <a:lumMod val="50000"/>
                  </a:schemeClr>
                </a:solidFill>
              </a:rPr>
              <a:t>kemijski</a:t>
            </a:r>
            <a:r>
              <a:rPr lang="en-US" altLang="zh-CN" sz="2000" dirty="0">
                <a:solidFill>
                  <a:schemeClr val="tx2">
                    <a:lumMod val="50000"/>
                  </a:schemeClr>
                </a:solidFill>
              </a:rPr>
              <a:t>: </a:t>
            </a:r>
            <a:r>
              <a:rPr lang="hr-HR" altLang="zh-CN" sz="2000" dirty="0">
                <a:solidFill>
                  <a:schemeClr val="tx2">
                    <a:lumMod val="50000"/>
                  </a:schemeClr>
                </a:solidFill>
              </a:rPr>
              <a:t>kiseline</a:t>
            </a:r>
            <a:r>
              <a:rPr lang="en-US" altLang="zh-CN" sz="2000" dirty="0">
                <a:solidFill>
                  <a:schemeClr val="tx2">
                    <a:lumMod val="50000"/>
                  </a:schemeClr>
                </a:solidFill>
              </a:rPr>
              <a:t>, </a:t>
            </a:r>
            <a:r>
              <a:rPr lang="hr-HR" altLang="zh-CN" sz="2000" dirty="0">
                <a:solidFill>
                  <a:schemeClr val="tx2">
                    <a:lumMod val="50000"/>
                  </a:schemeClr>
                </a:solidFill>
              </a:rPr>
              <a:t>lužine</a:t>
            </a:r>
            <a:r>
              <a:rPr lang="en-US" altLang="zh-CN" sz="2000" dirty="0">
                <a:solidFill>
                  <a:schemeClr val="tx2">
                    <a:lumMod val="50000"/>
                  </a:schemeClr>
                </a:solidFill>
              </a:rPr>
              <a:t>, </a:t>
            </a:r>
            <a:r>
              <a:rPr lang="hr-HR" altLang="zh-CN" sz="2000" dirty="0">
                <a:solidFill>
                  <a:schemeClr val="tx2">
                    <a:lumMod val="50000"/>
                  </a:schemeClr>
                </a:solidFill>
              </a:rPr>
              <a:t>kloridi itd.</a:t>
            </a:r>
            <a:endParaRPr lang="en-US" altLang="zh-CN" sz="28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6870" name="内容占位符 2"/>
          <p:cNvSpPr txBox="1">
            <a:spLocks/>
          </p:cNvSpPr>
          <p:nvPr/>
        </p:nvSpPr>
        <p:spPr bwMode="auto">
          <a:xfrm>
            <a:off x="23813" y="147638"/>
            <a:ext cx="9144000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buFontTx/>
              <a:buNone/>
            </a:pPr>
            <a:r>
              <a:rPr lang="hr-HR" altLang="zh-CN" sz="4000">
                <a:solidFill>
                  <a:srgbClr val="FFFF00"/>
                </a:solidFill>
                <a:effectLst/>
                <a:latin typeface="Arial" pitchFamily="34" charset="0"/>
                <a:cs typeface="Arial" pitchFamily="34" charset="0"/>
              </a:rPr>
              <a:t>Kako ćemo znati odrediti trajnost</a:t>
            </a:r>
            <a:r>
              <a:rPr lang="en-US" altLang="zh-CN" sz="4000">
                <a:solidFill>
                  <a:srgbClr val="FFFF00"/>
                </a:solidFill>
                <a:effectLst/>
                <a:latin typeface="Arial" pitchFamily="34" charset="0"/>
                <a:ea typeface="宋体" charset="-122"/>
                <a:cs typeface="Arial" pitchFamily="34" charset="0"/>
              </a:rPr>
              <a:t>?</a:t>
            </a:r>
            <a:endParaRPr lang="zh-CN" altLang="en-US" sz="4000">
              <a:solidFill>
                <a:srgbClr val="FFFF00"/>
              </a:solidFill>
              <a:effectLst/>
              <a:latin typeface="Arial" pitchFamily="34" charset="0"/>
              <a:ea typeface="宋体" charset="-122"/>
              <a:cs typeface="Arial" pitchFamily="34" charset="0"/>
            </a:endParaRPr>
          </a:p>
        </p:txBody>
      </p:sp>
      <p:sp>
        <p:nvSpPr>
          <p:cNvPr id="14" name="折角形 7"/>
          <p:cNvSpPr/>
          <p:nvPr/>
        </p:nvSpPr>
        <p:spPr>
          <a:xfrm>
            <a:off x="238125" y="2051050"/>
            <a:ext cx="4879975" cy="1511300"/>
          </a:xfrm>
          <a:prstGeom prst="foldedCorner">
            <a:avLst/>
          </a:prstGeom>
          <a:solidFill>
            <a:srgbClr val="FFFFCC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altLang="zh-CN" sz="28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Uništavanje materijala</a:t>
            </a:r>
            <a:r>
              <a:rPr lang="en-US" altLang="zh-CN" sz="28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r-HR" altLang="zh-CN" sz="28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elementa</a:t>
            </a:r>
            <a:r>
              <a:rPr lang="en-US" altLang="zh-CN" sz="28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r-HR" altLang="zh-CN" sz="28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sustava</a:t>
            </a:r>
            <a:endParaRPr lang="en-US" altLang="zh-CN" sz="28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4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——</a:t>
            </a:r>
            <a:r>
              <a:rPr lang="hr-HR" altLang="zh-CN" sz="24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Umor</a:t>
            </a:r>
            <a:r>
              <a:rPr lang="en-US" altLang="zh-CN" sz="24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r-HR" altLang="zh-CN" sz="24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Korozija</a:t>
            </a:r>
            <a:r>
              <a:rPr lang="en-US" altLang="zh-CN" sz="24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r-HR" altLang="zh-CN" sz="24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Starenje itd.</a:t>
            </a:r>
            <a:endParaRPr lang="zh-CN" altLang="en-US" sz="24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组合 17"/>
          <p:cNvGrpSpPr>
            <a:grpSpLocks/>
          </p:cNvGrpSpPr>
          <p:nvPr/>
        </p:nvGrpSpPr>
        <p:grpSpPr bwMode="auto">
          <a:xfrm>
            <a:off x="5549900" y="2627313"/>
            <a:ext cx="3240088" cy="3671887"/>
            <a:chOff x="5292080" y="2924944"/>
            <a:chExt cx="3240360" cy="3672408"/>
          </a:xfrm>
        </p:grpSpPr>
        <p:sp>
          <p:nvSpPr>
            <p:cNvPr id="16" name="折角形 13"/>
            <p:cNvSpPr/>
            <p:nvPr/>
          </p:nvSpPr>
          <p:spPr>
            <a:xfrm>
              <a:off x="5292080" y="4976285"/>
              <a:ext cx="2448130" cy="1621067"/>
            </a:xfrm>
            <a:prstGeom prst="foldedCorner">
              <a:avLst/>
            </a:prstGeom>
            <a:solidFill>
              <a:srgbClr val="FFFFCC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hr-HR" altLang="zh-CN" dirty="0">
                  <a:solidFill>
                    <a:schemeClr val="tx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Realno 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hr-HR" altLang="zh-CN" dirty="0">
                  <a:solidFill>
                    <a:schemeClr val="tx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stanje 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hr-HR" altLang="zh-CN" dirty="0">
                  <a:solidFill>
                    <a:schemeClr val="tx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okoliša</a:t>
              </a:r>
              <a:endParaRPr lang="en-US" altLang="zh-CN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上弧形箭头 14"/>
            <p:cNvSpPr/>
            <p:nvPr/>
          </p:nvSpPr>
          <p:spPr>
            <a:xfrm rot="5400000" flipH="1">
              <a:off x="6767705" y="3968894"/>
              <a:ext cx="2808685" cy="720786"/>
            </a:xfrm>
            <a:prstGeom prst="curvedDownArrow">
              <a:avLst>
                <a:gd name="adj1" fmla="val 25000"/>
                <a:gd name="adj2" fmla="val 50000"/>
                <a:gd name="adj3" fmla="val 72814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zh-CN" alt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72989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14"/>
          <p:cNvSpPr>
            <a:spLocks noChangeArrowheads="1"/>
          </p:cNvSpPr>
          <p:nvPr/>
        </p:nvSpPr>
        <p:spPr bwMode="auto">
          <a:xfrm>
            <a:off x="0" y="0"/>
            <a:ext cx="65913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buClr>
                <a:srgbClr val="FF0000"/>
              </a:buClr>
              <a:buFont typeface="Wingdings" pitchFamily="2" charset="2"/>
              <a:buChar char="l"/>
              <a:defRPr/>
            </a:pPr>
            <a:r>
              <a:rPr lang="hr-HR" altLang="zh-CN" sz="3200" dirty="0">
                <a:solidFill>
                  <a:srgbClr val="FFFF00"/>
                </a:solidFill>
                <a:cs typeface="Arial" panose="020B0604020202020204" pitchFamily="34" charset="0"/>
              </a:rPr>
              <a:t>Ekstremna djelovanja na okoliš</a:t>
            </a:r>
            <a:endParaRPr lang="en-US" altLang="zh-CN" sz="3200" dirty="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428625" y="652463"/>
            <a:ext cx="4645025" cy="200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ts val="500"/>
              </a:spcBef>
              <a:defRPr/>
            </a:pPr>
            <a:r>
              <a:rPr lang="hr-HR" altLang="zh-CN" sz="2800" dirty="0">
                <a:cs typeface="Arial" panose="020B0604020202020204" pitchFamily="34" charset="0"/>
              </a:rPr>
              <a:t>Potres</a:t>
            </a:r>
            <a:r>
              <a:rPr lang="en-US" altLang="zh-CN" sz="2800" dirty="0">
                <a:cs typeface="Arial" panose="020B0604020202020204" pitchFamily="34" charset="0"/>
              </a:rPr>
              <a:t> </a:t>
            </a:r>
          </a:p>
          <a:p>
            <a:pPr algn="l">
              <a:spcBef>
                <a:spcPts val="500"/>
              </a:spcBef>
              <a:defRPr/>
            </a:pPr>
            <a:r>
              <a:rPr lang="hr-HR" altLang="zh-CN" sz="2800" dirty="0">
                <a:cs typeface="Arial" panose="020B0604020202020204" pitchFamily="34" charset="0"/>
              </a:rPr>
              <a:t>Vjetar</a:t>
            </a:r>
            <a:r>
              <a:rPr lang="en-US" altLang="zh-CN" sz="2800" dirty="0">
                <a:cs typeface="Arial" panose="020B0604020202020204" pitchFamily="34" charset="0"/>
              </a:rPr>
              <a:t> (</a:t>
            </a:r>
            <a:r>
              <a:rPr lang="hr-HR" altLang="zh-CN" sz="2800" dirty="0">
                <a:cs typeface="Arial" panose="020B0604020202020204" pitchFamily="34" charset="0"/>
              </a:rPr>
              <a:t>tajfun</a:t>
            </a:r>
            <a:r>
              <a:rPr lang="en-US" altLang="zh-CN" sz="2800" dirty="0">
                <a:cs typeface="Arial" panose="020B0604020202020204" pitchFamily="34" charset="0"/>
              </a:rPr>
              <a:t>)</a:t>
            </a:r>
          </a:p>
          <a:p>
            <a:pPr algn="l">
              <a:spcBef>
                <a:spcPts val="500"/>
              </a:spcBef>
              <a:defRPr/>
            </a:pPr>
            <a:r>
              <a:rPr lang="hr-HR" altLang="zh-CN" sz="2800" dirty="0">
                <a:cs typeface="Arial" panose="020B0604020202020204" pitchFamily="34" charset="0"/>
              </a:rPr>
              <a:t>Vjetar</a:t>
            </a:r>
            <a:r>
              <a:rPr lang="en-US" altLang="zh-CN" sz="2800" dirty="0">
                <a:cs typeface="Arial" panose="020B0604020202020204" pitchFamily="34" charset="0"/>
              </a:rPr>
              <a:t>-</a:t>
            </a:r>
            <a:r>
              <a:rPr lang="hr-HR" altLang="zh-CN" sz="2800" dirty="0">
                <a:cs typeface="Arial" panose="020B0604020202020204" pitchFamily="34" charset="0"/>
              </a:rPr>
              <a:t>kiša</a:t>
            </a:r>
            <a:endParaRPr lang="en-US" altLang="zh-CN" sz="2800" dirty="0">
              <a:cs typeface="Arial" panose="020B0604020202020204" pitchFamily="34" charset="0"/>
            </a:endParaRPr>
          </a:p>
          <a:p>
            <a:pPr algn="l">
              <a:spcBef>
                <a:spcPts val="500"/>
              </a:spcBef>
              <a:defRPr/>
            </a:pPr>
            <a:r>
              <a:rPr lang="hr-HR" altLang="zh-CN" sz="2800" dirty="0">
                <a:cs typeface="Arial" panose="020B0604020202020204" pitchFamily="34" charset="0"/>
              </a:rPr>
              <a:t>Opticaj valova vjetra</a:t>
            </a:r>
            <a:endParaRPr lang="en-US" altLang="zh-CN" sz="2800" dirty="0">
              <a:cs typeface="Arial" panose="020B0604020202020204" pitchFamily="34" charset="0"/>
            </a:endParaRPr>
          </a:p>
        </p:txBody>
      </p:sp>
      <p:sp>
        <p:nvSpPr>
          <p:cNvPr id="24" name="TextBox 26"/>
          <p:cNvSpPr txBox="1">
            <a:spLocks noChangeArrowheads="1"/>
          </p:cNvSpPr>
          <p:nvPr/>
        </p:nvSpPr>
        <p:spPr bwMode="auto">
          <a:xfrm>
            <a:off x="5035550" y="1179513"/>
            <a:ext cx="3929063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ts val="1000"/>
              </a:spcBef>
              <a:defRPr/>
            </a:pPr>
            <a:r>
              <a:rPr lang="en-US" altLang="zh-CN" sz="2800" dirty="0">
                <a:solidFill>
                  <a:srgbClr val="FF0000"/>
                </a:solidFill>
                <a:cs typeface="Arial" panose="020B0604020202020204" pitchFamily="34" charset="0"/>
              </a:rPr>
              <a:t>Vi</a:t>
            </a:r>
            <a:r>
              <a:rPr lang="hr-HR" altLang="zh-CN" sz="2800" dirty="0">
                <a:solidFill>
                  <a:srgbClr val="FF0000"/>
                </a:solidFill>
                <a:cs typeface="Arial" panose="020B0604020202020204" pitchFamily="34" charset="0"/>
              </a:rPr>
              <a:t>bracije</a:t>
            </a:r>
            <a:r>
              <a:rPr lang="en-US" altLang="zh-CN" sz="2800" dirty="0">
                <a:solidFill>
                  <a:srgbClr val="FF0000"/>
                </a:solidFill>
                <a:cs typeface="Arial" panose="020B0604020202020204" pitchFamily="34" charset="0"/>
              </a:rPr>
              <a:t>, </a:t>
            </a:r>
            <a:r>
              <a:rPr lang="hr-HR" altLang="zh-CN" sz="2800" dirty="0">
                <a:solidFill>
                  <a:srgbClr val="FF0000"/>
                </a:solidFill>
                <a:cs typeface="Arial" panose="020B0604020202020204" pitchFamily="34" charset="0"/>
              </a:rPr>
              <a:t>Klizišta</a:t>
            </a:r>
            <a:r>
              <a:rPr lang="en-US" altLang="zh-CN" sz="2800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hr-HR" altLang="zh-CN" sz="2800" dirty="0">
                <a:solidFill>
                  <a:srgbClr val="FF0000"/>
                </a:solidFill>
                <a:cs typeface="Arial" panose="020B0604020202020204" pitchFamily="34" charset="0"/>
              </a:rPr>
              <a:t>ili</a:t>
            </a:r>
            <a:r>
              <a:rPr lang="en-US" altLang="zh-CN" sz="2800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hr-HR" altLang="zh-CN" sz="2800" dirty="0">
                <a:solidFill>
                  <a:srgbClr val="FF0000"/>
                </a:solidFill>
                <a:cs typeface="Arial" panose="020B0604020202020204" pitchFamily="34" charset="0"/>
              </a:rPr>
              <a:t>Prirodne katastrofe</a:t>
            </a:r>
            <a:endParaRPr lang="en-US" altLang="zh-CN" sz="28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25" name="矩形 28"/>
          <p:cNvSpPr>
            <a:spLocks noChangeArrowheads="1"/>
          </p:cNvSpPr>
          <p:nvPr/>
        </p:nvSpPr>
        <p:spPr bwMode="auto">
          <a:xfrm>
            <a:off x="4857750" y="3314700"/>
            <a:ext cx="4324350" cy="174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ts val="800"/>
              </a:spcBef>
              <a:buClr>
                <a:srgbClr val="FF0000"/>
              </a:buClr>
              <a:defRPr/>
            </a:pPr>
            <a:r>
              <a:rPr lang="hr-HR" altLang="zh-CN" sz="2800" dirty="0">
                <a:solidFill>
                  <a:srgbClr val="FF0000"/>
                </a:solidFill>
                <a:cs typeface="Arial" panose="020B0604020202020204" pitchFamily="34" charset="0"/>
              </a:rPr>
              <a:t>Korozija čelika</a:t>
            </a:r>
            <a:endParaRPr lang="en-US" altLang="zh-CN" sz="2800" dirty="0">
              <a:solidFill>
                <a:srgbClr val="FF0000"/>
              </a:solidFill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spcBef>
                <a:spcPts val="0"/>
              </a:spcBef>
              <a:buClr>
                <a:srgbClr val="FF0000"/>
              </a:buClr>
              <a:defRPr/>
            </a:pPr>
            <a:r>
              <a:rPr lang="hr-HR" altLang="zh-CN" sz="2800" dirty="0">
                <a:solidFill>
                  <a:srgbClr val="FF0000"/>
                </a:solidFill>
                <a:cs typeface="Arial" panose="020B0604020202020204" pitchFamily="34" charset="0"/>
              </a:rPr>
              <a:t>Starenje materijala</a:t>
            </a:r>
            <a:endParaRPr lang="en-US" altLang="zh-CN" sz="2800" dirty="0">
              <a:solidFill>
                <a:srgbClr val="FF0000"/>
              </a:solidFill>
              <a:cs typeface="Arial" panose="020B0604020202020204" pitchFamily="34" charset="0"/>
            </a:endParaRPr>
          </a:p>
          <a:p>
            <a:pPr>
              <a:spcBef>
                <a:spcPts val="800"/>
              </a:spcBef>
              <a:buClr>
                <a:srgbClr val="FF0000"/>
              </a:buClr>
              <a:defRPr/>
            </a:pPr>
            <a:r>
              <a:rPr lang="hr-HR" altLang="zh-CN" sz="2800" dirty="0">
                <a:solidFill>
                  <a:srgbClr val="FF0000"/>
                </a:solidFill>
                <a:cs typeface="Arial" panose="020B0604020202020204" pitchFamily="34" charset="0"/>
              </a:rPr>
              <a:t>Ukupno oštećenje</a:t>
            </a:r>
            <a:endParaRPr lang="en-US" altLang="zh-CN" sz="2800" dirty="0">
              <a:solidFill>
                <a:srgbClr val="FF0000"/>
              </a:solidFill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spcBef>
                <a:spcPts val="0"/>
              </a:spcBef>
              <a:buClr>
                <a:srgbClr val="FF0000"/>
              </a:buClr>
              <a:defRPr/>
            </a:pPr>
            <a:r>
              <a:rPr lang="hr-HR" altLang="zh-CN" sz="2800" dirty="0">
                <a:solidFill>
                  <a:srgbClr val="FF0000"/>
                </a:solidFill>
                <a:cs typeface="Arial" panose="020B0604020202020204" pitchFamily="34" charset="0"/>
              </a:rPr>
              <a:t>Otpor</a:t>
            </a:r>
            <a:r>
              <a:rPr lang="en-US" altLang="zh-CN" sz="2800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hr-HR" altLang="zh-CN" sz="2800" dirty="0">
                <a:solidFill>
                  <a:srgbClr val="FF0000"/>
                </a:solidFill>
                <a:cs typeface="Arial" panose="020B0604020202020204" pitchFamily="34" charset="0"/>
              </a:rPr>
              <a:t>deformaciji</a:t>
            </a:r>
            <a:endParaRPr lang="en-US" altLang="zh-CN" sz="28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26" name="右箭头 32"/>
          <p:cNvSpPr/>
          <p:nvPr/>
        </p:nvSpPr>
        <p:spPr>
          <a:xfrm>
            <a:off x="4000500" y="1493838"/>
            <a:ext cx="857250" cy="325437"/>
          </a:xfrm>
          <a:prstGeom prst="rightArrow">
            <a:avLst>
              <a:gd name="adj1" fmla="val 50000"/>
              <a:gd name="adj2" fmla="val 151242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右箭头 35"/>
          <p:cNvSpPr/>
          <p:nvPr/>
        </p:nvSpPr>
        <p:spPr>
          <a:xfrm>
            <a:off x="4216400" y="3968750"/>
            <a:ext cx="819150" cy="360363"/>
          </a:xfrm>
          <a:prstGeom prst="rightArrow">
            <a:avLst>
              <a:gd name="adj1" fmla="val 50000"/>
              <a:gd name="adj2" fmla="val 128596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矩形 14"/>
          <p:cNvSpPr>
            <a:spLocks noChangeArrowheads="1"/>
          </p:cNvSpPr>
          <p:nvPr/>
        </p:nvSpPr>
        <p:spPr bwMode="auto">
          <a:xfrm>
            <a:off x="0" y="2722563"/>
            <a:ext cx="9407525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Clr>
                <a:srgbClr val="FF0000"/>
              </a:buClr>
              <a:buFont typeface="Wingdings" pitchFamily="2" charset="2"/>
              <a:buChar char="l"/>
              <a:defRPr/>
            </a:pPr>
            <a:r>
              <a:rPr lang="hr-HR" altLang="zh-CN" sz="3100" dirty="0">
                <a:solidFill>
                  <a:srgbClr val="FFFF00"/>
                </a:solidFill>
                <a:cs typeface="Arial" panose="020B0604020202020204" pitchFamily="34" charset="0"/>
              </a:rPr>
              <a:t>Neprekidna djelovanja ili opterećenja na okoliš</a:t>
            </a:r>
            <a:endParaRPr lang="en-US" altLang="zh-CN" sz="3100" dirty="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  <p:sp>
        <p:nvSpPr>
          <p:cNvPr id="29" name="矩形 48"/>
          <p:cNvSpPr>
            <a:spLocks noChangeArrowheads="1"/>
          </p:cNvSpPr>
          <p:nvPr/>
        </p:nvSpPr>
        <p:spPr bwMode="auto">
          <a:xfrm>
            <a:off x="71438" y="3624263"/>
            <a:ext cx="4262437" cy="112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ts val="0"/>
              </a:spcBef>
              <a:buClr>
                <a:srgbClr val="FF0000"/>
              </a:buClr>
              <a:defRPr/>
            </a:pPr>
            <a:r>
              <a:rPr lang="hr-HR" altLang="zh-CN" sz="2800" dirty="0">
                <a:solidFill>
                  <a:srgbClr val="FFFFFF"/>
                </a:solidFill>
                <a:cs typeface="Arial" panose="020B0604020202020204" pitchFamily="34" charset="0"/>
              </a:rPr>
              <a:t>Surovi okoliš</a:t>
            </a:r>
          </a:p>
          <a:p>
            <a:pPr>
              <a:lnSpc>
                <a:spcPct val="80000"/>
              </a:lnSpc>
              <a:spcBef>
                <a:spcPts val="0"/>
              </a:spcBef>
              <a:buClr>
                <a:srgbClr val="FF0000"/>
              </a:buClr>
              <a:defRPr/>
            </a:pPr>
            <a:endParaRPr lang="en-US" altLang="zh-CN" sz="2800" dirty="0">
              <a:solidFill>
                <a:srgbClr val="FFFFFF"/>
              </a:solidFill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spcBef>
                <a:spcPts val="0"/>
              </a:spcBef>
              <a:buClr>
                <a:srgbClr val="FF0000"/>
              </a:buClr>
              <a:defRPr/>
            </a:pPr>
            <a:r>
              <a:rPr lang="hr-HR" altLang="zh-CN" sz="2800" dirty="0">
                <a:solidFill>
                  <a:srgbClr val="FFFFFF"/>
                </a:solidFill>
                <a:cs typeface="Arial" panose="020B0604020202020204" pitchFamily="34" charset="0"/>
              </a:rPr>
              <a:t>Opterećenja na umor</a:t>
            </a:r>
            <a:endParaRPr lang="en-US" altLang="zh-CN" sz="2800" dirty="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0" y="5167313"/>
            <a:ext cx="9144000" cy="1231900"/>
            <a:chOff x="0" y="5167947"/>
            <a:chExt cx="9144000" cy="1231106"/>
          </a:xfrm>
        </p:grpSpPr>
        <p:sp>
          <p:nvSpPr>
            <p:cNvPr id="30" name="矩形 63"/>
            <p:cNvSpPr>
              <a:spLocks noChangeArrowheads="1"/>
            </p:cNvSpPr>
            <p:nvPr/>
          </p:nvSpPr>
          <p:spPr bwMode="auto">
            <a:xfrm>
              <a:off x="0" y="5167947"/>
              <a:ext cx="9144000" cy="1231106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>
                <a:spcBef>
                  <a:spcPts val="1200"/>
                </a:spcBef>
                <a:buClr>
                  <a:srgbClr val="66FF33"/>
                </a:buClr>
                <a:defRPr/>
              </a:pPr>
              <a:r>
                <a:rPr lang="en-US" altLang="zh-CN" sz="3100" dirty="0">
                  <a:solidFill>
                    <a:srgbClr val="FFFFFF"/>
                  </a:solidFill>
                  <a:cs typeface="Arial" panose="020B0604020202020204" pitchFamily="34" charset="0"/>
                </a:rPr>
                <a:t>S</a:t>
              </a:r>
              <a:r>
                <a:rPr lang="hr-HR" altLang="zh-CN" sz="3100" dirty="0">
                  <a:solidFill>
                    <a:srgbClr val="FFFFFF"/>
                  </a:solidFill>
                  <a:cs typeface="Arial" panose="020B0604020202020204" pitchFamily="34" charset="0"/>
                </a:rPr>
                <a:t>igurnost</a:t>
              </a:r>
              <a:r>
                <a:rPr lang="en-US" altLang="zh-CN" sz="3100" dirty="0">
                  <a:solidFill>
                    <a:srgbClr val="FFFFFF"/>
                  </a:solidFill>
                  <a:cs typeface="Arial" panose="020B0604020202020204" pitchFamily="34" charset="0"/>
                </a:rPr>
                <a:t>,</a:t>
              </a:r>
              <a:r>
                <a:rPr lang="hr-HR" altLang="zh-CN" sz="3100" dirty="0">
                  <a:solidFill>
                    <a:srgbClr val="FFFFFF"/>
                  </a:solidFill>
                  <a:cs typeface="Arial" panose="020B0604020202020204" pitchFamily="34" charset="0"/>
                </a:rPr>
                <a:t> Uporabljivost</a:t>
              </a:r>
              <a:r>
                <a:rPr lang="en-US" altLang="zh-CN" sz="3100" dirty="0">
                  <a:solidFill>
                    <a:srgbClr val="FFFFFF"/>
                  </a:solidFill>
                  <a:cs typeface="Arial" panose="020B0604020202020204" pitchFamily="34" charset="0"/>
                </a:rPr>
                <a:t>,</a:t>
              </a:r>
              <a:r>
                <a:rPr lang="hr-HR" altLang="zh-CN" sz="3100" dirty="0">
                  <a:solidFill>
                    <a:srgbClr val="FFFFFF"/>
                  </a:solidFill>
                  <a:cs typeface="Arial" panose="020B0604020202020204" pitchFamily="34" charset="0"/>
                </a:rPr>
                <a:t> Izdržljivost</a:t>
              </a:r>
              <a:r>
                <a:rPr lang="en-US" altLang="zh-CN" sz="3100" dirty="0">
                  <a:solidFill>
                    <a:srgbClr val="FFFFFF"/>
                  </a:solidFill>
                  <a:cs typeface="Arial" panose="020B0604020202020204" pitchFamily="34" charset="0"/>
                </a:rPr>
                <a:t>,</a:t>
              </a:r>
              <a:r>
                <a:rPr lang="hr-HR" altLang="zh-CN" sz="3100" dirty="0">
                  <a:solidFill>
                    <a:srgbClr val="FFFFFF"/>
                  </a:solidFill>
                  <a:cs typeface="Arial" panose="020B0604020202020204" pitchFamily="34" charset="0"/>
                </a:rPr>
                <a:t> Održivost</a:t>
              </a:r>
            </a:p>
            <a:p>
              <a:pPr lvl="1" algn="l">
                <a:spcBef>
                  <a:spcPts val="1200"/>
                </a:spcBef>
                <a:buClr>
                  <a:srgbClr val="66FF33"/>
                </a:buClr>
                <a:defRPr/>
              </a:pPr>
              <a:r>
                <a:rPr lang="hr-HR" altLang="zh-CN" sz="3200" dirty="0">
                  <a:solidFill>
                    <a:srgbClr val="FFFF00"/>
                  </a:solidFill>
                  <a:cs typeface="Arial" panose="020B0604020202020204" pitchFamily="34" charset="0"/>
                </a:rPr>
                <a:t>     </a:t>
              </a:r>
              <a:r>
                <a:rPr lang="en-US" altLang="zh-CN" sz="3200" dirty="0">
                  <a:solidFill>
                    <a:srgbClr val="FFFF00"/>
                  </a:solidFill>
                  <a:cs typeface="Arial" panose="020B0604020202020204" pitchFamily="34" charset="0"/>
                </a:rPr>
                <a:t> </a:t>
              </a:r>
              <a:r>
                <a:rPr lang="hr-HR" altLang="zh-CN" sz="3200" dirty="0">
                  <a:solidFill>
                    <a:srgbClr val="FFFF00"/>
                  </a:solidFill>
                  <a:cs typeface="Arial" panose="020B0604020202020204" pitchFamily="34" charset="0"/>
                </a:rPr>
                <a:t>Trajnost</a:t>
              </a:r>
              <a:endParaRPr lang="en-US" altLang="zh-CN" sz="3200" dirty="0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" name="Right Arrow 1"/>
            <p:cNvSpPr/>
            <p:nvPr/>
          </p:nvSpPr>
          <p:spPr bwMode="auto">
            <a:xfrm>
              <a:off x="201613" y="6034163"/>
              <a:ext cx="879475" cy="126918"/>
            </a:xfrm>
            <a:prstGeom prst="rightArrow">
              <a:avLst/>
            </a:prstGeom>
            <a:solidFill>
              <a:srgbClr val="FFFF00"/>
            </a:solidFill>
            <a:ln w="952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hr-HR"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03446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7" grpId="0" animBg="1"/>
      <p:bldP spid="28" grpId="0"/>
      <p:bldP spid="2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3"/>
          <p:cNvSpPr>
            <a:spLocks noChangeArrowheads="1"/>
          </p:cNvSpPr>
          <p:nvPr/>
        </p:nvSpPr>
        <p:spPr bwMode="auto">
          <a:xfrm>
            <a:off x="123825" y="180975"/>
            <a:ext cx="8905875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>
            <a:lvl1pPr algn="l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r-HR" altLang="x-none" sz="2400" b="0">
                <a:solidFill>
                  <a:srgbClr val="FFFFFF"/>
                </a:solidFill>
                <a:effectLst/>
              </a:rPr>
              <a:t>Vertikalna primjena urbanog prostora</a:t>
            </a:r>
            <a:endParaRPr lang="en-US" altLang="x-none" sz="2400" b="0">
              <a:solidFill>
                <a:srgbClr val="FFFFFF"/>
              </a:solidFill>
              <a:effectLst/>
            </a:endParaRPr>
          </a:p>
        </p:txBody>
      </p:sp>
      <p:cxnSp>
        <p:nvCxnSpPr>
          <p:cNvPr id="8" name="Straight Connector 7"/>
          <p:cNvCxnSpPr/>
          <p:nvPr/>
        </p:nvCxnSpPr>
        <p:spPr>
          <a:xfrm rot="10800000" flipH="1">
            <a:off x="0" y="784225"/>
            <a:ext cx="9144000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484" name="Picture 5" descr="h-v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300" y="1095375"/>
            <a:ext cx="7196138" cy="5362575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内容占位符 2"/>
          <p:cNvSpPr txBox="1">
            <a:spLocks/>
          </p:cNvSpPr>
          <p:nvPr/>
        </p:nvSpPr>
        <p:spPr bwMode="auto">
          <a:xfrm>
            <a:off x="50800" y="107950"/>
            <a:ext cx="8177213" cy="104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>
              <a:spcBef>
                <a:spcPts val="0"/>
              </a:spcBef>
              <a:buFont typeface="Arial" charset="0"/>
              <a:buNone/>
              <a:defRPr/>
            </a:pPr>
            <a:r>
              <a:rPr lang="hr-HR" altLang="zh-CN" sz="3600" i="1" dirty="0">
                <a:solidFill>
                  <a:srgbClr val="FFFF00"/>
                </a:solidFill>
                <a:effectLst/>
                <a:cs typeface="Arial" panose="020B0604020202020204" pitchFamily="34" charset="0"/>
              </a:rPr>
              <a:t>npr.</a:t>
            </a:r>
            <a:r>
              <a:rPr lang="en-US" altLang="zh-CN" sz="3600" i="1" dirty="0">
                <a:solidFill>
                  <a:srgbClr val="FFFF00"/>
                </a:solidFill>
                <a:effectLst/>
                <a:cs typeface="Arial" panose="020B0604020202020204" pitchFamily="34" charset="0"/>
              </a:rPr>
              <a:t> </a:t>
            </a:r>
            <a:r>
              <a:rPr lang="hr-HR" altLang="zh-CN" sz="3600" dirty="0">
                <a:solidFill>
                  <a:srgbClr val="FFFF00"/>
                </a:solidFill>
                <a:effectLst/>
                <a:cs typeface="Arial" panose="020B0604020202020204" pitchFamily="34" charset="0"/>
              </a:rPr>
              <a:t>Dinamičko opterećenje i umor</a:t>
            </a:r>
            <a:endParaRPr lang="en-US" altLang="zh-CN" sz="3600" dirty="0">
              <a:solidFill>
                <a:srgbClr val="FFFF00"/>
              </a:solidFill>
              <a:effectLst/>
              <a:cs typeface="Arial" panose="020B0604020202020204" pitchFamily="34" charset="0"/>
            </a:endParaRPr>
          </a:p>
          <a:p>
            <a:pPr marL="342900" indent="-342900" algn="l">
              <a:spcBef>
                <a:spcPts val="0"/>
              </a:spcBef>
              <a:buFont typeface="Arial" charset="0"/>
              <a:buNone/>
              <a:defRPr/>
            </a:pPr>
            <a:r>
              <a:rPr lang="en-US" altLang="zh-CN" sz="3200" dirty="0">
                <a:solidFill>
                  <a:srgbClr val="FFFF00"/>
                </a:solidFill>
                <a:cs typeface="Arial" panose="020B0604020202020204" pitchFamily="34" charset="0"/>
              </a:rPr>
              <a:t>        </a:t>
            </a:r>
            <a:r>
              <a:rPr lang="en-US" altLang="zh-CN" sz="3200" dirty="0">
                <a:cs typeface="Arial" panose="020B0604020202020204" pitchFamily="34" charset="0"/>
              </a:rPr>
              <a:t>—— </a:t>
            </a:r>
            <a:r>
              <a:rPr lang="hr-HR" altLang="zh-CN" sz="3200" dirty="0">
                <a:cs typeface="Arial" panose="020B0604020202020204" pitchFamily="34" charset="0"/>
              </a:rPr>
              <a:t>vrsta trajnosti</a:t>
            </a:r>
            <a:endParaRPr lang="zh-CN" altLang="en-US" sz="3200" dirty="0">
              <a:effectLst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1368425"/>
            <a:ext cx="1979613" cy="831850"/>
          </a:xfrm>
          <a:prstGeom prst="rect">
            <a:avLst/>
          </a:prstGeom>
          <a:solidFill>
            <a:schemeClr val="accent2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sz="2400" dirty="0">
                <a:solidFill>
                  <a:srgbClr val="FFFF00"/>
                </a:solidFill>
                <a:cs typeface="Arial" panose="020B0604020202020204" pitchFamily="34" charset="0"/>
              </a:rPr>
              <a:t>D</a:t>
            </a:r>
            <a:r>
              <a:rPr lang="hr-HR" altLang="zh-CN" sz="2400" dirty="0">
                <a:solidFill>
                  <a:srgbClr val="FFFF00"/>
                </a:solidFill>
                <a:cs typeface="Arial" panose="020B0604020202020204" pitchFamily="34" charset="0"/>
              </a:rPr>
              <a:t>inamičko</a:t>
            </a:r>
            <a:r>
              <a:rPr lang="en-US" altLang="zh-CN" sz="2400" dirty="0">
                <a:solidFill>
                  <a:srgbClr val="FFFF00"/>
                </a:solidFill>
                <a:cs typeface="Arial" panose="020B0604020202020204" pitchFamily="34" charset="0"/>
              </a:rPr>
              <a:t> </a:t>
            </a:r>
            <a:r>
              <a:rPr lang="hr-HR" altLang="zh-CN" sz="2400" dirty="0">
                <a:solidFill>
                  <a:srgbClr val="FFFF00"/>
                </a:solidFill>
                <a:cs typeface="Arial" panose="020B0604020202020204" pitchFamily="34" charset="0"/>
              </a:rPr>
              <a:t>opterećenje</a:t>
            </a:r>
            <a:endParaRPr lang="zh-CN" altLang="en-US" sz="2400" dirty="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554288" y="1368425"/>
            <a:ext cx="1655762" cy="831850"/>
          </a:xfrm>
          <a:prstGeom prst="rect">
            <a:avLst/>
          </a:prstGeom>
          <a:solidFill>
            <a:schemeClr val="accent2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hr-HR" altLang="zh-CN" sz="2400" dirty="0">
                <a:solidFill>
                  <a:srgbClr val="FFFF00"/>
                </a:solidFill>
                <a:cs typeface="Arial" panose="020B0604020202020204" pitchFamily="34" charset="0"/>
              </a:rPr>
              <a:t>Odgovor</a:t>
            </a:r>
            <a:endParaRPr lang="en-US" altLang="zh-CN" sz="2400" dirty="0">
              <a:solidFill>
                <a:srgbClr val="FFFF00"/>
              </a:solidFill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altLang="zh-CN" sz="2400" dirty="0">
                <a:solidFill>
                  <a:srgbClr val="FFFF00"/>
                </a:solidFill>
                <a:cs typeface="Arial" panose="020B0604020202020204" pitchFamily="34" charset="0"/>
              </a:rPr>
              <a:t>A,  N</a:t>
            </a:r>
            <a:endParaRPr lang="zh-CN" altLang="en-US" sz="2400" dirty="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859338" y="1368425"/>
            <a:ext cx="1657350" cy="831850"/>
          </a:xfrm>
          <a:prstGeom prst="rect">
            <a:avLst/>
          </a:prstGeom>
          <a:solidFill>
            <a:schemeClr val="accent2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hr-HR" altLang="zh-CN" sz="2400" dirty="0">
                <a:solidFill>
                  <a:srgbClr val="FFFF00"/>
                </a:solidFill>
                <a:cs typeface="Arial" panose="020B0604020202020204" pitchFamily="34" charset="0"/>
              </a:rPr>
              <a:t>Oštećenje</a:t>
            </a:r>
          </a:p>
          <a:p>
            <a:pPr>
              <a:defRPr/>
            </a:pPr>
            <a:r>
              <a:rPr lang="hr-HR" altLang="zh-CN" sz="2400" dirty="0">
                <a:solidFill>
                  <a:srgbClr val="FFFF00"/>
                </a:solidFill>
                <a:cs typeface="Arial" panose="020B0604020202020204" pitchFamily="34" charset="0"/>
              </a:rPr>
              <a:t>umorom</a:t>
            </a:r>
            <a:endParaRPr lang="zh-CN" altLang="en-US" sz="2400" dirty="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092950" y="1368425"/>
            <a:ext cx="1979613" cy="831850"/>
          </a:xfrm>
          <a:prstGeom prst="rect">
            <a:avLst/>
          </a:prstGeom>
          <a:solidFill>
            <a:schemeClr val="accent2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hr-HR" altLang="zh-CN" sz="2400" dirty="0">
                <a:solidFill>
                  <a:srgbClr val="FFFF00"/>
                </a:solidFill>
                <a:cs typeface="Arial" panose="020B0604020202020204" pitchFamily="34" charset="0"/>
              </a:rPr>
              <a:t>Otpor oštećenju</a:t>
            </a:r>
            <a:endParaRPr lang="zh-CN" altLang="en-US" sz="2400" dirty="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  <p:sp>
        <p:nvSpPr>
          <p:cNvPr id="18" name="下弧形箭头 7"/>
          <p:cNvSpPr/>
          <p:nvPr/>
        </p:nvSpPr>
        <p:spPr>
          <a:xfrm>
            <a:off x="611188" y="2316163"/>
            <a:ext cx="2520950" cy="792162"/>
          </a:xfrm>
          <a:prstGeom prst="curvedUp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altLang="zh-CN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</a:t>
            </a:r>
            <a:r>
              <a:rPr lang="hr-HR" altLang="zh-CN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kturalna</a:t>
            </a:r>
            <a:r>
              <a:rPr lang="en-US" altLang="zh-CN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r-HR" altLang="zh-CN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dinamika</a:t>
            </a:r>
            <a:endParaRPr lang="zh-CN" alt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下弧形箭头 8"/>
          <p:cNvSpPr/>
          <p:nvPr/>
        </p:nvSpPr>
        <p:spPr>
          <a:xfrm>
            <a:off x="3276600" y="2320925"/>
            <a:ext cx="2590800" cy="792163"/>
          </a:xfrm>
          <a:prstGeom prst="curvedUp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hr-HR" altLang="zh-CN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Ideja o testiranju stanja</a:t>
            </a:r>
            <a:endParaRPr lang="en-US" altLang="zh-CN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下弧形箭头 10"/>
          <p:cNvSpPr/>
          <p:nvPr/>
        </p:nvSpPr>
        <p:spPr>
          <a:xfrm>
            <a:off x="6011863" y="2320925"/>
            <a:ext cx="2520950" cy="792163"/>
          </a:xfrm>
          <a:prstGeom prst="curvedUp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hr-HR" altLang="zh-CN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Ažuriranje modela</a:t>
            </a:r>
            <a:endParaRPr lang="en-US" altLang="zh-CN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下弧形箭头 11"/>
          <p:cNvSpPr/>
          <p:nvPr/>
        </p:nvSpPr>
        <p:spPr>
          <a:xfrm>
            <a:off x="611188" y="3313113"/>
            <a:ext cx="5184775" cy="792162"/>
          </a:xfrm>
          <a:prstGeom prst="curvedUp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hr-HR" altLang="zh-CN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Koja je vrsta odnosa</a:t>
            </a:r>
            <a:r>
              <a:rPr lang="en-US" altLang="zh-CN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altLang="zh-CN" sz="28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altLang="zh-CN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——</a:t>
            </a:r>
            <a:r>
              <a:rPr lang="hr-HR" altLang="zh-CN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Stvarno</a:t>
            </a:r>
            <a:r>
              <a:rPr lang="en-US" altLang="zh-CN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r-HR" altLang="zh-CN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idealno opterećenje</a:t>
            </a:r>
            <a:endParaRPr lang="en-US" altLang="zh-CN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矩形 16"/>
          <p:cNvSpPr/>
          <p:nvPr/>
        </p:nvSpPr>
        <p:spPr>
          <a:xfrm>
            <a:off x="328613" y="4254500"/>
            <a:ext cx="5965825" cy="5857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hr-HR" altLang="zh-CN" sz="3200" dirty="0">
                <a:solidFill>
                  <a:srgbClr val="FFFF00"/>
                </a:solidFill>
                <a:cs typeface="Arial" panose="020B0604020202020204" pitchFamily="34" charset="0"/>
              </a:rPr>
              <a:t>Druga djelovanja i oštećenja</a:t>
            </a:r>
            <a:r>
              <a:rPr lang="en-US" altLang="zh-CN" sz="3200" dirty="0">
                <a:solidFill>
                  <a:srgbClr val="FFFF00"/>
                </a:solidFill>
                <a:cs typeface="Arial" panose="020B0604020202020204" pitchFamily="34" charset="0"/>
              </a:rPr>
              <a:t>?</a:t>
            </a:r>
            <a:endParaRPr lang="zh-CN" altLang="en-US" sz="3200" dirty="0">
              <a:cs typeface="Arial" panose="020B0604020202020204" pitchFamily="34" charset="0"/>
            </a:endParaRPr>
          </a:p>
        </p:txBody>
      </p:sp>
      <p:sp>
        <p:nvSpPr>
          <p:cNvPr id="32" name="上弧形箭头 17"/>
          <p:cNvSpPr/>
          <p:nvPr/>
        </p:nvSpPr>
        <p:spPr>
          <a:xfrm>
            <a:off x="1116013" y="4837113"/>
            <a:ext cx="2160587" cy="647700"/>
          </a:xfrm>
          <a:prstGeom prst="curved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altLang="zh-CN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zh-CN" altLang="en-US" sz="3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上弧形箭头 18"/>
          <p:cNvSpPr/>
          <p:nvPr/>
        </p:nvSpPr>
        <p:spPr>
          <a:xfrm>
            <a:off x="3635375" y="4837113"/>
            <a:ext cx="2160588" cy="647700"/>
          </a:xfrm>
          <a:prstGeom prst="curved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altLang="zh-CN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zh-CN" altLang="en-US" sz="3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上弧形箭头 19"/>
          <p:cNvSpPr/>
          <p:nvPr/>
        </p:nvSpPr>
        <p:spPr>
          <a:xfrm>
            <a:off x="755650" y="4837113"/>
            <a:ext cx="4968875" cy="647700"/>
          </a:xfrm>
          <a:prstGeom prst="curvedDown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altLang="zh-CN" sz="3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zh-CN" altLang="en-US" sz="32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燕尾形箭头 20"/>
          <p:cNvSpPr/>
          <p:nvPr/>
        </p:nvSpPr>
        <p:spPr>
          <a:xfrm>
            <a:off x="2051050" y="1584325"/>
            <a:ext cx="433388" cy="485775"/>
          </a:xfrm>
          <a:prstGeom prst="notched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燕尾形箭头 21"/>
          <p:cNvSpPr/>
          <p:nvPr/>
        </p:nvSpPr>
        <p:spPr>
          <a:xfrm>
            <a:off x="4356100" y="1584325"/>
            <a:ext cx="431800" cy="485775"/>
          </a:xfrm>
          <a:prstGeom prst="notched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燕尾形箭头 22"/>
          <p:cNvSpPr/>
          <p:nvPr/>
        </p:nvSpPr>
        <p:spPr>
          <a:xfrm>
            <a:off x="6588125" y="1584325"/>
            <a:ext cx="431800" cy="485775"/>
          </a:xfrm>
          <a:prstGeom prst="notched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0" y="5289550"/>
            <a:ext cx="1979613" cy="1200150"/>
          </a:xfrm>
          <a:prstGeom prst="rect">
            <a:avLst/>
          </a:prstGeom>
          <a:solidFill>
            <a:schemeClr val="accent2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hr-HR" altLang="zh-CN" sz="2400" dirty="0">
                <a:solidFill>
                  <a:srgbClr val="FFFF00"/>
                </a:solidFill>
                <a:cs typeface="Arial" panose="020B0604020202020204" pitchFamily="34" charset="0"/>
              </a:rPr>
              <a:t>Djelovanje variranjem </a:t>
            </a:r>
            <a:r>
              <a:rPr lang="en-US" altLang="zh-CN" sz="2400" dirty="0">
                <a:solidFill>
                  <a:srgbClr val="FFFF00"/>
                </a:solidFill>
                <a:cs typeface="Arial" panose="020B0604020202020204" pitchFamily="34" charset="0"/>
              </a:rPr>
              <a:t>T,H</a:t>
            </a:r>
            <a:endParaRPr lang="zh-CN" altLang="en-US" sz="2400" dirty="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484438" y="5422900"/>
            <a:ext cx="1655762" cy="830263"/>
          </a:xfrm>
          <a:prstGeom prst="rect">
            <a:avLst/>
          </a:prstGeom>
          <a:solidFill>
            <a:schemeClr val="accent2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hr-HR" altLang="zh-CN" sz="2400" dirty="0">
                <a:solidFill>
                  <a:srgbClr val="FFFF00"/>
                </a:solidFill>
                <a:cs typeface="Arial" panose="020B0604020202020204" pitchFamily="34" charset="0"/>
              </a:rPr>
              <a:t>Koji je odgovor</a:t>
            </a:r>
            <a:r>
              <a:rPr lang="en-US" altLang="zh-CN" sz="2400" dirty="0">
                <a:solidFill>
                  <a:srgbClr val="FFFF00"/>
                </a:solidFill>
                <a:cs typeface="Arial" panose="020B0604020202020204" pitchFamily="34" charset="0"/>
              </a:rPr>
              <a:t>?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4787900" y="5416550"/>
            <a:ext cx="1800225" cy="831850"/>
          </a:xfrm>
          <a:prstGeom prst="rect">
            <a:avLst/>
          </a:prstGeom>
          <a:solidFill>
            <a:schemeClr val="accent2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hr-HR" altLang="zh-CN" sz="2400" dirty="0">
                <a:solidFill>
                  <a:srgbClr val="FFFF00"/>
                </a:solidFill>
                <a:cs typeface="Arial" panose="020B0604020202020204" pitchFamily="34" charset="0"/>
              </a:rPr>
              <a:t>Koliko je oštećenje</a:t>
            </a:r>
            <a:r>
              <a:rPr lang="en-US" altLang="zh-CN" sz="2400" dirty="0">
                <a:solidFill>
                  <a:srgbClr val="FFFF00"/>
                </a:solidFill>
                <a:cs typeface="Arial" panose="020B0604020202020204" pitchFamily="34" charset="0"/>
              </a:rPr>
              <a:t>?</a:t>
            </a:r>
            <a:endParaRPr lang="zh-CN" altLang="en-US" sz="2400" dirty="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092950" y="5422900"/>
            <a:ext cx="1979613" cy="830263"/>
          </a:xfrm>
          <a:prstGeom prst="rect">
            <a:avLst/>
          </a:prstGeom>
          <a:solidFill>
            <a:schemeClr val="accent2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hr-HR" altLang="zh-CN" sz="2400" dirty="0">
                <a:solidFill>
                  <a:srgbClr val="FFFF00"/>
                </a:solidFill>
                <a:cs typeface="Arial" panose="020B0604020202020204" pitchFamily="34" charset="0"/>
              </a:rPr>
              <a:t>Otpor oštećenju</a:t>
            </a:r>
            <a:endParaRPr lang="zh-CN" altLang="en-US" sz="2400" dirty="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  <p:sp>
        <p:nvSpPr>
          <p:cNvPr id="43" name="燕尾形箭头 23"/>
          <p:cNvSpPr/>
          <p:nvPr/>
        </p:nvSpPr>
        <p:spPr>
          <a:xfrm>
            <a:off x="1979613" y="5648325"/>
            <a:ext cx="431800" cy="484188"/>
          </a:xfrm>
          <a:prstGeom prst="notched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燕尾形箭头 24"/>
          <p:cNvSpPr/>
          <p:nvPr/>
        </p:nvSpPr>
        <p:spPr>
          <a:xfrm>
            <a:off x="4252913" y="5648325"/>
            <a:ext cx="431800" cy="484188"/>
          </a:xfrm>
          <a:prstGeom prst="notched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燕尾形箭头 25"/>
          <p:cNvSpPr/>
          <p:nvPr/>
        </p:nvSpPr>
        <p:spPr>
          <a:xfrm>
            <a:off x="6616700" y="5648325"/>
            <a:ext cx="431800" cy="484188"/>
          </a:xfrm>
          <a:prstGeom prst="notched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6908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2" grpId="0" animBg="1"/>
      <p:bldP spid="31" grpId="0"/>
      <p:bldP spid="32" grpId="0" animBg="1"/>
      <p:bldP spid="33" grpId="0" animBg="1"/>
      <p:bldP spid="34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ext Box 10"/>
          <p:cNvSpPr txBox="1">
            <a:spLocks noChangeArrowheads="1"/>
          </p:cNvSpPr>
          <p:nvPr/>
        </p:nvSpPr>
        <p:spPr bwMode="auto">
          <a:xfrm>
            <a:off x="76200" y="114300"/>
            <a:ext cx="3416300" cy="523875"/>
          </a:xfrm>
          <a:prstGeom prst="rect">
            <a:avLst/>
          </a:prstGeom>
          <a:solidFill>
            <a:srgbClr val="CC0000"/>
          </a:solidFill>
          <a:ln w="635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hr-HR" altLang="zh-CN" sz="2800" dirty="0">
                <a:solidFill>
                  <a:srgbClr val="FFFF00"/>
                </a:solidFill>
                <a:ea typeface="黑体" pitchFamily="2" charset="-122"/>
                <a:cs typeface="Arial" panose="020B0604020202020204" pitchFamily="34" charset="0"/>
              </a:rPr>
              <a:t>Okoliš</a:t>
            </a:r>
            <a:endParaRPr lang="zh-CN" altLang="en-US" sz="2800" dirty="0">
              <a:solidFill>
                <a:srgbClr val="FFFF00"/>
              </a:solidFill>
              <a:ea typeface="黑体" pitchFamily="2" charset="-122"/>
              <a:cs typeface="Arial" panose="020B0604020202020204" pitchFamily="34" charset="0"/>
            </a:endParaRPr>
          </a:p>
        </p:txBody>
      </p:sp>
      <p:sp>
        <p:nvSpPr>
          <p:cNvPr id="66" name="Text Box 11"/>
          <p:cNvSpPr txBox="1">
            <a:spLocks noChangeArrowheads="1"/>
          </p:cNvSpPr>
          <p:nvPr/>
        </p:nvSpPr>
        <p:spPr bwMode="auto">
          <a:xfrm>
            <a:off x="76200" y="1009650"/>
            <a:ext cx="3354388" cy="1108075"/>
          </a:xfrm>
          <a:prstGeom prst="rect">
            <a:avLst/>
          </a:prstGeom>
          <a:solidFill>
            <a:srgbClr val="000000"/>
          </a:solidFill>
          <a:ln w="635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hr-HR" altLang="zh-CN" sz="2200" dirty="0">
                <a:solidFill>
                  <a:srgbClr val="FFFF00"/>
                </a:solidFill>
                <a:cs typeface="Arial" panose="020B0604020202020204" pitchFamily="34" charset="0"/>
              </a:rPr>
              <a:t>Dugotrajno opterećenje</a:t>
            </a:r>
            <a:endParaRPr lang="zh-CN" altLang="en-US" sz="2200" dirty="0">
              <a:solidFill>
                <a:srgbClr val="FFFF00"/>
              </a:solidFill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altLang="zh-CN" sz="2200" dirty="0">
                <a:solidFill>
                  <a:srgbClr val="FFFF00"/>
                </a:solidFill>
                <a:cs typeface="Arial" panose="020B0604020202020204" pitchFamily="34" charset="0"/>
              </a:rPr>
              <a:t>(</a:t>
            </a:r>
            <a:r>
              <a:rPr lang="hr-HR" altLang="zh-CN" sz="2200" dirty="0">
                <a:solidFill>
                  <a:srgbClr val="FFFF00"/>
                </a:solidFill>
                <a:cs typeface="Arial" panose="020B0604020202020204" pitchFamily="34" charset="0"/>
              </a:rPr>
              <a:t>umor</a:t>
            </a:r>
            <a:r>
              <a:rPr lang="en-US" altLang="zh-CN" sz="2200" dirty="0">
                <a:solidFill>
                  <a:srgbClr val="FFFF00"/>
                </a:solidFill>
                <a:cs typeface="Arial" panose="020B0604020202020204" pitchFamily="34" charset="0"/>
              </a:rPr>
              <a:t>)</a:t>
            </a:r>
            <a:r>
              <a:rPr lang="en-US" altLang="zh-CN" sz="2200" dirty="0">
                <a:solidFill>
                  <a:prstClr val="white"/>
                </a:solidFill>
                <a:cs typeface="Arial" panose="020B0604020202020204" pitchFamily="34" charset="0"/>
              </a:rPr>
              <a:t>---</a:t>
            </a:r>
            <a:r>
              <a:rPr lang="hr-HR" altLang="zh-CN" sz="2200" dirty="0">
                <a:solidFill>
                  <a:prstClr val="white"/>
                </a:solidFill>
                <a:cs typeface="Arial" panose="020B0604020202020204" pitchFamily="34" charset="0"/>
              </a:rPr>
              <a:t> </a:t>
            </a:r>
          </a:p>
          <a:p>
            <a:pPr>
              <a:defRPr/>
            </a:pPr>
            <a:r>
              <a:rPr lang="hr-HR" altLang="zh-CN" sz="2200" dirty="0">
                <a:solidFill>
                  <a:prstClr val="white"/>
                </a:solidFill>
                <a:cs typeface="Arial" panose="020B0604020202020204" pitchFamily="34" charset="0"/>
              </a:rPr>
              <a:t>vjetar</a:t>
            </a:r>
            <a:r>
              <a:rPr lang="en-US" altLang="zh-CN" sz="2200" dirty="0">
                <a:solidFill>
                  <a:prstClr val="white"/>
                </a:solidFill>
                <a:cs typeface="Arial" panose="020B0604020202020204" pitchFamily="34" charset="0"/>
              </a:rPr>
              <a:t>, v</a:t>
            </a:r>
            <a:r>
              <a:rPr lang="hr-HR" altLang="zh-CN" sz="2200" dirty="0">
                <a:solidFill>
                  <a:prstClr val="white"/>
                </a:solidFill>
                <a:cs typeface="Arial" panose="020B0604020202020204" pitchFamily="34" charset="0"/>
              </a:rPr>
              <a:t>ozila</a:t>
            </a:r>
            <a:r>
              <a:rPr lang="en-US" altLang="zh-CN" sz="2200" dirty="0">
                <a:solidFill>
                  <a:prstClr val="white"/>
                </a:solidFill>
                <a:cs typeface="Arial" panose="020B0604020202020204" pitchFamily="34" charset="0"/>
              </a:rPr>
              <a:t>, </a:t>
            </a:r>
            <a:r>
              <a:rPr lang="hr-HR" altLang="zh-CN" sz="2200" dirty="0">
                <a:solidFill>
                  <a:prstClr val="white"/>
                </a:solidFill>
                <a:cs typeface="Arial" panose="020B0604020202020204" pitchFamily="34" charset="0"/>
              </a:rPr>
              <a:t>itd.</a:t>
            </a:r>
            <a:endParaRPr lang="zh-CN" altLang="en-US" sz="2200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sp>
        <p:nvSpPr>
          <p:cNvPr id="67" name="Text Box 12"/>
          <p:cNvSpPr txBox="1">
            <a:spLocks noChangeArrowheads="1"/>
          </p:cNvSpPr>
          <p:nvPr/>
        </p:nvSpPr>
        <p:spPr bwMode="auto">
          <a:xfrm>
            <a:off x="65088" y="2306638"/>
            <a:ext cx="3355975" cy="1108075"/>
          </a:xfrm>
          <a:prstGeom prst="rect">
            <a:avLst/>
          </a:prstGeom>
          <a:solidFill>
            <a:srgbClr val="000000"/>
          </a:solidFill>
          <a:ln w="635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hr-HR" altLang="zh-CN" sz="2200" dirty="0">
                <a:solidFill>
                  <a:srgbClr val="FFFF00"/>
                </a:solidFill>
                <a:cs typeface="Arial" panose="020B0604020202020204" pitchFamily="34" charset="0"/>
              </a:rPr>
              <a:t>Dugotrajni utjecaj okoliša</a:t>
            </a:r>
            <a:endParaRPr lang="zh-CN" altLang="en-US" sz="2200" dirty="0">
              <a:solidFill>
                <a:srgbClr val="FFFF00"/>
              </a:solidFill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altLang="zh-CN" sz="2200" dirty="0">
                <a:solidFill>
                  <a:prstClr val="white"/>
                </a:solidFill>
                <a:cs typeface="Arial" panose="020B0604020202020204" pitchFamily="34" charset="0"/>
              </a:rPr>
              <a:t>---T, H, </a:t>
            </a:r>
            <a:r>
              <a:rPr lang="hr-HR" altLang="zh-CN" sz="2200" dirty="0">
                <a:solidFill>
                  <a:prstClr val="white"/>
                </a:solidFill>
                <a:cs typeface="Arial" panose="020B0604020202020204" pitchFamily="34" charset="0"/>
              </a:rPr>
              <a:t>itd.</a:t>
            </a:r>
            <a:r>
              <a:rPr lang="en-US" altLang="zh-CN" sz="2200" dirty="0">
                <a:solidFill>
                  <a:prstClr val="white"/>
                </a:solidFill>
                <a:cs typeface="Arial" panose="020B0604020202020204" pitchFamily="34" charset="0"/>
              </a:rPr>
              <a:t> (</a:t>
            </a:r>
            <a:r>
              <a:rPr lang="hr-HR" altLang="zh-CN" sz="2200" dirty="0">
                <a:solidFill>
                  <a:prstClr val="white"/>
                </a:solidFill>
                <a:cs typeface="Arial" panose="020B0604020202020204" pitchFamily="34" charset="0"/>
              </a:rPr>
              <a:t>fizikalni</a:t>
            </a:r>
            <a:r>
              <a:rPr lang="en-US" altLang="zh-CN" sz="2200" dirty="0">
                <a:solidFill>
                  <a:prstClr val="white"/>
                </a:solidFill>
                <a:cs typeface="Arial" panose="020B0604020202020204" pitchFamily="34" charset="0"/>
              </a:rPr>
              <a:t>)</a:t>
            </a:r>
            <a:endParaRPr lang="zh-CN" altLang="en-US" sz="2200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sp>
        <p:nvSpPr>
          <p:cNvPr id="68" name="Text Box 28"/>
          <p:cNvSpPr txBox="1">
            <a:spLocks noChangeArrowheads="1"/>
          </p:cNvSpPr>
          <p:nvPr/>
        </p:nvSpPr>
        <p:spPr bwMode="auto">
          <a:xfrm>
            <a:off x="28575" y="3579813"/>
            <a:ext cx="3395663" cy="1446212"/>
          </a:xfrm>
          <a:prstGeom prst="rect">
            <a:avLst/>
          </a:prstGeom>
          <a:solidFill>
            <a:srgbClr val="000000"/>
          </a:solidFill>
          <a:ln w="635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hr-HR" altLang="zh-CN" sz="2200" dirty="0">
                <a:solidFill>
                  <a:srgbClr val="FFFF00"/>
                </a:solidFill>
                <a:cs typeface="Arial" panose="020B0604020202020204" pitchFamily="34" charset="0"/>
              </a:rPr>
              <a:t>Dugotrajni utjecaj okoliša</a:t>
            </a:r>
            <a:endParaRPr lang="zh-CN" altLang="en-US" sz="2200" dirty="0">
              <a:solidFill>
                <a:srgbClr val="FFFF00"/>
              </a:solidFill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altLang="zh-CN" sz="2200" dirty="0">
                <a:cs typeface="Arial" panose="020B0604020202020204" pitchFamily="34" charset="0"/>
              </a:rPr>
              <a:t>---</a:t>
            </a:r>
            <a:r>
              <a:rPr lang="hr-HR" altLang="zh-CN" sz="2200" dirty="0">
                <a:solidFill>
                  <a:prstClr val="white"/>
                </a:solidFill>
                <a:cs typeface="Arial" panose="020B0604020202020204" pitchFamily="34" charset="0"/>
              </a:rPr>
              <a:t>kiseline</a:t>
            </a:r>
            <a:r>
              <a:rPr lang="en-US" altLang="zh-CN" sz="2200" dirty="0">
                <a:solidFill>
                  <a:prstClr val="white"/>
                </a:solidFill>
                <a:cs typeface="Arial" panose="020B0604020202020204" pitchFamily="34" charset="0"/>
              </a:rPr>
              <a:t>, </a:t>
            </a:r>
            <a:r>
              <a:rPr lang="hr-HR" altLang="zh-CN" sz="2200" dirty="0">
                <a:solidFill>
                  <a:prstClr val="white"/>
                </a:solidFill>
                <a:cs typeface="Arial" panose="020B0604020202020204" pitchFamily="34" charset="0"/>
              </a:rPr>
              <a:t>lužine</a:t>
            </a:r>
            <a:r>
              <a:rPr lang="en-US" altLang="zh-CN" sz="2200" dirty="0">
                <a:solidFill>
                  <a:prstClr val="white"/>
                </a:solidFill>
                <a:cs typeface="Arial" panose="020B0604020202020204" pitchFamily="34" charset="0"/>
              </a:rPr>
              <a:t>,  </a:t>
            </a:r>
            <a:r>
              <a:rPr lang="hr-HR" altLang="zh-CN" sz="2200" dirty="0">
                <a:solidFill>
                  <a:prstClr val="white"/>
                </a:solidFill>
                <a:cs typeface="Arial" panose="020B0604020202020204" pitchFamily="34" charset="0"/>
              </a:rPr>
              <a:t>kloridi</a:t>
            </a:r>
            <a:r>
              <a:rPr lang="en-US" altLang="zh-CN" sz="2200" dirty="0">
                <a:solidFill>
                  <a:prstClr val="white"/>
                </a:solidFill>
                <a:cs typeface="Arial" panose="020B0604020202020204" pitchFamily="34" charset="0"/>
              </a:rPr>
              <a:t>, </a:t>
            </a:r>
            <a:r>
              <a:rPr lang="hr-HR" altLang="zh-CN" sz="2200" dirty="0">
                <a:solidFill>
                  <a:prstClr val="white"/>
                </a:solidFill>
                <a:cs typeface="Arial" panose="020B0604020202020204" pitchFamily="34" charset="0"/>
              </a:rPr>
              <a:t>dr.</a:t>
            </a:r>
            <a:r>
              <a:rPr lang="en-US" altLang="zh-CN" sz="2200" dirty="0">
                <a:solidFill>
                  <a:prstClr val="white"/>
                </a:solidFill>
                <a:cs typeface="Arial" panose="020B0604020202020204" pitchFamily="34" charset="0"/>
              </a:rPr>
              <a:t> (</a:t>
            </a:r>
            <a:r>
              <a:rPr lang="hr-HR" altLang="zh-CN" sz="2200" dirty="0">
                <a:solidFill>
                  <a:prstClr val="white"/>
                </a:solidFill>
                <a:cs typeface="Arial" panose="020B0604020202020204" pitchFamily="34" charset="0"/>
              </a:rPr>
              <a:t>kemijski</a:t>
            </a:r>
            <a:r>
              <a:rPr lang="en-US" altLang="zh-CN" sz="2200" dirty="0">
                <a:solidFill>
                  <a:prstClr val="white"/>
                </a:solidFill>
                <a:cs typeface="Arial" panose="020B0604020202020204" pitchFamily="34" charset="0"/>
              </a:rPr>
              <a:t>)</a:t>
            </a:r>
            <a:endParaRPr lang="zh-CN" altLang="en-US" sz="2200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sp>
        <p:nvSpPr>
          <p:cNvPr id="69" name="Text Box 29"/>
          <p:cNvSpPr txBox="1">
            <a:spLocks noChangeArrowheads="1"/>
          </p:cNvSpPr>
          <p:nvPr/>
        </p:nvSpPr>
        <p:spPr bwMode="auto">
          <a:xfrm>
            <a:off x="209550" y="5653088"/>
            <a:ext cx="3033713" cy="747712"/>
          </a:xfrm>
          <a:prstGeom prst="rect">
            <a:avLst/>
          </a:prstGeom>
          <a:solidFill>
            <a:srgbClr val="FF6600"/>
          </a:solidFill>
          <a:ln w="190500">
            <a:solidFill>
              <a:srgbClr val="FF66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r>
              <a:rPr lang="en-US" altLang="zh-CN" sz="2200" dirty="0">
                <a:solidFill>
                  <a:prstClr val="black"/>
                </a:solidFill>
                <a:cs typeface="Arial" panose="020B0604020202020204" pitchFamily="34" charset="0"/>
              </a:rPr>
              <a:t>Model &amp; </a:t>
            </a:r>
            <a:r>
              <a:rPr lang="hr-HR" altLang="zh-CN" sz="2200" dirty="0">
                <a:solidFill>
                  <a:prstClr val="black"/>
                </a:solidFill>
                <a:cs typeface="Arial" panose="020B0604020202020204" pitchFamily="34" charset="0"/>
              </a:rPr>
              <a:t>kriteriji</a:t>
            </a:r>
            <a:r>
              <a:rPr lang="en-US" altLang="zh-CN" sz="2200" dirty="0">
                <a:solidFill>
                  <a:prstClr val="black"/>
                </a:solidFill>
                <a:cs typeface="Arial" panose="020B0604020202020204" pitchFamily="34" charset="0"/>
              </a:rPr>
              <a:t> (</a:t>
            </a:r>
            <a:r>
              <a:rPr lang="hr-HR" altLang="zh-CN" sz="2200" dirty="0">
                <a:solidFill>
                  <a:prstClr val="black"/>
                </a:solidFill>
                <a:cs typeface="Arial" panose="020B0604020202020204" pitchFamily="34" charset="0"/>
              </a:rPr>
              <a:t>parametri</a:t>
            </a:r>
            <a:r>
              <a:rPr lang="en-US" altLang="zh-CN" sz="2200" dirty="0">
                <a:solidFill>
                  <a:prstClr val="black"/>
                </a:solidFill>
                <a:cs typeface="Arial" panose="020B0604020202020204" pitchFamily="34" charset="0"/>
              </a:rPr>
              <a:t>)</a:t>
            </a:r>
          </a:p>
        </p:txBody>
      </p:sp>
      <p:sp>
        <p:nvSpPr>
          <p:cNvPr id="71" name="Text Box 32"/>
          <p:cNvSpPr txBox="1">
            <a:spLocks noChangeArrowheads="1"/>
          </p:cNvSpPr>
          <p:nvPr/>
        </p:nvSpPr>
        <p:spPr bwMode="auto">
          <a:xfrm>
            <a:off x="5508625" y="115888"/>
            <a:ext cx="3527425" cy="584200"/>
          </a:xfrm>
          <a:prstGeom prst="rect">
            <a:avLst/>
          </a:prstGeom>
          <a:solidFill>
            <a:srgbClr val="CC0000"/>
          </a:solidFill>
          <a:ln w="635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sz="3200" dirty="0">
                <a:solidFill>
                  <a:srgbClr val="FFFF00"/>
                </a:solidFill>
                <a:latin typeface="Calibri"/>
                <a:ea typeface="黑体" pitchFamily="2" charset="-122"/>
              </a:rPr>
              <a:t> </a:t>
            </a:r>
            <a:r>
              <a:rPr lang="hr-HR" altLang="zh-CN" sz="2800" dirty="0">
                <a:solidFill>
                  <a:srgbClr val="FFFF00"/>
                </a:solidFill>
                <a:ea typeface="黑体" pitchFamily="2" charset="-122"/>
                <a:cs typeface="Arial" panose="020B0604020202020204" pitchFamily="34" charset="0"/>
              </a:rPr>
              <a:t>Deformacija</a:t>
            </a:r>
            <a:endParaRPr lang="zh-CN" altLang="en-US" sz="2800" dirty="0">
              <a:solidFill>
                <a:srgbClr val="FFFF00"/>
              </a:solidFill>
              <a:ea typeface="黑体" pitchFamily="2" charset="-122"/>
              <a:cs typeface="Arial" panose="020B0604020202020204" pitchFamily="34" charset="0"/>
            </a:endParaRPr>
          </a:p>
        </p:txBody>
      </p:sp>
      <p:sp>
        <p:nvSpPr>
          <p:cNvPr id="72" name="Text Box 33"/>
          <p:cNvSpPr txBox="1">
            <a:spLocks noChangeArrowheads="1"/>
          </p:cNvSpPr>
          <p:nvPr/>
        </p:nvSpPr>
        <p:spPr bwMode="auto">
          <a:xfrm>
            <a:off x="5519738" y="1009650"/>
            <a:ext cx="3530600" cy="1108075"/>
          </a:xfrm>
          <a:prstGeom prst="rect">
            <a:avLst/>
          </a:prstGeom>
          <a:solidFill>
            <a:srgbClr val="000000"/>
          </a:solidFill>
          <a:ln w="635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hr-HR" altLang="zh-CN" sz="2200" dirty="0">
                <a:solidFill>
                  <a:srgbClr val="FFFF00"/>
                </a:solidFill>
                <a:cs typeface="Arial" panose="020B0604020202020204" pitchFamily="34" charset="0"/>
              </a:rPr>
              <a:t>Cikličko naprezanje</a:t>
            </a:r>
            <a:endParaRPr lang="zh-CN" altLang="en-US" sz="2200" dirty="0">
              <a:solidFill>
                <a:srgbClr val="FFFF00"/>
              </a:solidFill>
              <a:cs typeface="Arial" panose="020B0604020202020204" pitchFamily="34" charset="0"/>
            </a:endParaRPr>
          </a:p>
          <a:p>
            <a:pPr>
              <a:defRPr/>
            </a:pPr>
            <a:r>
              <a:rPr lang="hr-HR" altLang="zh-CN" sz="2200" dirty="0">
                <a:solidFill>
                  <a:prstClr val="white"/>
                </a:solidFill>
                <a:cs typeface="Arial" panose="020B0604020202020204" pitchFamily="34" charset="0"/>
              </a:rPr>
              <a:t>pukotine</a:t>
            </a:r>
            <a:r>
              <a:rPr lang="en-US" altLang="zh-CN" sz="2200" dirty="0">
                <a:solidFill>
                  <a:prstClr val="white"/>
                </a:solidFill>
                <a:cs typeface="Arial" panose="020B0604020202020204" pitchFamily="34" charset="0"/>
              </a:rPr>
              <a:t>, </a:t>
            </a:r>
            <a:r>
              <a:rPr lang="hr-HR" altLang="zh-CN" sz="2200" dirty="0">
                <a:solidFill>
                  <a:prstClr val="white"/>
                </a:solidFill>
                <a:cs typeface="Arial" panose="020B0604020202020204" pitchFamily="34" charset="0"/>
              </a:rPr>
              <a:t>oštećenje umorom</a:t>
            </a:r>
            <a:endParaRPr lang="zh-CN" altLang="en-US" sz="2200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sp>
        <p:nvSpPr>
          <p:cNvPr id="73" name="Text Box 34"/>
          <p:cNvSpPr txBox="1">
            <a:spLocks noChangeArrowheads="1"/>
          </p:cNvSpPr>
          <p:nvPr/>
        </p:nvSpPr>
        <p:spPr bwMode="auto">
          <a:xfrm>
            <a:off x="5508625" y="2474913"/>
            <a:ext cx="3635375" cy="769937"/>
          </a:xfrm>
          <a:prstGeom prst="rect">
            <a:avLst/>
          </a:prstGeom>
          <a:solidFill>
            <a:srgbClr val="000000"/>
          </a:solidFill>
          <a:ln w="635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hr-HR" altLang="zh-CN" sz="2200" dirty="0">
                <a:solidFill>
                  <a:srgbClr val="FFFF00"/>
                </a:solidFill>
                <a:cs typeface="Arial" panose="020B0604020202020204" pitchFamily="34" charset="0"/>
              </a:rPr>
              <a:t>Smrzavanje-odmrzavanje</a:t>
            </a:r>
            <a:r>
              <a:rPr lang="en-US" altLang="zh-CN" sz="2200" dirty="0">
                <a:solidFill>
                  <a:srgbClr val="FFFF00"/>
                </a:solidFill>
                <a:cs typeface="Arial" panose="020B0604020202020204" pitchFamily="34" charset="0"/>
              </a:rPr>
              <a:t>,</a:t>
            </a:r>
            <a:r>
              <a:rPr lang="zh-CN" altLang="en-US" sz="2200" dirty="0">
                <a:solidFill>
                  <a:srgbClr val="FFFF00"/>
                </a:solidFill>
                <a:cs typeface="Arial" panose="020B0604020202020204" pitchFamily="34" charset="0"/>
              </a:rPr>
              <a:t> </a:t>
            </a:r>
            <a:r>
              <a:rPr lang="hr-HR" altLang="zh-CN" sz="2200" dirty="0">
                <a:solidFill>
                  <a:srgbClr val="FFFF00"/>
                </a:solidFill>
                <a:cs typeface="Arial" panose="020B0604020202020204" pitchFamily="34" charset="0"/>
              </a:rPr>
              <a:t>starenje materijala</a:t>
            </a:r>
            <a:endParaRPr lang="zh-CN" altLang="en-US" sz="2200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sp>
        <p:nvSpPr>
          <p:cNvPr id="74" name="Text Box 35"/>
          <p:cNvSpPr txBox="1">
            <a:spLocks noChangeArrowheads="1"/>
          </p:cNvSpPr>
          <p:nvPr/>
        </p:nvSpPr>
        <p:spPr bwMode="auto">
          <a:xfrm>
            <a:off x="5467350" y="4040188"/>
            <a:ext cx="3527425" cy="461962"/>
          </a:xfrm>
          <a:prstGeom prst="rect">
            <a:avLst/>
          </a:prstGeom>
          <a:solidFill>
            <a:srgbClr val="000000"/>
          </a:solidFill>
          <a:ln w="635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hr-HR" altLang="zh-CN" sz="2400" dirty="0">
                <a:solidFill>
                  <a:srgbClr val="FFFF00"/>
                </a:solidFill>
                <a:cs typeface="Arial" panose="020B0604020202020204" pitchFamily="34" charset="0"/>
              </a:rPr>
              <a:t>Korozija</a:t>
            </a:r>
            <a:endParaRPr lang="zh-CN" altLang="en-US" sz="2400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sp>
        <p:nvSpPr>
          <p:cNvPr id="81" name="Line 39"/>
          <p:cNvSpPr>
            <a:spLocks noChangeShapeType="1"/>
          </p:cNvSpPr>
          <p:nvPr/>
        </p:nvSpPr>
        <p:spPr bwMode="auto">
          <a:xfrm>
            <a:off x="3559175" y="1563688"/>
            <a:ext cx="1800225" cy="0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2" name="Line 40"/>
          <p:cNvSpPr>
            <a:spLocks noChangeShapeType="1"/>
          </p:cNvSpPr>
          <p:nvPr/>
        </p:nvSpPr>
        <p:spPr bwMode="auto">
          <a:xfrm>
            <a:off x="3559175" y="2860675"/>
            <a:ext cx="1800225" cy="0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3" name="Line 41"/>
          <p:cNvSpPr>
            <a:spLocks noChangeShapeType="1"/>
          </p:cNvSpPr>
          <p:nvPr/>
        </p:nvSpPr>
        <p:spPr bwMode="auto">
          <a:xfrm>
            <a:off x="3630613" y="4300538"/>
            <a:ext cx="1800225" cy="0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4" name="Line 42"/>
          <p:cNvSpPr>
            <a:spLocks noChangeShapeType="1"/>
          </p:cNvSpPr>
          <p:nvPr/>
        </p:nvSpPr>
        <p:spPr bwMode="auto">
          <a:xfrm>
            <a:off x="3630613" y="1635125"/>
            <a:ext cx="1728787" cy="1152525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5" name="Line 43"/>
          <p:cNvSpPr>
            <a:spLocks noChangeShapeType="1"/>
          </p:cNvSpPr>
          <p:nvPr/>
        </p:nvSpPr>
        <p:spPr bwMode="auto">
          <a:xfrm>
            <a:off x="3559175" y="1635125"/>
            <a:ext cx="1871663" cy="2665413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6" name="Line 44"/>
          <p:cNvSpPr>
            <a:spLocks noChangeShapeType="1"/>
          </p:cNvSpPr>
          <p:nvPr/>
        </p:nvSpPr>
        <p:spPr bwMode="auto">
          <a:xfrm flipV="1">
            <a:off x="3630613" y="2860675"/>
            <a:ext cx="1584325" cy="1439863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7" name="Line 45"/>
          <p:cNvSpPr>
            <a:spLocks noChangeShapeType="1"/>
          </p:cNvSpPr>
          <p:nvPr/>
        </p:nvSpPr>
        <p:spPr bwMode="auto">
          <a:xfrm flipV="1">
            <a:off x="3630613" y="1563688"/>
            <a:ext cx="1728787" cy="2736850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8" name="Line 46"/>
          <p:cNvSpPr>
            <a:spLocks noChangeShapeType="1"/>
          </p:cNvSpPr>
          <p:nvPr/>
        </p:nvSpPr>
        <p:spPr bwMode="auto">
          <a:xfrm flipV="1">
            <a:off x="3559175" y="1563688"/>
            <a:ext cx="1728788" cy="1296987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9" name="Line 47"/>
          <p:cNvSpPr>
            <a:spLocks noChangeShapeType="1"/>
          </p:cNvSpPr>
          <p:nvPr/>
        </p:nvSpPr>
        <p:spPr bwMode="auto">
          <a:xfrm>
            <a:off x="3559175" y="2787650"/>
            <a:ext cx="1871663" cy="1512888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79" name="Text Box 50"/>
          <p:cNvSpPr txBox="1">
            <a:spLocks noChangeArrowheads="1"/>
          </p:cNvSpPr>
          <p:nvPr/>
        </p:nvSpPr>
        <p:spPr bwMode="auto">
          <a:xfrm>
            <a:off x="3430588" y="119063"/>
            <a:ext cx="2089150" cy="1200150"/>
          </a:xfrm>
          <a:prstGeom prst="rect">
            <a:avLst/>
          </a:prstGeom>
          <a:solidFill>
            <a:srgbClr val="FFFF00"/>
          </a:solidFill>
          <a:ln w="635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hr-HR" altLang="zh-CN" sz="2400" dirty="0">
                <a:solidFill>
                  <a:prstClr val="black"/>
                </a:solidFill>
                <a:ea typeface="黑体" pitchFamily="2" charset="-122"/>
                <a:cs typeface="Arial" panose="020B0604020202020204" pitchFamily="34" charset="0"/>
              </a:rPr>
              <a:t>Međusobna povezanost faktora</a:t>
            </a:r>
            <a:endParaRPr lang="zh-CN" altLang="en-US" sz="2400" dirty="0">
              <a:solidFill>
                <a:prstClr val="black"/>
              </a:solidFill>
              <a:ea typeface="黑体" pitchFamily="2" charset="-122"/>
              <a:cs typeface="Arial" panose="020B0604020202020204" pitchFamily="34" charset="0"/>
            </a:endParaRPr>
          </a:p>
        </p:txBody>
      </p:sp>
      <p:sp>
        <p:nvSpPr>
          <p:cNvPr id="90" name="Text Box 29"/>
          <p:cNvSpPr txBox="1">
            <a:spLocks noChangeArrowheads="1"/>
          </p:cNvSpPr>
          <p:nvPr/>
        </p:nvSpPr>
        <p:spPr bwMode="auto">
          <a:xfrm>
            <a:off x="5732463" y="5653088"/>
            <a:ext cx="3033712" cy="747712"/>
          </a:xfrm>
          <a:prstGeom prst="rect">
            <a:avLst/>
          </a:prstGeom>
          <a:solidFill>
            <a:srgbClr val="FF6600"/>
          </a:solidFill>
          <a:ln w="190500">
            <a:solidFill>
              <a:srgbClr val="FF66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r>
              <a:rPr lang="hr-HR" altLang="zh-CN" sz="2200" dirty="0">
                <a:solidFill>
                  <a:prstClr val="black"/>
                </a:solidFill>
                <a:cs typeface="Arial" panose="020B0604020202020204" pitchFamily="34" charset="0"/>
              </a:rPr>
              <a:t>Razvoj degradacije i oštećenja</a:t>
            </a:r>
            <a:endParaRPr lang="en-US" altLang="zh-CN" sz="22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2" name="Down Arrow 1"/>
          <p:cNvSpPr/>
          <p:nvPr/>
        </p:nvSpPr>
        <p:spPr bwMode="auto">
          <a:xfrm>
            <a:off x="1530350" y="5026025"/>
            <a:ext cx="390525" cy="530225"/>
          </a:xfrm>
          <a:prstGeom prst="downArrow">
            <a:avLst/>
          </a:prstGeom>
          <a:solidFill>
            <a:srgbClr val="FF6600"/>
          </a:solidFill>
          <a:ln w="9525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>
              <a:defRPr/>
            </a:pPr>
            <a:endParaRPr lang="hr-HR">
              <a:latin typeface="Arial" charset="0"/>
            </a:endParaRPr>
          </a:p>
        </p:txBody>
      </p:sp>
      <p:sp>
        <p:nvSpPr>
          <p:cNvPr id="91" name="Down Arrow 90"/>
          <p:cNvSpPr/>
          <p:nvPr/>
        </p:nvSpPr>
        <p:spPr bwMode="auto">
          <a:xfrm>
            <a:off x="7035800" y="4502150"/>
            <a:ext cx="390525" cy="1054100"/>
          </a:xfrm>
          <a:prstGeom prst="downArrow">
            <a:avLst/>
          </a:prstGeom>
          <a:solidFill>
            <a:srgbClr val="FF6600"/>
          </a:solidFill>
          <a:ln w="9525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>
              <a:defRPr/>
            </a:pPr>
            <a:endParaRPr lang="hr-HR">
              <a:latin typeface="Arial" charset="0"/>
            </a:endParaRPr>
          </a:p>
        </p:txBody>
      </p:sp>
      <p:sp>
        <p:nvSpPr>
          <p:cNvPr id="6" name="Left-Right Arrow 5"/>
          <p:cNvSpPr/>
          <p:nvPr/>
        </p:nvSpPr>
        <p:spPr bwMode="auto">
          <a:xfrm>
            <a:off x="3762375" y="5794375"/>
            <a:ext cx="1465263" cy="465138"/>
          </a:xfrm>
          <a:prstGeom prst="leftRight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>
              <a:defRPr/>
            </a:pPr>
            <a:endParaRPr lang="hr-HR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2472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 animBg="1"/>
      <p:bldP spid="72" grpId="0" animBg="1"/>
      <p:bldP spid="73" grpId="0" animBg="1"/>
      <p:bldP spid="74" grpId="0" animBg="1"/>
      <p:bldP spid="79" grpId="0" animBg="1"/>
      <p:bldP spid="90" grpId="0" animBg="1"/>
      <p:bldP spid="91" grpId="0" animBg="1"/>
      <p:bldP spid="6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oup 5"/>
          <p:cNvGrpSpPr>
            <a:grpSpLocks/>
          </p:cNvGrpSpPr>
          <p:nvPr/>
        </p:nvGrpSpPr>
        <p:grpSpPr bwMode="auto">
          <a:xfrm>
            <a:off x="7059613" y="1087438"/>
            <a:ext cx="1114425" cy="614362"/>
            <a:chOff x="4618" y="919"/>
            <a:chExt cx="702" cy="387"/>
          </a:xfrm>
        </p:grpSpPr>
        <p:sp>
          <p:nvSpPr>
            <p:cNvPr id="48" name="Line 6"/>
            <p:cNvSpPr>
              <a:spLocks noChangeShapeType="1"/>
            </p:cNvSpPr>
            <p:nvPr/>
          </p:nvSpPr>
          <p:spPr bwMode="auto">
            <a:xfrm flipV="1">
              <a:off x="4618" y="919"/>
              <a:ext cx="0" cy="270"/>
            </a:xfrm>
            <a:prstGeom prst="line">
              <a:avLst/>
            </a:prstGeom>
            <a:noFill/>
            <a:ln w="38100">
              <a:solidFill>
                <a:srgbClr val="FF9933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kumimoji="1" lang="zh-CN" altLang="en-US" sz="2400">
                <a:solidFill>
                  <a:srgbClr val="FF0066"/>
                </a:solidFill>
                <a:latin typeface="Times New Roman" pitchFamily="18" charset="0"/>
                <a:ea typeface="黑体" pitchFamily="49" charset="-122"/>
              </a:endParaRPr>
            </a:p>
          </p:txBody>
        </p:sp>
        <p:sp>
          <p:nvSpPr>
            <p:cNvPr id="49" name="Line 7"/>
            <p:cNvSpPr>
              <a:spLocks noChangeShapeType="1"/>
            </p:cNvSpPr>
            <p:nvPr/>
          </p:nvSpPr>
          <p:spPr bwMode="auto">
            <a:xfrm>
              <a:off x="4618" y="919"/>
              <a:ext cx="702" cy="387"/>
            </a:xfrm>
            <a:prstGeom prst="line">
              <a:avLst/>
            </a:prstGeom>
            <a:noFill/>
            <a:ln w="38100">
              <a:solidFill>
                <a:srgbClr val="FF9933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kumimoji="1" lang="zh-CN" altLang="en-US" sz="2400">
                <a:solidFill>
                  <a:srgbClr val="FF0066"/>
                </a:solidFill>
                <a:latin typeface="Times New Roman" pitchFamily="18" charset="0"/>
                <a:ea typeface="黑体" pitchFamily="49" charset="-122"/>
              </a:endParaRPr>
            </a:p>
          </p:txBody>
        </p:sp>
      </p:grpSp>
      <p:grpSp>
        <p:nvGrpSpPr>
          <p:cNvPr id="41988" name="Group 8"/>
          <p:cNvGrpSpPr>
            <a:grpSpLocks/>
          </p:cNvGrpSpPr>
          <p:nvPr/>
        </p:nvGrpSpPr>
        <p:grpSpPr bwMode="auto">
          <a:xfrm>
            <a:off x="488950" y="28575"/>
            <a:ext cx="8255000" cy="4248150"/>
            <a:chOff x="479" y="252"/>
            <a:chExt cx="5200" cy="2676"/>
          </a:xfrm>
        </p:grpSpPr>
        <p:sp>
          <p:nvSpPr>
            <p:cNvPr id="51" name="Line 9"/>
            <p:cNvSpPr>
              <a:spLocks noChangeShapeType="1"/>
            </p:cNvSpPr>
            <p:nvPr/>
          </p:nvSpPr>
          <p:spPr bwMode="auto">
            <a:xfrm flipH="1">
              <a:off x="792" y="252"/>
              <a:ext cx="9" cy="2394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 type="stealth" w="med" len="med"/>
              <a:tailEnd/>
            </a:ln>
          </p:spPr>
          <p:txBody>
            <a:bodyPr/>
            <a:lstStyle/>
            <a:p>
              <a:pPr>
                <a:defRPr/>
              </a:pPr>
              <a:endParaRPr kumimoji="1" lang="zh-CN" altLang="en-US" sz="2400">
                <a:solidFill>
                  <a:srgbClr val="FF0066"/>
                </a:solidFill>
                <a:latin typeface="Times New Roman" pitchFamily="18" charset="0"/>
                <a:ea typeface="黑体" pitchFamily="49" charset="-122"/>
              </a:endParaRPr>
            </a:p>
          </p:txBody>
        </p:sp>
        <p:sp>
          <p:nvSpPr>
            <p:cNvPr id="52" name="Line 10"/>
            <p:cNvSpPr>
              <a:spLocks noChangeShapeType="1"/>
            </p:cNvSpPr>
            <p:nvPr/>
          </p:nvSpPr>
          <p:spPr bwMode="auto">
            <a:xfrm flipV="1">
              <a:off x="792" y="2637"/>
              <a:ext cx="4887" cy="9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defRPr/>
              </a:pPr>
              <a:endParaRPr kumimoji="1" lang="zh-CN" altLang="en-US" sz="2400">
                <a:solidFill>
                  <a:srgbClr val="FF0066"/>
                </a:solidFill>
                <a:latin typeface="Times New Roman" pitchFamily="18" charset="0"/>
                <a:ea typeface="黑体" pitchFamily="49" charset="-122"/>
              </a:endParaRPr>
            </a:p>
          </p:txBody>
        </p:sp>
        <p:sp>
          <p:nvSpPr>
            <p:cNvPr id="53" name="Freeform 11"/>
            <p:cNvSpPr>
              <a:spLocks/>
            </p:cNvSpPr>
            <p:nvPr/>
          </p:nvSpPr>
          <p:spPr bwMode="auto">
            <a:xfrm rot="215682">
              <a:off x="774" y="888"/>
              <a:ext cx="4194" cy="1020"/>
            </a:xfrm>
            <a:custGeom>
              <a:avLst/>
              <a:gdLst>
                <a:gd name="T0" fmla="*/ 0 w 4203"/>
                <a:gd name="T1" fmla="*/ 66 h 1002"/>
                <a:gd name="T2" fmla="*/ 2862 w 4203"/>
                <a:gd name="T3" fmla="*/ 156 h 1002"/>
                <a:gd name="T4" fmla="*/ 4203 w 4203"/>
                <a:gd name="T5" fmla="*/ 1002 h 1002"/>
                <a:gd name="T6" fmla="*/ 0 60000 65536"/>
                <a:gd name="T7" fmla="*/ 0 60000 65536"/>
                <a:gd name="T8" fmla="*/ 0 60000 65536"/>
                <a:gd name="T9" fmla="*/ 0 w 4203"/>
                <a:gd name="T10" fmla="*/ 0 h 1002"/>
                <a:gd name="T11" fmla="*/ 4203 w 4203"/>
                <a:gd name="T12" fmla="*/ 1002 h 100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203" h="1002">
                  <a:moveTo>
                    <a:pt x="0" y="66"/>
                  </a:moveTo>
                  <a:cubicBezTo>
                    <a:pt x="1081" y="33"/>
                    <a:pt x="2162" y="0"/>
                    <a:pt x="2862" y="156"/>
                  </a:cubicBezTo>
                  <a:cubicBezTo>
                    <a:pt x="3562" y="312"/>
                    <a:pt x="3980" y="860"/>
                    <a:pt x="4203" y="1002"/>
                  </a:cubicBezTo>
                </a:path>
              </a:pathLst>
            </a:custGeom>
            <a:noFill/>
            <a:ln w="38100" cap="flat" cmpd="sng">
              <a:solidFill>
                <a:srgbClr val="FF993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kumimoji="1" lang="zh-CN" altLang="en-US" sz="2400">
                <a:solidFill>
                  <a:srgbClr val="FF0066"/>
                </a:solidFill>
                <a:latin typeface="Times New Roman" pitchFamily="18" charset="0"/>
                <a:ea typeface="黑体" pitchFamily="49" charset="-122"/>
              </a:endParaRPr>
            </a:p>
          </p:txBody>
        </p:sp>
        <p:sp>
          <p:nvSpPr>
            <p:cNvPr id="54" name="Text Box 12"/>
            <p:cNvSpPr txBox="1">
              <a:spLocks noChangeArrowheads="1"/>
            </p:cNvSpPr>
            <p:nvPr/>
          </p:nvSpPr>
          <p:spPr bwMode="auto">
            <a:xfrm>
              <a:off x="510" y="252"/>
              <a:ext cx="234" cy="28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altLang="zh-CN" sz="2400" i="1" dirty="0">
                  <a:solidFill>
                    <a:srgbClr val="FFFFFF"/>
                  </a:solidFill>
                  <a:latin typeface="Times New Roman" pitchFamily="18" charset="0"/>
                  <a:ea typeface="黑体" pitchFamily="49" charset="-122"/>
                </a:rPr>
                <a:t>R</a:t>
              </a:r>
            </a:p>
          </p:txBody>
        </p:sp>
        <p:sp>
          <p:nvSpPr>
            <p:cNvPr id="55" name="Text Box 13"/>
            <p:cNvSpPr txBox="1">
              <a:spLocks noChangeArrowheads="1"/>
            </p:cNvSpPr>
            <p:nvPr/>
          </p:nvSpPr>
          <p:spPr bwMode="auto">
            <a:xfrm>
              <a:off x="479" y="686"/>
              <a:ext cx="324" cy="28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altLang="zh-CN" sz="2400" i="1" dirty="0">
                  <a:solidFill>
                    <a:srgbClr val="FFFFFF"/>
                  </a:solidFill>
                  <a:latin typeface="Times New Roman" pitchFamily="18" charset="0"/>
                  <a:ea typeface="黑体" pitchFamily="49" charset="-122"/>
                </a:rPr>
                <a:t>R</a:t>
              </a:r>
              <a:r>
                <a:rPr lang="en-US" altLang="zh-CN" sz="2400" baseline="-25000" dirty="0">
                  <a:solidFill>
                    <a:srgbClr val="FFFFFF"/>
                  </a:solidFill>
                  <a:latin typeface="Times New Roman" pitchFamily="18" charset="0"/>
                  <a:ea typeface="黑体" pitchFamily="49" charset="-122"/>
                </a:rPr>
                <a:t>0</a:t>
              </a:r>
              <a:endParaRPr lang="en-US" altLang="zh-CN" sz="2400" dirty="0">
                <a:solidFill>
                  <a:srgbClr val="FFFFFF"/>
                </a:solidFill>
                <a:latin typeface="Times New Roman" pitchFamily="18" charset="0"/>
                <a:ea typeface="黑体" pitchFamily="49" charset="-122"/>
              </a:endParaRPr>
            </a:p>
          </p:txBody>
        </p:sp>
        <p:sp>
          <p:nvSpPr>
            <p:cNvPr id="56" name="Text Box 14"/>
            <p:cNvSpPr txBox="1">
              <a:spLocks noChangeArrowheads="1"/>
            </p:cNvSpPr>
            <p:nvPr/>
          </p:nvSpPr>
          <p:spPr bwMode="auto">
            <a:xfrm>
              <a:off x="5403" y="2640"/>
              <a:ext cx="234" cy="28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altLang="zh-CN" sz="2400" i="1">
                  <a:solidFill>
                    <a:srgbClr val="FFFFFF"/>
                  </a:solidFill>
                  <a:latin typeface="Times New Roman" pitchFamily="18" charset="0"/>
                  <a:ea typeface="黑体" pitchFamily="49" charset="-122"/>
                </a:rPr>
                <a:t>t</a:t>
              </a:r>
            </a:p>
          </p:txBody>
        </p:sp>
        <p:sp>
          <p:nvSpPr>
            <p:cNvPr id="57" name="Line 15"/>
            <p:cNvSpPr>
              <a:spLocks noChangeShapeType="1"/>
            </p:cNvSpPr>
            <p:nvPr/>
          </p:nvSpPr>
          <p:spPr bwMode="auto">
            <a:xfrm>
              <a:off x="3915" y="1179"/>
              <a:ext cx="0" cy="1458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kumimoji="1" lang="zh-CN" altLang="en-US" sz="2400">
                <a:solidFill>
                  <a:srgbClr val="FF0066"/>
                </a:solidFill>
                <a:latin typeface="Times New Roman" pitchFamily="18" charset="0"/>
                <a:ea typeface="黑体" pitchFamily="49" charset="-122"/>
              </a:endParaRPr>
            </a:p>
          </p:txBody>
        </p:sp>
        <p:sp>
          <p:nvSpPr>
            <p:cNvPr id="58" name="Text Box 16"/>
            <p:cNvSpPr txBox="1">
              <a:spLocks noChangeArrowheads="1"/>
            </p:cNvSpPr>
            <p:nvPr/>
          </p:nvSpPr>
          <p:spPr bwMode="auto">
            <a:xfrm>
              <a:off x="3799" y="2620"/>
              <a:ext cx="234" cy="28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altLang="zh-CN" sz="2400" i="1">
                  <a:solidFill>
                    <a:srgbClr val="FFFFFF"/>
                  </a:solidFill>
                  <a:latin typeface="Times New Roman" pitchFamily="18" charset="0"/>
                  <a:ea typeface="黑体" pitchFamily="49" charset="-122"/>
                </a:rPr>
                <a:t>t</a:t>
              </a:r>
              <a:r>
                <a:rPr lang="en-US" altLang="zh-CN" sz="2400" baseline="-25000">
                  <a:solidFill>
                    <a:srgbClr val="FFFFFF"/>
                  </a:solidFill>
                  <a:latin typeface="Times New Roman" pitchFamily="18" charset="0"/>
                  <a:ea typeface="黑体" pitchFamily="49" charset="-122"/>
                </a:rPr>
                <a:t>1</a:t>
              </a:r>
              <a:endParaRPr lang="en-US" altLang="zh-CN" sz="2400">
                <a:solidFill>
                  <a:srgbClr val="FFFFFF"/>
                </a:solidFill>
                <a:latin typeface="Times New Roman" pitchFamily="18" charset="0"/>
                <a:ea typeface="黑体" pitchFamily="49" charset="-122"/>
              </a:endParaRPr>
            </a:p>
          </p:txBody>
        </p:sp>
        <p:sp>
          <p:nvSpPr>
            <p:cNvPr id="59" name="Text Box 17"/>
            <p:cNvSpPr txBox="1">
              <a:spLocks noChangeArrowheads="1"/>
            </p:cNvSpPr>
            <p:nvPr/>
          </p:nvSpPr>
          <p:spPr bwMode="auto">
            <a:xfrm>
              <a:off x="641" y="2620"/>
              <a:ext cx="234" cy="28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altLang="zh-CN" sz="2400" i="1" dirty="0">
                  <a:solidFill>
                    <a:srgbClr val="FFFFFF"/>
                  </a:solidFill>
                  <a:latin typeface="Times New Roman" pitchFamily="18" charset="0"/>
                  <a:ea typeface="黑体" pitchFamily="49" charset="-122"/>
                </a:rPr>
                <a:t>t</a:t>
              </a:r>
              <a:r>
                <a:rPr lang="en-US" altLang="zh-CN" sz="2400" baseline="-25000" dirty="0">
                  <a:solidFill>
                    <a:srgbClr val="FFFFFF"/>
                  </a:solidFill>
                  <a:latin typeface="Times New Roman" pitchFamily="18" charset="0"/>
                  <a:ea typeface="黑体" pitchFamily="49" charset="-122"/>
                </a:rPr>
                <a:t>0</a:t>
              </a:r>
              <a:endParaRPr lang="en-US" altLang="zh-CN" sz="2400" dirty="0">
                <a:solidFill>
                  <a:srgbClr val="FFFFFF"/>
                </a:solidFill>
                <a:latin typeface="Times New Roman" pitchFamily="18" charset="0"/>
                <a:ea typeface="黑体" pitchFamily="49" charset="-122"/>
              </a:endParaRPr>
            </a:p>
          </p:txBody>
        </p:sp>
      </p:grpSp>
      <p:grpSp>
        <p:nvGrpSpPr>
          <p:cNvPr id="60" name="Group 18"/>
          <p:cNvGrpSpPr>
            <a:grpSpLocks/>
          </p:cNvGrpSpPr>
          <p:nvPr/>
        </p:nvGrpSpPr>
        <p:grpSpPr bwMode="auto">
          <a:xfrm>
            <a:off x="487363" y="1273175"/>
            <a:ext cx="7585075" cy="771525"/>
            <a:chOff x="478" y="1036"/>
            <a:chExt cx="4778" cy="486"/>
          </a:xfrm>
        </p:grpSpPr>
        <p:sp>
          <p:nvSpPr>
            <p:cNvPr id="61" name="Line 19"/>
            <p:cNvSpPr>
              <a:spLocks noChangeShapeType="1"/>
            </p:cNvSpPr>
            <p:nvPr/>
          </p:nvSpPr>
          <p:spPr bwMode="auto">
            <a:xfrm flipV="1">
              <a:off x="792" y="1179"/>
              <a:ext cx="4464" cy="9"/>
            </a:xfrm>
            <a:prstGeom prst="line">
              <a:avLst/>
            </a:prstGeom>
            <a:noFill/>
            <a:ln w="57150">
              <a:solidFill>
                <a:srgbClr val="FFFF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kumimoji="1" lang="zh-CN" altLang="en-US" sz="2400">
                <a:solidFill>
                  <a:srgbClr val="FF0066"/>
                </a:solidFill>
                <a:latin typeface="Times New Roman" pitchFamily="18" charset="0"/>
                <a:ea typeface="黑体" pitchFamily="49" charset="-122"/>
              </a:endParaRPr>
            </a:p>
          </p:txBody>
        </p:sp>
        <p:sp>
          <p:nvSpPr>
            <p:cNvPr id="62" name="Text Box 20"/>
            <p:cNvSpPr txBox="1">
              <a:spLocks noChangeArrowheads="1"/>
            </p:cNvSpPr>
            <p:nvPr/>
          </p:nvSpPr>
          <p:spPr bwMode="auto">
            <a:xfrm flipH="1">
              <a:off x="478" y="1036"/>
              <a:ext cx="297" cy="28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altLang="zh-CN" sz="2400" i="1" dirty="0" err="1">
                  <a:solidFill>
                    <a:srgbClr val="FFFFFF"/>
                  </a:solidFill>
                  <a:latin typeface="Times New Roman" pitchFamily="18" charset="0"/>
                  <a:ea typeface="黑体" pitchFamily="49" charset="-122"/>
                </a:rPr>
                <a:t>R</a:t>
              </a:r>
              <a:r>
                <a:rPr lang="en-US" altLang="zh-CN" sz="2400" i="1" baseline="-25000" dirty="0" err="1">
                  <a:solidFill>
                    <a:srgbClr val="FFFFFF"/>
                  </a:solidFill>
                  <a:latin typeface="Times New Roman" pitchFamily="18" charset="0"/>
                  <a:ea typeface="黑体" pitchFamily="49" charset="-122"/>
                </a:rPr>
                <a:t>l</a:t>
              </a:r>
              <a:endParaRPr lang="en-US" altLang="zh-CN" sz="2400" i="1" dirty="0">
                <a:solidFill>
                  <a:srgbClr val="FFFFFF"/>
                </a:solidFill>
                <a:latin typeface="Times New Roman" pitchFamily="18" charset="0"/>
                <a:ea typeface="黑体" pitchFamily="49" charset="-122"/>
              </a:endParaRPr>
            </a:p>
          </p:txBody>
        </p:sp>
        <p:sp>
          <p:nvSpPr>
            <p:cNvPr id="63" name="Text Box 21"/>
            <p:cNvSpPr txBox="1">
              <a:spLocks noChangeArrowheads="1"/>
            </p:cNvSpPr>
            <p:nvPr/>
          </p:nvSpPr>
          <p:spPr bwMode="auto">
            <a:xfrm>
              <a:off x="1010" y="1251"/>
              <a:ext cx="2812" cy="27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hr-HR" altLang="zh-CN" sz="2200" dirty="0">
                  <a:solidFill>
                    <a:srgbClr val="FFFF00"/>
                  </a:solidFill>
                  <a:ea typeface="黑体" pitchFamily="49" charset="-122"/>
                  <a:cs typeface="Arial" panose="020B0604020202020204" pitchFamily="34" charset="0"/>
                </a:rPr>
                <a:t>Minimalna dopuštena vrijednost</a:t>
              </a:r>
              <a:endParaRPr lang="en-US" altLang="zh-CN" sz="2200" dirty="0">
                <a:solidFill>
                  <a:srgbClr val="FFFF00"/>
                </a:solidFill>
                <a:ea typeface="黑体" pitchFamily="49" charset="-122"/>
                <a:cs typeface="Arial" panose="020B0604020202020204" pitchFamily="34" charset="0"/>
              </a:endParaRPr>
            </a:p>
          </p:txBody>
        </p:sp>
      </p:grpSp>
      <p:sp>
        <p:nvSpPr>
          <p:cNvPr id="64" name="Text Box 22"/>
          <p:cNvSpPr txBox="1">
            <a:spLocks noChangeArrowheads="1"/>
          </p:cNvSpPr>
          <p:nvPr/>
        </p:nvSpPr>
        <p:spPr bwMode="auto">
          <a:xfrm>
            <a:off x="-15875" y="4254500"/>
            <a:ext cx="9124950" cy="1471613"/>
          </a:xfrm>
          <a:prstGeom prst="rect">
            <a:avLst/>
          </a:prstGeom>
          <a:solidFill>
            <a:srgbClr val="000000"/>
          </a:solidFill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20000"/>
              </a:spcBef>
              <a:defRPr/>
            </a:pPr>
            <a:r>
              <a:rPr lang="en-US" altLang="zh-CN" sz="3200" i="1" dirty="0">
                <a:solidFill>
                  <a:srgbClr val="FFFF00"/>
                </a:solidFill>
                <a:latin typeface="Times New Roman" pitchFamily="18" charset="0"/>
                <a:ea typeface="黑体" pitchFamily="49" charset="-122"/>
              </a:rPr>
              <a:t>     </a:t>
            </a:r>
            <a:r>
              <a:rPr lang="en-US" altLang="zh-CN" sz="2400" i="1" dirty="0">
                <a:solidFill>
                  <a:srgbClr val="FFFF00"/>
                </a:solidFill>
                <a:ea typeface="黑体" pitchFamily="49" charset="-122"/>
                <a:cs typeface="Arial" panose="020B0604020202020204" pitchFamily="34" charset="0"/>
              </a:rPr>
              <a:t>t</a:t>
            </a:r>
            <a:r>
              <a:rPr lang="en-US" altLang="zh-CN" sz="2400" i="1" baseline="-25000" dirty="0">
                <a:solidFill>
                  <a:srgbClr val="FFFF00"/>
                </a:solidFill>
                <a:ea typeface="黑体" pitchFamily="49" charset="-122"/>
                <a:cs typeface="Arial" panose="020B0604020202020204" pitchFamily="34" charset="0"/>
              </a:rPr>
              <a:t>1</a:t>
            </a:r>
            <a:r>
              <a:rPr lang="hr-HR" altLang="zh-CN" sz="2400" i="1" baseline="-25000" dirty="0">
                <a:solidFill>
                  <a:srgbClr val="FFFF00"/>
                </a:solidFill>
                <a:ea typeface="黑体" pitchFamily="49" charset="-122"/>
                <a:cs typeface="Arial" panose="020B0604020202020204" pitchFamily="34" charset="0"/>
              </a:rPr>
              <a:t> </a:t>
            </a:r>
            <a:r>
              <a:rPr lang="en-US" altLang="zh-CN" sz="2400" dirty="0">
                <a:solidFill>
                  <a:srgbClr val="FFFF00"/>
                </a:solidFill>
                <a:ea typeface="黑体" pitchFamily="49" charset="-122"/>
                <a:cs typeface="Arial" panose="020B0604020202020204" pitchFamily="34" charset="0"/>
              </a:rPr>
              <a:t>——</a:t>
            </a:r>
            <a:r>
              <a:rPr lang="hr-HR" altLang="zh-CN" sz="2400" dirty="0">
                <a:solidFill>
                  <a:srgbClr val="FFFF00"/>
                </a:solidFill>
                <a:ea typeface="黑体" pitchFamily="49" charset="-122"/>
                <a:cs typeface="Arial" panose="020B0604020202020204" pitchFamily="34" charset="0"/>
              </a:rPr>
              <a:t> Projektirani vijek uporabe</a:t>
            </a:r>
            <a:endParaRPr lang="en-US" altLang="zh-CN" sz="2400" dirty="0">
              <a:solidFill>
                <a:srgbClr val="FFFF00"/>
              </a:solidFill>
              <a:ea typeface="黑体" pitchFamily="49" charset="-122"/>
              <a:cs typeface="Arial" panose="020B0604020202020204" pitchFamily="34" charset="0"/>
            </a:endParaRPr>
          </a:p>
          <a:p>
            <a:pPr algn="just">
              <a:spcBef>
                <a:spcPct val="20000"/>
              </a:spcBef>
              <a:defRPr/>
            </a:pPr>
            <a:r>
              <a:rPr lang="en-US" altLang="zh-CN" sz="2400" i="1" dirty="0">
                <a:solidFill>
                  <a:srgbClr val="FFFFFF"/>
                </a:solidFill>
                <a:ea typeface="黑体" pitchFamily="49" charset="-122"/>
                <a:cs typeface="Arial" panose="020B0604020202020204" pitchFamily="34" charset="0"/>
              </a:rPr>
              <a:t>     t</a:t>
            </a:r>
            <a:r>
              <a:rPr lang="en-US" altLang="zh-CN" sz="2400" i="1" baseline="-25000" dirty="0">
                <a:solidFill>
                  <a:srgbClr val="FFFFFF"/>
                </a:solidFill>
                <a:ea typeface="黑体" pitchFamily="49" charset="-122"/>
                <a:cs typeface="Arial" panose="020B0604020202020204" pitchFamily="34" charset="0"/>
              </a:rPr>
              <a:t>1</a:t>
            </a:r>
            <a:r>
              <a:rPr lang="en-US" altLang="zh-CN" sz="2400" dirty="0">
                <a:solidFill>
                  <a:srgbClr val="FFFFFF"/>
                </a:solidFill>
                <a:ea typeface="黑体" pitchFamily="49" charset="-122"/>
                <a:cs typeface="Arial" panose="020B0604020202020204" pitchFamily="34" charset="0"/>
              </a:rPr>
              <a:t>-</a:t>
            </a:r>
            <a:r>
              <a:rPr lang="en-US" altLang="zh-CN" sz="2400" i="1" dirty="0">
                <a:solidFill>
                  <a:srgbClr val="FFFFFF"/>
                </a:solidFill>
                <a:ea typeface="黑体" pitchFamily="49" charset="-122"/>
                <a:cs typeface="Arial" panose="020B0604020202020204" pitchFamily="34" charset="0"/>
              </a:rPr>
              <a:t>t</a:t>
            </a:r>
            <a:r>
              <a:rPr lang="en-US" altLang="zh-CN" sz="2400" i="1" baseline="-25000" dirty="0">
                <a:solidFill>
                  <a:srgbClr val="FFFFFF"/>
                </a:solidFill>
                <a:ea typeface="黑体" pitchFamily="49" charset="-122"/>
                <a:cs typeface="Arial" panose="020B0604020202020204" pitchFamily="34" charset="0"/>
              </a:rPr>
              <a:t>i</a:t>
            </a:r>
            <a:r>
              <a:rPr lang="hr-HR" altLang="zh-CN" sz="2400" i="1" baseline="-25000" dirty="0">
                <a:solidFill>
                  <a:srgbClr val="FFFFFF"/>
                </a:solidFill>
                <a:ea typeface="黑体" pitchFamily="49" charset="-122"/>
                <a:cs typeface="Arial" panose="020B0604020202020204" pitchFamily="34" charset="0"/>
              </a:rPr>
              <a:t> </a:t>
            </a:r>
            <a:r>
              <a:rPr lang="en-US" altLang="zh-CN" sz="2400" dirty="0">
                <a:solidFill>
                  <a:srgbClr val="FFFFFF"/>
                </a:solidFill>
                <a:ea typeface="黑体" pitchFamily="49" charset="-122"/>
                <a:cs typeface="Arial" panose="020B0604020202020204" pitchFamily="34" charset="0"/>
              </a:rPr>
              <a:t>——</a:t>
            </a:r>
            <a:r>
              <a:rPr lang="hr-HR" altLang="zh-CN" sz="2400" dirty="0">
                <a:solidFill>
                  <a:srgbClr val="FFFFFF"/>
                </a:solidFill>
                <a:ea typeface="黑体" pitchFamily="49" charset="-122"/>
                <a:cs typeface="Arial" panose="020B0604020202020204" pitchFamily="34" charset="0"/>
              </a:rPr>
              <a:t> Preostali vijek</a:t>
            </a:r>
            <a:endParaRPr lang="en-US" altLang="zh-CN" sz="2400" dirty="0">
              <a:solidFill>
                <a:srgbClr val="FFFFFF"/>
              </a:solidFill>
              <a:ea typeface="黑体" pitchFamily="49" charset="-122"/>
              <a:cs typeface="Arial" panose="020B0604020202020204" pitchFamily="34" charset="0"/>
            </a:endParaRPr>
          </a:p>
          <a:p>
            <a:pPr algn="just">
              <a:spcBef>
                <a:spcPct val="20000"/>
              </a:spcBef>
              <a:spcAft>
                <a:spcPts val="600"/>
              </a:spcAft>
              <a:defRPr/>
            </a:pPr>
            <a:r>
              <a:rPr lang="en-US" altLang="zh-CN" sz="2400" i="1" dirty="0">
                <a:solidFill>
                  <a:srgbClr val="FFFFFF"/>
                </a:solidFill>
                <a:ea typeface="黑体" pitchFamily="49" charset="-122"/>
                <a:cs typeface="Arial" panose="020B0604020202020204" pitchFamily="34" charset="0"/>
              </a:rPr>
              <a:t>     t</a:t>
            </a:r>
            <a:r>
              <a:rPr lang="en-US" altLang="zh-CN" sz="2400" i="1" baseline="-25000" dirty="0">
                <a:solidFill>
                  <a:srgbClr val="FFFFFF"/>
                </a:solidFill>
                <a:ea typeface="黑体" pitchFamily="49" charset="-122"/>
                <a:cs typeface="Arial" panose="020B0604020202020204" pitchFamily="34" charset="0"/>
              </a:rPr>
              <a:t>2</a:t>
            </a:r>
            <a:r>
              <a:rPr lang="en-US" altLang="zh-CN" sz="2400" dirty="0">
                <a:solidFill>
                  <a:srgbClr val="FFFFFF"/>
                </a:solidFill>
                <a:ea typeface="黑体" pitchFamily="49" charset="-122"/>
                <a:cs typeface="Arial" panose="020B0604020202020204" pitchFamily="34" charset="0"/>
              </a:rPr>
              <a:t>-</a:t>
            </a:r>
            <a:r>
              <a:rPr lang="en-US" altLang="zh-CN" sz="2400" i="1" dirty="0">
                <a:solidFill>
                  <a:srgbClr val="FFFFFF"/>
                </a:solidFill>
                <a:ea typeface="黑体" pitchFamily="49" charset="-122"/>
                <a:cs typeface="Arial" panose="020B0604020202020204" pitchFamily="34" charset="0"/>
              </a:rPr>
              <a:t>t</a:t>
            </a:r>
            <a:r>
              <a:rPr lang="en-US" altLang="zh-CN" sz="2400" i="1" baseline="-25000" dirty="0">
                <a:solidFill>
                  <a:srgbClr val="FFFFFF"/>
                </a:solidFill>
                <a:ea typeface="黑体" pitchFamily="49" charset="-122"/>
                <a:cs typeface="Arial" panose="020B0604020202020204" pitchFamily="34" charset="0"/>
              </a:rPr>
              <a:t>1</a:t>
            </a:r>
            <a:r>
              <a:rPr lang="hr-HR" altLang="zh-CN" sz="2400" i="1" baseline="-25000" dirty="0">
                <a:solidFill>
                  <a:srgbClr val="FFFFFF"/>
                </a:solidFill>
                <a:ea typeface="黑体" pitchFamily="49" charset="-122"/>
                <a:cs typeface="Arial" panose="020B0604020202020204" pitchFamily="34" charset="0"/>
              </a:rPr>
              <a:t> </a:t>
            </a:r>
            <a:r>
              <a:rPr lang="en-US" altLang="zh-CN" sz="2400" dirty="0">
                <a:solidFill>
                  <a:srgbClr val="FFFFFF"/>
                </a:solidFill>
                <a:ea typeface="黑体" pitchFamily="49" charset="-122"/>
                <a:cs typeface="Arial" panose="020B0604020202020204" pitchFamily="34" charset="0"/>
              </a:rPr>
              <a:t>——</a:t>
            </a:r>
            <a:r>
              <a:rPr lang="hr-HR" altLang="zh-CN" sz="2400" dirty="0">
                <a:solidFill>
                  <a:srgbClr val="FFFFFF"/>
                </a:solidFill>
                <a:ea typeface="黑体" pitchFamily="49" charset="-122"/>
                <a:cs typeface="Arial" panose="020B0604020202020204" pitchFamily="34" charset="0"/>
              </a:rPr>
              <a:t> Produženi vijek nakon prvog popravka</a:t>
            </a:r>
            <a:endParaRPr lang="en-US" altLang="zh-CN" sz="2400" dirty="0">
              <a:solidFill>
                <a:srgbClr val="FFFFFF"/>
              </a:solidFill>
              <a:ea typeface="黑体" pitchFamily="49" charset="-122"/>
              <a:cs typeface="Arial" panose="020B0604020202020204" pitchFamily="34" charset="0"/>
            </a:endParaRPr>
          </a:p>
        </p:txBody>
      </p:sp>
      <p:sp>
        <p:nvSpPr>
          <p:cNvPr id="70" name="Line 15"/>
          <p:cNvSpPr>
            <a:spLocks noChangeShapeType="1"/>
          </p:cNvSpPr>
          <p:nvPr/>
        </p:nvSpPr>
        <p:spPr bwMode="auto">
          <a:xfrm>
            <a:off x="4716463" y="1212850"/>
            <a:ext cx="28575" cy="2593975"/>
          </a:xfrm>
          <a:prstGeom prst="line">
            <a:avLst/>
          </a:prstGeom>
          <a:noFill/>
          <a:ln w="38100">
            <a:solidFill>
              <a:schemeClr val="bg1"/>
            </a:solidFill>
            <a:prstDash val="sysDot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kumimoji="1" lang="zh-CN" altLang="en-US" sz="2400">
              <a:solidFill>
                <a:srgbClr val="FF0066"/>
              </a:solidFill>
              <a:latin typeface="Times New Roman" pitchFamily="18" charset="0"/>
              <a:ea typeface="黑体" pitchFamily="49" charset="-122"/>
            </a:endParaRPr>
          </a:p>
        </p:txBody>
      </p:sp>
      <p:sp>
        <p:nvSpPr>
          <p:cNvPr id="75" name="Text Box 16"/>
          <p:cNvSpPr txBox="1">
            <a:spLocks noChangeArrowheads="1"/>
          </p:cNvSpPr>
          <p:nvPr/>
        </p:nvSpPr>
        <p:spPr bwMode="auto">
          <a:xfrm>
            <a:off x="4560888" y="3779838"/>
            <a:ext cx="371475" cy="4619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zh-CN" sz="2400" i="1" dirty="0" err="1">
                <a:solidFill>
                  <a:srgbClr val="FFFFFF"/>
                </a:solidFill>
                <a:latin typeface="Times New Roman" pitchFamily="18" charset="0"/>
                <a:ea typeface="黑体" pitchFamily="49" charset="-122"/>
              </a:rPr>
              <a:t>t</a:t>
            </a:r>
            <a:r>
              <a:rPr lang="en-US" altLang="zh-CN" sz="2400" i="1" baseline="-25000" dirty="0" err="1">
                <a:solidFill>
                  <a:srgbClr val="FFFFFF"/>
                </a:solidFill>
                <a:latin typeface="Times New Roman" pitchFamily="18" charset="0"/>
                <a:ea typeface="黑体" pitchFamily="49" charset="-122"/>
              </a:rPr>
              <a:t>i</a:t>
            </a:r>
            <a:endParaRPr lang="en-US" altLang="zh-CN" sz="2400" i="1" dirty="0">
              <a:solidFill>
                <a:srgbClr val="FFFFFF"/>
              </a:solidFill>
              <a:latin typeface="Times New Roman" pitchFamily="18" charset="0"/>
              <a:ea typeface="黑体" pitchFamily="49" charset="-122"/>
            </a:endParaRPr>
          </a:p>
        </p:txBody>
      </p:sp>
      <p:sp>
        <p:nvSpPr>
          <p:cNvPr id="76" name="Line 15"/>
          <p:cNvSpPr>
            <a:spLocks noChangeShapeType="1"/>
          </p:cNvSpPr>
          <p:nvPr/>
        </p:nvSpPr>
        <p:spPr bwMode="auto">
          <a:xfrm>
            <a:off x="7048500" y="1500188"/>
            <a:ext cx="0" cy="2314575"/>
          </a:xfrm>
          <a:prstGeom prst="line">
            <a:avLst/>
          </a:prstGeom>
          <a:noFill/>
          <a:ln w="38100">
            <a:solidFill>
              <a:schemeClr val="bg1"/>
            </a:solidFill>
            <a:prstDash val="sysDot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kumimoji="1" lang="zh-CN" altLang="en-US" sz="2400">
              <a:solidFill>
                <a:srgbClr val="FF0066"/>
              </a:solidFill>
              <a:latin typeface="Times New Roman" pitchFamily="18" charset="0"/>
              <a:ea typeface="黑体" pitchFamily="49" charset="-122"/>
            </a:endParaRPr>
          </a:p>
        </p:txBody>
      </p:sp>
      <p:grpSp>
        <p:nvGrpSpPr>
          <p:cNvPr id="77" name="组合 28"/>
          <p:cNvGrpSpPr>
            <a:grpSpLocks/>
          </p:cNvGrpSpPr>
          <p:nvPr/>
        </p:nvGrpSpPr>
        <p:grpSpPr bwMode="auto">
          <a:xfrm>
            <a:off x="5957888" y="1071563"/>
            <a:ext cx="1277937" cy="3178175"/>
            <a:chOff x="5957888" y="1072183"/>
            <a:chExt cx="1278408" cy="3177903"/>
          </a:xfrm>
        </p:grpSpPr>
        <p:grpSp>
          <p:nvGrpSpPr>
            <p:cNvPr id="41997" name="Group 2"/>
            <p:cNvGrpSpPr>
              <a:grpSpLocks/>
            </p:cNvGrpSpPr>
            <p:nvPr/>
          </p:nvGrpSpPr>
          <p:grpSpPr bwMode="auto">
            <a:xfrm>
              <a:off x="5957888" y="1072183"/>
              <a:ext cx="1114425" cy="442913"/>
              <a:chOff x="3924" y="909"/>
              <a:chExt cx="702" cy="279"/>
            </a:xfrm>
          </p:grpSpPr>
          <p:sp>
            <p:nvSpPr>
              <p:cNvPr id="92" name="Line 3"/>
              <p:cNvSpPr>
                <a:spLocks noChangeShapeType="1"/>
              </p:cNvSpPr>
              <p:nvPr/>
            </p:nvSpPr>
            <p:spPr bwMode="auto">
              <a:xfrm flipV="1">
                <a:off x="3924" y="909"/>
                <a:ext cx="0" cy="270"/>
              </a:xfrm>
              <a:prstGeom prst="line">
                <a:avLst/>
              </a:prstGeom>
              <a:noFill/>
              <a:ln w="38100">
                <a:solidFill>
                  <a:srgbClr val="FF9933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kumimoji="1" lang="zh-CN" altLang="en-US" sz="2400">
                  <a:solidFill>
                    <a:srgbClr val="FF0066"/>
                  </a:solidFill>
                  <a:latin typeface="Times New Roman" pitchFamily="18" charset="0"/>
                  <a:ea typeface="黑体" pitchFamily="49" charset="-122"/>
                </a:endParaRPr>
              </a:p>
            </p:txBody>
          </p:sp>
          <p:sp>
            <p:nvSpPr>
              <p:cNvPr id="93" name="Line 4"/>
              <p:cNvSpPr>
                <a:spLocks noChangeShapeType="1"/>
              </p:cNvSpPr>
              <p:nvPr/>
            </p:nvSpPr>
            <p:spPr bwMode="auto">
              <a:xfrm>
                <a:off x="3924" y="909"/>
                <a:ext cx="702" cy="279"/>
              </a:xfrm>
              <a:prstGeom prst="line">
                <a:avLst/>
              </a:prstGeom>
              <a:noFill/>
              <a:ln w="38100">
                <a:solidFill>
                  <a:srgbClr val="FF9933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kumimoji="1" lang="zh-CN" altLang="en-US" sz="2400">
                  <a:solidFill>
                    <a:srgbClr val="FF0066"/>
                  </a:solidFill>
                  <a:latin typeface="Times New Roman" pitchFamily="18" charset="0"/>
                  <a:ea typeface="黑体" pitchFamily="49" charset="-122"/>
                </a:endParaRPr>
              </a:p>
            </p:txBody>
          </p:sp>
        </p:grpSp>
        <p:sp>
          <p:nvSpPr>
            <p:cNvPr id="80" name="Text Box 16"/>
            <p:cNvSpPr txBox="1">
              <a:spLocks noChangeArrowheads="1"/>
            </p:cNvSpPr>
            <p:nvPr/>
          </p:nvSpPr>
          <p:spPr bwMode="auto">
            <a:xfrm>
              <a:off x="6864684" y="3788163"/>
              <a:ext cx="371612" cy="46192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altLang="zh-CN" sz="2400" i="1" dirty="0">
                  <a:solidFill>
                    <a:srgbClr val="FFFFFF"/>
                  </a:solidFill>
                  <a:latin typeface="Times New Roman" pitchFamily="18" charset="0"/>
                  <a:ea typeface="黑体" pitchFamily="49" charset="-122"/>
                </a:rPr>
                <a:t>t</a:t>
              </a:r>
              <a:r>
                <a:rPr lang="en-US" altLang="zh-CN" sz="2400" baseline="-25000" dirty="0">
                  <a:solidFill>
                    <a:srgbClr val="FFFFFF"/>
                  </a:solidFill>
                  <a:latin typeface="Times New Roman" pitchFamily="18" charset="0"/>
                  <a:ea typeface="黑体" pitchFamily="49" charset="-122"/>
                </a:rPr>
                <a:t>2</a:t>
              </a:r>
              <a:endParaRPr lang="en-US" altLang="zh-CN" sz="2400" dirty="0">
                <a:solidFill>
                  <a:srgbClr val="FFFFFF"/>
                </a:solidFill>
                <a:latin typeface="Times New Roman" pitchFamily="18" charset="0"/>
                <a:ea typeface="黑体" pitchFamily="49" charset="-122"/>
              </a:endParaRPr>
            </a:p>
          </p:txBody>
        </p:sp>
      </p:grpSp>
      <p:sp>
        <p:nvSpPr>
          <p:cNvPr id="94" name="Text Box 6"/>
          <p:cNvSpPr txBox="1">
            <a:spLocks noChangeArrowheads="1"/>
          </p:cNvSpPr>
          <p:nvPr/>
        </p:nvSpPr>
        <p:spPr bwMode="auto">
          <a:xfrm>
            <a:off x="-15875" y="5726113"/>
            <a:ext cx="9159875" cy="715962"/>
          </a:xfrm>
          <a:prstGeom prst="rect">
            <a:avLst/>
          </a:prstGeom>
          <a:solidFill>
            <a:srgbClr val="C00000"/>
          </a:solidFill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50000"/>
              </a:lnSpc>
              <a:spcBef>
                <a:spcPts val="600"/>
              </a:spcBef>
              <a:spcAft>
                <a:spcPts val="100"/>
              </a:spcAft>
              <a:defRPr/>
            </a:pPr>
            <a:r>
              <a:rPr lang="hr-HR" altLang="zh-CN" sz="2700" dirty="0">
                <a:solidFill>
                  <a:srgbClr val="FFFFFF"/>
                </a:solidFill>
                <a:ea typeface="黑体" pitchFamily="49" charset="-122"/>
                <a:cs typeface="Arial" panose="020B0604020202020204" pitchFamily="34" charset="0"/>
              </a:rPr>
              <a:t>Projektirana sigurnost i vijek</a:t>
            </a:r>
            <a:r>
              <a:rPr lang="en-US" altLang="zh-CN" sz="2700" dirty="0">
                <a:solidFill>
                  <a:srgbClr val="FFFFFF"/>
                </a:solidFill>
                <a:ea typeface="黑体" pitchFamily="49" charset="-122"/>
                <a:cs typeface="Arial" panose="020B0604020202020204" pitchFamily="34" charset="0"/>
              </a:rPr>
              <a:t>: </a:t>
            </a:r>
            <a:r>
              <a:rPr lang="en-US" altLang="zh-CN" sz="2700" i="1" dirty="0">
                <a:solidFill>
                  <a:srgbClr val="FFFFFF"/>
                </a:solidFill>
                <a:ea typeface="黑体" pitchFamily="49" charset="-122"/>
                <a:cs typeface="Arial" panose="020B0604020202020204" pitchFamily="34" charset="0"/>
              </a:rPr>
              <a:t>P</a:t>
            </a:r>
            <a:r>
              <a:rPr lang="hr-HR" altLang="zh-CN" sz="2700" i="1" dirty="0">
                <a:solidFill>
                  <a:srgbClr val="FFFFFF"/>
                </a:solidFill>
                <a:ea typeface="黑体" pitchFamily="49" charset="-122"/>
                <a:cs typeface="Arial" panose="020B0604020202020204" pitchFamily="34" charset="0"/>
              </a:rPr>
              <a:t> </a:t>
            </a:r>
            <a:r>
              <a:rPr lang="en-US" altLang="zh-CN" sz="2700" dirty="0">
                <a:solidFill>
                  <a:srgbClr val="FFFFFF"/>
                </a:solidFill>
                <a:ea typeface="黑体" pitchFamily="49" charset="-122"/>
                <a:cs typeface="Arial" panose="020B0604020202020204" pitchFamily="34" charset="0"/>
              </a:rPr>
              <a:t>=</a:t>
            </a:r>
            <a:r>
              <a:rPr lang="hr-HR" altLang="zh-CN" sz="2700" dirty="0">
                <a:solidFill>
                  <a:srgbClr val="FFFFFF"/>
                </a:solidFill>
                <a:ea typeface="黑体" pitchFamily="49" charset="-122"/>
                <a:cs typeface="Arial" panose="020B0604020202020204" pitchFamily="34" charset="0"/>
              </a:rPr>
              <a:t> </a:t>
            </a:r>
            <a:r>
              <a:rPr lang="en-US" altLang="zh-CN" sz="2700" i="1" dirty="0">
                <a:solidFill>
                  <a:srgbClr val="FFFFFF"/>
                </a:solidFill>
                <a:ea typeface="黑体" pitchFamily="49" charset="-122"/>
                <a:cs typeface="Arial" panose="020B0604020202020204" pitchFamily="34" charset="0"/>
              </a:rPr>
              <a:t>P</a:t>
            </a:r>
            <a:r>
              <a:rPr lang="hr-HR" altLang="zh-CN" sz="2700" i="1" dirty="0">
                <a:solidFill>
                  <a:srgbClr val="FFFFFF"/>
                </a:solidFill>
                <a:ea typeface="黑体" pitchFamily="49" charset="-122"/>
                <a:cs typeface="Arial" panose="020B0604020202020204" pitchFamily="34" charset="0"/>
              </a:rPr>
              <a:t> </a:t>
            </a:r>
            <a:r>
              <a:rPr lang="en-US" altLang="zh-CN" sz="2700" dirty="0">
                <a:solidFill>
                  <a:srgbClr val="FFFFFF"/>
                </a:solidFill>
                <a:ea typeface="黑体" pitchFamily="49" charset="-122"/>
                <a:cs typeface="Arial" panose="020B0604020202020204" pitchFamily="34" charset="0"/>
              </a:rPr>
              <a:t>[</a:t>
            </a:r>
            <a:r>
              <a:rPr lang="en-US" altLang="zh-CN" sz="2700" i="1" dirty="0">
                <a:solidFill>
                  <a:srgbClr val="FFFFFF"/>
                </a:solidFill>
                <a:ea typeface="黑体" pitchFamily="49" charset="-122"/>
                <a:cs typeface="Arial" panose="020B0604020202020204" pitchFamily="34" charset="0"/>
              </a:rPr>
              <a:t>R</a:t>
            </a:r>
            <a:r>
              <a:rPr lang="en-US" altLang="zh-CN" sz="2700" baseline="-25000" dirty="0">
                <a:solidFill>
                  <a:srgbClr val="FFFFFF"/>
                </a:solidFill>
                <a:ea typeface="黑体" pitchFamily="49" charset="-122"/>
                <a:cs typeface="Arial" panose="020B0604020202020204" pitchFamily="34" charset="0"/>
              </a:rPr>
              <a:t>1</a:t>
            </a:r>
            <a:r>
              <a:rPr lang="en-US" altLang="zh-CN" sz="2700" i="1" dirty="0">
                <a:solidFill>
                  <a:srgbClr val="FFFFFF"/>
                </a:solidFill>
                <a:ea typeface="黑体" pitchFamily="49" charset="-122"/>
                <a:cs typeface="Arial" panose="020B0604020202020204" pitchFamily="34" charset="0"/>
              </a:rPr>
              <a:t>-S</a:t>
            </a:r>
            <a:r>
              <a:rPr lang="en-US" altLang="zh-CN" sz="2700" dirty="0">
                <a:solidFill>
                  <a:srgbClr val="FFFFFF"/>
                </a:solidFill>
                <a:ea typeface="黑体" pitchFamily="49" charset="-122"/>
                <a:cs typeface="Arial" panose="020B0604020202020204" pitchFamily="34" charset="0"/>
              </a:rPr>
              <a:t>=r</a:t>
            </a:r>
            <a:r>
              <a:rPr lang="en-US" altLang="zh-CN" sz="2700" i="1" dirty="0">
                <a:solidFill>
                  <a:srgbClr val="FFFFFF"/>
                </a:solidFill>
                <a:ea typeface="黑体" pitchFamily="49" charset="-122"/>
                <a:cs typeface="Arial" panose="020B0604020202020204" pitchFamily="34" charset="0"/>
              </a:rPr>
              <a:t>R</a:t>
            </a:r>
            <a:r>
              <a:rPr lang="en-US" altLang="zh-CN" sz="2700" baseline="-25000" dirty="0">
                <a:solidFill>
                  <a:srgbClr val="FFFFFF"/>
                </a:solidFill>
                <a:ea typeface="黑体" pitchFamily="49" charset="-122"/>
                <a:cs typeface="Arial" panose="020B0604020202020204" pitchFamily="34" charset="0"/>
              </a:rPr>
              <a:t>0</a:t>
            </a:r>
            <a:r>
              <a:rPr lang="en-US" altLang="zh-CN" sz="2700" i="1" dirty="0">
                <a:solidFill>
                  <a:srgbClr val="FFFFFF"/>
                </a:solidFill>
                <a:ea typeface="黑体" pitchFamily="49" charset="-122"/>
                <a:cs typeface="Arial" panose="020B0604020202020204" pitchFamily="34" charset="0"/>
              </a:rPr>
              <a:t>-S&gt;</a:t>
            </a:r>
            <a:r>
              <a:rPr lang="en-US" altLang="zh-CN" sz="2700" dirty="0">
                <a:solidFill>
                  <a:srgbClr val="FFFFFF"/>
                </a:solidFill>
                <a:ea typeface="黑体" pitchFamily="49" charset="-122"/>
                <a:cs typeface="Arial" panose="020B0604020202020204" pitchFamily="34" charset="0"/>
              </a:rPr>
              <a:t>0]     </a:t>
            </a:r>
            <a:r>
              <a:rPr lang="en-US" altLang="zh-CN" sz="2700" i="1" dirty="0">
                <a:solidFill>
                  <a:srgbClr val="FFFFFF"/>
                </a:solidFill>
                <a:ea typeface="黑体" pitchFamily="49" charset="-122"/>
                <a:cs typeface="Arial" panose="020B0604020202020204" pitchFamily="34" charset="0"/>
              </a:rPr>
              <a:t>t</a:t>
            </a:r>
            <a:r>
              <a:rPr lang="en-US" altLang="zh-CN" sz="2700" i="1" baseline="-25000" dirty="0">
                <a:solidFill>
                  <a:srgbClr val="FFFFFF"/>
                </a:solidFill>
                <a:ea typeface="黑体" pitchFamily="49" charset="-122"/>
                <a:cs typeface="Arial" panose="020B0604020202020204" pitchFamily="34" charset="0"/>
              </a:rPr>
              <a:t>1</a:t>
            </a:r>
            <a:endParaRPr lang="en-US" altLang="zh-CN" sz="2700" dirty="0">
              <a:solidFill>
                <a:srgbClr val="FFFFFF"/>
              </a:solidFill>
              <a:ea typeface="黑体" pitchFamily="49" charset="-122"/>
              <a:cs typeface="Arial" panose="020B0604020202020204" pitchFamily="34" charset="0"/>
            </a:endParaRPr>
          </a:p>
        </p:txBody>
      </p:sp>
      <p:sp>
        <p:nvSpPr>
          <p:cNvPr id="95" name="下箭头 30"/>
          <p:cNvSpPr>
            <a:spLocks noChangeArrowheads="1"/>
          </p:cNvSpPr>
          <p:nvPr/>
        </p:nvSpPr>
        <p:spPr bwMode="auto">
          <a:xfrm rot="2691900">
            <a:off x="4799013" y="138113"/>
            <a:ext cx="1401762" cy="1268412"/>
          </a:xfrm>
          <a:prstGeom prst="downArrow">
            <a:avLst>
              <a:gd name="adj1" fmla="val 50000"/>
              <a:gd name="adj2" fmla="val 50519"/>
            </a:avLst>
          </a:prstGeom>
          <a:solidFill>
            <a:srgbClr val="00FF00"/>
          </a:solidFill>
          <a:ln w="19050" algn="ctr">
            <a:solidFill>
              <a:srgbClr val="FF0000"/>
            </a:solidFill>
            <a:round/>
            <a:headEnd/>
            <a:tailEnd/>
          </a:ln>
        </p:spPr>
        <p:txBody>
          <a:bodyPr lIns="0" tIns="0" rIns="0" bIns="0" anchor="ctr"/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1" lang="en-US" altLang="zh-CN">
                <a:solidFill>
                  <a:srgbClr val="FF0000"/>
                </a:solidFill>
                <a:effectLst/>
                <a:ea typeface="黑体"/>
                <a:cs typeface="黑体"/>
              </a:rPr>
              <a:t>R(t)</a:t>
            </a:r>
            <a:endParaRPr kumimoji="1" lang="zh-CN" altLang="en-US">
              <a:solidFill>
                <a:srgbClr val="FF0000"/>
              </a:solidFill>
              <a:effectLst/>
              <a:ea typeface="黑体"/>
              <a:cs typeface="黑体"/>
            </a:endParaRPr>
          </a:p>
        </p:txBody>
      </p:sp>
    </p:spTree>
    <p:extLst>
      <p:ext uri="{BB962C8B-B14F-4D97-AF65-F5344CB8AC3E}">
        <p14:creationId xmlns:p14="http://schemas.microsoft.com/office/powerpoint/2010/main" val="1377578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  <p:bldP spid="94" grpId="0" animBg="1"/>
      <p:bldP spid="95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组合 35"/>
          <p:cNvGrpSpPr>
            <a:grpSpLocks/>
          </p:cNvGrpSpPr>
          <p:nvPr/>
        </p:nvGrpSpPr>
        <p:grpSpPr bwMode="auto">
          <a:xfrm>
            <a:off x="2916238" y="3213100"/>
            <a:ext cx="3467100" cy="3600450"/>
            <a:chOff x="3159165" y="3212976"/>
            <a:chExt cx="3201286" cy="3600577"/>
          </a:xfrm>
        </p:grpSpPr>
        <p:grpSp>
          <p:nvGrpSpPr>
            <p:cNvPr id="43034" name="组合 33"/>
            <p:cNvGrpSpPr>
              <a:grpSpLocks/>
            </p:cNvGrpSpPr>
            <p:nvPr/>
          </p:nvGrpSpPr>
          <p:grpSpPr bwMode="auto">
            <a:xfrm>
              <a:off x="3159165" y="3645024"/>
              <a:ext cx="3201286" cy="3168529"/>
              <a:chOff x="3159165" y="3645024"/>
              <a:chExt cx="3201286" cy="3168529"/>
            </a:xfrm>
          </p:grpSpPr>
          <p:grpSp>
            <p:nvGrpSpPr>
              <p:cNvPr id="43036" name="Group 25"/>
              <p:cNvGrpSpPr>
                <a:grpSpLocks/>
              </p:cNvGrpSpPr>
              <p:nvPr/>
            </p:nvGrpSpPr>
            <p:grpSpPr bwMode="auto">
              <a:xfrm>
                <a:off x="3159165" y="5084765"/>
                <a:ext cx="3201286" cy="1728788"/>
                <a:chOff x="2002" y="3249"/>
                <a:chExt cx="1901" cy="1089"/>
              </a:xfrm>
            </p:grpSpPr>
            <p:sp>
              <p:nvSpPr>
                <p:cNvPr id="36" name="Line 26"/>
                <p:cNvSpPr>
                  <a:spLocks noChangeShapeType="1"/>
                </p:cNvSpPr>
                <p:nvPr/>
              </p:nvSpPr>
              <p:spPr bwMode="auto">
                <a:xfrm>
                  <a:off x="2925" y="3249"/>
                  <a:ext cx="3" cy="317"/>
                </a:xfrm>
                <a:prstGeom prst="line">
                  <a:avLst/>
                </a:prstGeom>
                <a:noFill/>
                <a:ln w="101600">
                  <a:solidFill>
                    <a:srgbClr val="FFFF00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kumimoji="1" lang="zh-CN" altLang="en-US" sz="2400">
                    <a:solidFill>
                      <a:srgbClr val="000000"/>
                    </a:solidFill>
                    <a:latin typeface="Times New Roman" pitchFamily="18" charset="0"/>
                    <a:ea typeface="宋体" pitchFamily="2" charset="-122"/>
                  </a:endParaRPr>
                </a:p>
              </p:txBody>
            </p:sp>
            <p:sp>
              <p:nvSpPr>
                <p:cNvPr id="37" name="Rectangle 27"/>
                <p:cNvSpPr>
                  <a:spLocks noChangeArrowheads="1"/>
                </p:cNvSpPr>
                <p:nvPr/>
              </p:nvSpPr>
              <p:spPr bwMode="auto">
                <a:xfrm>
                  <a:off x="2002" y="3522"/>
                  <a:ext cx="1901" cy="816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just">
                    <a:defRPr/>
                  </a:pPr>
                  <a:r>
                    <a:rPr kumimoji="1" lang="hr-HR" altLang="zh-CN" sz="1800" b="0" dirty="0">
                      <a:solidFill>
                        <a:srgbClr val="FFFF00"/>
                      </a:solidFill>
                      <a:ea typeface="黑体" pitchFamily="49" charset="-122"/>
                      <a:cs typeface="Arial" panose="020B0604020202020204" pitchFamily="34" charset="0"/>
                    </a:rPr>
                    <a:t>Procjena sigurnosti sustava</a:t>
                  </a:r>
                  <a:endParaRPr kumimoji="1" lang="zh-CN" altLang="en-US" sz="1800" b="0" dirty="0">
                    <a:solidFill>
                      <a:srgbClr val="FFFF00"/>
                    </a:solidFill>
                    <a:ea typeface="黑体" pitchFamily="49" charset="-122"/>
                    <a:cs typeface="Arial" panose="020B0604020202020204" pitchFamily="34" charset="0"/>
                  </a:endParaRPr>
                </a:p>
                <a:p>
                  <a:pPr algn="just">
                    <a:defRPr/>
                  </a:pPr>
                  <a:r>
                    <a:rPr kumimoji="1" lang="hr-HR" altLang="zh-CN" sz="1800" b="0" dirty="0">
                      <a:solidFill>
                        <a:srgbClr val="FFFF00"/>
                      </a:solidFill>
                      <a:ea typeface="黑体" pitchFamily="49" charset="-122"/>
                      <a:cs typeface="Arial" panose="020B0604020202020204" pitchFamily="34" charset="0"/>
                    </a:rPr>
                    <a:t>Predviđanje pouzdanosti sustava</a:t>
                  </a:r>
                  <a:endParaRPr kumimoji="1" lang="zh-CN" altLang="en-US" sz="1800" b="0" dirty="0">
                    <a:solidFill>
                      <a:srgbClr val="FFFF00"/>
                    </a:solidFill>
                    <a:ea typeface="黑体" pitchFamily="49" charset="-122"/>
                    <a:cs typeface="Arial" panose="020B0604020202020204" pitchFamily="34" charset="0"/>
                  </a:endParaRPr>
                </a:p>
                <a:p>
                  <a:pPr algn="just">
                    <a:defRPr/>
                  </a:pPr>
                  <a:r>
                    <a:rPr kumimoji="1" lang="hr-HR" altLang="zh-CN" sz="1800" b="0" dirty="0">
                      <a:solidFill>
                        <a:srgbClr val="FFFF00"/>
                      </a:solidFill>
                      <a:ea typeface="黑体" pitchFamily="49" charset="-122"/>
                      <a:cs typeface="Arial" panose="020B0604020202020204" pitchFamily="34" charset="0"/>
                    </a:rPr>
                    <a:t>Procjena preostalog vijeka</a:t>
                  </a:r>
                  <a:endParaRPr kumimoji="1" lang="zh-CN" altLang="en-US" sz="1800" b="0" dirty="0">
                    <a:solidFill>
                      <a:srgbClr val="FFFF00"/>
                    </a:solidFill>
                    <a:ea typeface="黑体" pitchFamily="49" charset="-122"/>
                    <a:cs typeface="Arial" panose="020B0604020202020204" pitchFamily="34" charset="0"/>
                  </a:endParaRPr>
                </a:p>
                <a:p>
                  <a:pPr algn="just">
                    <a:defRPr/>
                  </a:pPr>
                  <a:r>
                    <a:rPr kumimoji="1" lang="hr-HR" altLang="zh-CN" sz="1800" b="0" dirty="0">
                      <a:solidFill>
                        <a:srgbClr val="FFFF00"/>
                      </a:solidFill>
                      <a:ea typeface="黑体" pitchFamily="49" charset="-122"/>
                      <a:cs typeface="Arial" panose="020B0604020202020204" pitchFamily="34" charset="0"/>
                    </a:rPr>
                    <a:t>Projektiranje vijeka trajanja</a:t>
                  </a:r>
                  <a:endParaRPr kumimoji="1" lang="zh-CN" altLang="en-US" sz="1800" b="0" dirty="0">
                    <a:solidFill>
                      <a:srgbClr val="FFFF00"/>
                    </a:solidFill>
                    <a:ea typeface="黑体" pitchFamily="49" charset="-122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35" name="Rectangle 23"/>
              <p:cNvSpPr>
                <a:spLocks noChangeArrowheads="1"/>
              </p:cNvSpPr>
              <p:nvPr/>
            </p:nvSpPr>
            <p:spPr bwMode="auto">
              <a:xfrm>
                <a:off x="3491899" y="3644791"/>
                <a:ext cx="2592983" cy="1512941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r>
                  <a:rPr kumimoji="1" lang="hr-HR" altLang="zh-CN" sz="2400" dirty="0">
                    <a:solidFill>
                      <a:srgbClr val="FFFF00"/>
                    </a:solidFill>
                    <a:latin typeface="Times New Roman" pitchFamily="18" charset="0"/>
                    <a:ea typeface="黑体" pitchFamily="49" charset="-122"/>
                  </a:rPr>
                  <a:t>Nakon</a:t>
                </a:r>
                <a:endParaRPr kumimoji="1" lang="en-US" altLang="zh-CN" sz="2400" dirty="0">
                  <a:solidFill>
                    <a:srgbClr val="FFFF00"/>
                  </a:solidFill>
                  <a:latin typeface="Times New Roman" pitchFamily="18" charset="0"/>
                  <a:ea typeface="黑体" pitchFamily="49" charset="-122"/>
                </a:endParaRPr>
              </a:p>
              <a:p>
                <a:pPr>
                  <a:defRPr/>
                </a:pPr>
                <a:r>
                  <a:rPr kumimoji="1" lang="en-US" altLang="zh-CN" sz="2400" dirty="0">
                    <a:solidFill>
                      <a:srgbClr val="FFFF00"/>
                    </a:solidFill>
                    <a:latin typeface="Times New Roman" pitchFamily="18" charset="0"/>
                    <a:ea typeface="黑体" pitchFamily="49" charset="-122"/>
                  </a:rPr>
                  <a:t>25</a:t>
                </a:r>
                <a:r>
                  <a:rPr kumimoji="1" lang="hr-HR" altLang="zh-CN" sz="2400" dirty="0">
                    <a:solidFill>
                      <a:srgbClr val="FFFF00"/>
                    </a:solidFill>
                    <a:latin typeface="Times New Roman" pitchFamily="18" charset="0"/>
                    <a:ea typeface="黑体" pitchFamily="49" charset="-122"/>
                  </a:rPr>
                  <a:t>, </a:t>
                </a:r>
                <a:r>
                  <a:rPr kumimoji="1" lang="en-US" altLang="zh-CN" sz="2400" dirty="0">
                    <a:solidFill>
                      <a:srgbClr val="FFFF00"/>
                    </a:solidFill>
                    <a:latin typeface="Times New Roman" pitchFamily="18" charset="0"/>
                    <a:ea typeface="黑体" pitchFamily="49" charset="-122"/>
                  </a:rPr>
                  <a:t>50</a:t>
                </a:r>
                <a:r>
                  <a:rPr kumimoji="1" lang="hr-HR" altLang="zh-CN" sz="2400" dirty="0">
                    <a:solidFill>
                      <a:srgbClr val="FFFF00"/>
                    </a:solidFill>
                    <a:latin typeface="Times New Roman" pitchFamily="18" charset="0"/>
                    <a:ea typeface="黑体" pitchFamily="49" charset="-122"/>
                  </a:rPr>
                  <a:t>, </a:t>
                </a:r>
                <a:r>
                  <a:rPr kumimoji="1" lang="en-US" altLang="zh-CN" sz="2400" dirty="0">
                    <a:solidFill>
                      <a:srgbClr val="FFFF00"/>
                    </a:solidFill>
                    <a:latin typeface="Times New Roman" pitchFamily="18" charset="0"/>
                    <a:ea typeface="黑体" pitchFamily="49" charset="-122"/>
                  </a:rPr>
                  <a:t>100 </a:t>
                </a:r>
                <a:r>
                  <a:rPr kumimoji="1" lang="hr-HR" altLang="zh-CN" sz="2400" dirty="0">
                    <a:solidFill>
                      <a:srgbClr val="FFFF00"/>
                    </a:solidFill>
                    <a:latin typeface="Times New Roman" pitchFamily="18" charset="0"/>
                    <a:ea typeface="黑体" pitchFamily="49" charset="-122"/>
                  </a:rPr>
                  <a:t>godina</a:t>
                </a:r>
                <a:endParaRPr kumimoji="1" lang="en-US" altLang="zh-CN" sz="2400" dirty="0">
                  <a:solidFill>
                    <a:srgbClr val="FFFF00"/>
                  </a:solidFill>
                  <a:latin typeface="Times New Roman" pitchFamily="18" charset="0"/>
                  <a:ea typeface="黑体" pitchFamily="49" charset="-122"/>
                </a:endParaRPr>
              </a:p>
            </p:txBody>
          </p:sp>
        </p:grpSp>
        <p:sp>
          <p:nvSpPr>
            <p:cNvPr id="33" name="Line 24"/>
            <p:cNvSpPr>
              <a:spLocks noChangeShapeType="1"/>
            </p:cNvSpPr>
            <p:nvPr/>
          </p:nvSpPr>
          <p:spPr bwMode="auto">
            <a:xfrm>
              <a:off x="4667463" y="3212976"/>
              <a:ext cx="1466" cy="503256"/>
            </a:xfrm>
            <a:prstGeom prst="line">
              <a:avLst/>
            </a:prstGeom>
            <a:noFill/>
            <a:ln w="10160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kumimoji="1" lang="zh-CN" altLang="en-US" sz="2400">
                <a:solidFill>
                  <a:srgbClr val="000000"/>
                </a:solidFill>
                <a:latin typeface="Times New Roman" pitchFamily="18" charset="0"/>
                <a:ea typeface="宋体" pitchFamily="2" charset="-122"/>
              </a:endParaRPr>
            </a:p>
          </p:txBody>
        </p:sp>
      </p:grpSp>
      <p:grpSp>
        <p:nvGrpSpPr>
          <p:cNvPr id="38" name="组合 31"/>
          <p:cNvGrpSpPr>
            <a:grpSpLocks/>
          </p:cNvGrpSpPr>
          <p:nvPr/>
        </p:nvGrpSpPr>
        <p:grpSpPr bwMode="auto">
          <a:xfrm>
            <a:off x="3241675" y="1844675"/>
            <a:ext cx="5978525" cy="3313113"/>
            <a:chOff x="3347473" y="1844675"/>
            <a:chExt cx="5979090" cy="3313113"/>
          </a:xfrm>
        </p:grpSpPr>
        <p:grpSp>
          <p:nvGrpSpPr>
            <p:cNvPr id="43027" name="Group 14"/>
            <p:cNvGrpSpPr>
              <a:grpSpLocks/>
            </p:cNvGrpSpPr>
            <p:nvPr/>
          </p:nvGrpSpPr>
          <p:grpSpPr bwMode="auto">
            <a:xfrm>
              <a:off x="6084888" y="1844675"/>
              <a:ext cx="3241675" cy="1295400"/>
              <a:chOff x="3696" y="1203"/>
              <a:chExt cx="2042" cy="816"/>
            </a:xfrm>
          </p:grpSpPr>
          <p:sp>
            <p:nvSpPr>
              <p:cNvPr id="44" name="Oval 15"/>
              <p:cNvSpPr>
                <a:spLocks noChangeArrowheads="1"/>
              </p:cNvSpPr>
              <p:nvPr/>
            </p:nvSpPr>
            <p:spPr bwMode="auto">
              <a:xfrm>
                <a:off x="4150" y="1203"/>
                <a:ext cx="1588" cy="816"/>
              </a:xfrm>
              <a:prstGeom prst="ellipse">
                <a:avLst/>
              </a:prstGeom>
              <a:solidFill>
                <a:srgbClr val="FFFF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lnSpc>
                    <a:spcPts val="2000"/>
                  </a:lnSpc>
                  <a:defRPr/>
                </a:pPr>
                <a:r>
                  <a:rPr kumimoji="1" lang="hr-HR" altLang="zh-CN" sz="2200" dirty="0">
                    <a:solidFill>
                      <a:prstClr val="black"/>
                    </a:solidFill>
                    <a:ea typeface="黑体" pitchFamily="49" charset="-122"/>
                    <a:cs typeface="Arial" panose="020B0604020202020204" pitchFamily="34" charset="0"/>
                  </a:rPr>
                  <a:t>Tumačenje </a:t>
                </a:r>
              </a:p>
              <a:p>
                <a:pPr>
                  <a:lnSpc>
                    <a:spcPts val="2000"/>
                  </a:lnSpc>
                  <a:defRPr/>
                </a:pPr>
                <a:r>
                  <a:rPr kumimoji="1" lang="hr-HR" altLang="zh-CN" sz="2200" dirty="0">
                    <a:solidFill>
                      <a:prstClr val="black"/>
                    </a:solidFill>
                    <a:ea typeface="黑体" pitchFamily="49" charset="-122"/>
                    <a:cs typeface="Arial" panose="020B0604020202020204" pitchFamily="34" charset="0"/>
                  </a:rPr>
                  <a:t>stanja okoliša</a:t>
                </a:r>
                <a:endParaRPr kumimoji="1" lang="en-US" altLang="zh-CN" sz="2200" dirty="0">
                  <a:solidFill>
                    <a:prstClr val="black"/>
                  </a:solidFill>
                  <a:ea typeface="黑体" pitchFamily="49" charset="-122"/>
                  <a:cs typeface="Arial" panose="020B0604020202020204" pitchFamily="34" charset="0"/>
                </a:endParaRPr>
              </a:p>
              <a:p>
                <a:pPr>
                  <a:lnSpc>
                    <a:spcPts val="2000"/>
                  </a:lnSpc>
                  <a:defRPr/>
                </a:pPr>
                <a:r>
                  <a:rPr kumimoji="1" lang="en-US" altLang="zh-CN" sz="2200" dirty="0">
                    <a:solidFill>
                      <a:srgbClr val="FF0000"/>
                    </a:solidFill>
                    <a:ea typeface="黑体" pitchFamily="49" charset="-122"/>
                    <a:cs typeface="Arial" panose="020B0604020202020204" pitchFamily="34" charset="0"/>
                  </a:rPr>
                  <a:t>(</a:t>
                </a:r>
                <a:r>
                  <a:rPr kumimoji="1" lang="hr-HR" altLang="zh-CN" sz="2200" dirty="0">
                    <a:solidFill>
                      <a:srgbClr val="FF0000"/>
                    </a:solidFill>
                    <a:ea typeface="黑体" pitchFamily="49" charset="-122"/>
                    <a:cs typeface="Arial" panose="020B0604020202020204" pitchFamily="34" charset="0"/>
                  </a:rPr>
                  <a:t>dugotrajno</a:t>
                </a:r>
                <a:r>
                  <a:rPr kumimoji="1" lang="en-US" altLang="zh-CN" sz="2200" dirty="0">
                    <a:solidFill>
                      <a:srgbClr val="FF0000"/>
                    </a:solidFill>
                    <a:ea typeface="黑体" pitchFamily="49" charset="-122"/>
                    <a:cs typeface="Arial" panose="020B0604020202020204" pitchFamily="34" charset="0"/>
                  </a:rPr>
                  <a:t>)</a:t>
                </a:r>
                <a:endParaRPr kumimoji="1" lang="zh-CN" altLang="en-US" sz="2200" dirty="0">
                  <a:solidFill>
                    <a:srgbClr val="FF0000"/>
                  </a:solidFill>
                  <a:ea typeface="黑体" pitchFamily="49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5" name="Line 16"/>
              <p:cNvSpPr>
                <a:spLocks noChangeShapeType="1"/>
              </p:cNvSpPr>
              <p:nvPr/>
            </p:nvSpPr>
            <p:spPr bwMode="auto">
              <a:xfrm flipH="1">
                <a:off x="3696" y="1657"/>
                <a:ext cx="417" cy="1"/>
              </a:xfrm>
              <a:prstGeom prst="line">
                <a:avLst/>
              </a:prstGeom>
              <a:noFill/>
              <a:ln w="101600">
                <a:solidFill>
                  <a:srgbClr val="FFFF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kumimoji="1" lang="zh-CN" altLang="en-US" sz="2400">
                  <a:solidFill>
                    <a:srgbClr val="000000"/>
                  </a:solidFill>
                  <a:latin typeface="Times New Roman" pitchFamily="18" charset="0"/>
                  <a:ea typeface="宋体" pitchFamily="2" charset="-122"/>
                </a:endParaRPr>
              </a:p>
            </p:txBody>
          </p:sp>
        </p:grpSp>
        <p:sp>
          <p:nvSpPr>
            <p:cNvPr id="40" name="AutoShape 20"/>
            <p:cNvSpPr>
              <a:spLocks noChangeArrowheads="1"/>
            </p:cNvSpPr>
            <p:nvPr/>
          </p:nvSpPr>
          <p:spPr bwMode="auto">
            <a:xfrm rot="3019151">
              <a:off x="6551388" y="3105041"/>
              <a:ext cx="792163" cy="2303681"/>
            </a:xfrm>
            <a:prstGeom prst="curvedLeftArrow">
              <a:avLst>
                <a:gd name="adj1" fmla="val 58156"/>
                <a:gd name="adj2" fmla="val 116313"/>
                <a:gd name="adj3" fmla="val 33333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kumimoji="1" lang="zh-CN" altLang="en-US" sz="2400">
                <a:solidFill>
                  <a:srgbClr val="000000"/>
                </a:solidFill>
                <a:latin typeface="Times New Roman" pitchFamily="18" charset="0"/>
                <a:ea typeface="宋体" pitchFamily="2" charset="-122"/>
              </a:endParaRPr>
            </a:p>
          </p:txBody>
        </p:sp>
        <p:grpSp>
          <p:nvGrpSpPr>
            <p:cNvPr id="43029" name="Group 22"/>
            <p:cNvGrpSpPr>
              <a:grpSpLocks/>
            </p:cNvGrpSpPr>
            <p:nvPr/>
          </p:nvGrpSpPr>
          <p:grpSpPr bwMode="auto">
            <a:xfrm>
              <a:off x="3347473" y="3213100"/>
              <a:ext cx="2808852" cy="1944688"/>
              <a:chOff x="2120" y="2024"/>
              <a:chExt cx="1622" cy="1225"/>
            </a:xfrm>
          </p:grpSpPr>
          <p:sp>
            <p:nvSpPr>
              <p:cNvPr id="42" name="Rectangle 23"/>
              <p:cNvSpPr>
                <a:spLocks noChangeArrowheads="1"/>
              </p:cNvSpPr>
              <p:nvPr/>
            </p:nvSpPr>
            <p:spPr bwMode="auto">
              <a:xfrm>
                <a:off x="2120" y="2296"/>
                <a:ext cx="1622" cy="953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just">
                  <a:defRPr/>
                </a:pPr>
                <a:r>
                  <a:rPr kumimoji="1" lang="hr-HR" altLang="zh-CN" sz="2400" dirty="0">
                    <a:solidFill>
                      <a:srgbClr val="FFFF00"/>
                    </a:solidFill>
                    <a:ea typeface="黑体" pitchFamily="49" charset="-122"/>
                    <a:cs typeface="Arial" panose="020B0604020202020204" pitchFamily="34" charset="0"/>
                  </a:rPr>
                  <a:t>Stanje u uporabi:</a:t>
                </a:r>
                <a:endParaRPr kumimoji="1" lang="zh-CN" altLang="en-US" sz="2400" dirty="0">
                  <a:solidFill>
                    <a:srgbClr val="FFFF00"/>
                  </a:solidFill>
                  <a:ea typeface="黑体" pitchFamily="49" charset="-122"/>
                  <a:cs typeface="Arial" panose="020B0604020202020204" pitchFamily="34" charset="0"/>
                </a:endParaRPr>
              </a:p>
              <a:p>
                <a:pPr>
                  <a:lnSpc>
                    <a:spcPts val="2000"/>
                  </a:lnSpc>
                  <a:defRPr/>
                </a:pPr>
                <a:r>
                  <a:rPr kumimoji="1" lang="hr-HR" altLang="zh-CN" sz="2000" dirty="0">
                    <a:solidFill>
                      <a:srgbClr val="FFFFFF"/>
                    </a:solidFill>
                    <a:ea typeface="黑体" pitchFamily="49" charset="-122"/>
                    <a:cs typeface="Arial" panose="020B0604020202020204" pitchFamily="34" charset="0"/>
                  </a:rPr>
                  <a:t>Razvoj oštećenja</a:t>
                </a:r>
                <a:endParaRPr kumimoji="1" lang="en-US" altLang="zh-CN" sz="2000" dirty="0">
                  <a:solidFill>
                    <a:srgbClr val="FFFFFF"/>
                  </a:solidFill>
                  <a:ea typeface="黑体" pitchFamily="49" charset="-122"/>
                  <a:cs typeface="Arial" panose="020B0604020202020204" pitchFamily="34" charset="0"/>
                </a:endParaRPr>
              </a:p>
              <a:p>
                <a:pPr>
                  <a:lnSpc>
                    <a:spcPts val="2000"/>
                  </a:lnSpc>
                  <a:defRPr/>
                </a:pPr>
                <a:r>
                  <a:rPr kumimoji="1" lang="hr-HR" altLang="zh-CN" sz="2000" dirty="0">
                    <a:solidFill>
                      <a:srgbClr val="FFFFFF"/>
                    </a:solidFill>
                    <a:ea typeface="黑体" pitchFamily="49" charset="-122"/>
                    <a:cs typeface="Arial" panose="020B0604020202020204" pitchFamily="34" charset="0"/>
                  </a:rPr>
                  <a:t>Otpor deformaciji</a:t>
                </a:r>
                <a:endParaRPr kumimoji="1" lang="en-US" altLang="zh-CN" sz="2000" dirty="0">
                  <a:solidFill>
                    <a:srgbClr val="FFFFFF"/>
                  </a:solidFill>
                  <a:ea typeface="黑体" pitchFamily="49" charset="-122"/>
                  <a:cs typeface="Arial" panose="020B0604020202020204" pitchFamily="34" charset="0"/>
                </a:endParaRPr>
              </a:p>
              <a:p>
                <a:pPr>
                  <a:lnSpc>
                    <a:spcPts val="2000"/>
                  </a:lnSpc>
                  <a:defRPr/>
                </a:pPr>
                <a:r>
                  <a:rPr kumimoji="1" lang="hr-HR" altLang="zh-CN" sz="2000" dirty="0">
                    <a:solidFill>
                      <a:srgbClr val="FFFFFF"/>
                    </a:solidFill>
                    <a:ea typeface="黑体" pitchFamily="49" charset="-122"/>
                    <a:cs typeface="Arial" panose="020B0604020202020204" pitchFamily="34" charset="0"/>
                  </a:rPr>
                  <a:t>Ažuriranje modela</a:t>
                </a:r>
                <a:endParaRPr kumimoji="1" lang="zh-CN" altLang="en-US" sz="2400" dirty="0">
                  <a:solidFill>
                    <a:srgbClr val="FFFFFF"/>
                  </a:solidFill>
                  <a:ea typeface="黑体" pitchFamily="49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3" name="Line 24"/>
              <p:cNvSpPr>
                <a:spLocks noChangeShapeType="1"/>
              </p:cNvSpPr>
              <p:nvPr/>
            </p:nvSpPr>
            <p:spPr bwMode="auto">
              <a:xfrm>
                <a:off x="2880" y="2024"/>
                <a:ext cx="1" cy="317"/>
              </a:xfrm>
              <a:prstGeom prst="line">
                <a:avLst/>
              </a:prstGeom>
              <a:noFill/>
              <a:ln w="101600">
                <a:solidFill>
                  <a:srgbClr val="FFFF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kumimoji="1" lang="zh-CN" altLang="en-US" sz="2400">
                  <a:solidFill>
                    <a:srgbClr val="000000"/>
                  </a:solidFill>
                  <a:latin typeface="Times New Roman" pitchFamily="18" charset="0"/>
                  <a:ea typeface="宋体" pitchFamily="2" charset="-122"/>
                </a:endParaRPr>
              </a:p>
            </p:txBody>
          </p:sp>
        </p:grpSp>
      </p:grpSp>
      <p:grpSp>
        <p:nvGrpSpPr>
          <p:cNvPr id="43013" name="Group 45"/>
          <p:cNvGrpSpPr>
            <a:grpSpLocks/>
          </p:cNvGrpSpPr>
          <p:nvPr/>
        </p:nvGrpSpPr>
        <p:grpSpPr bwMode="auto">
          <a:xfrm>
            <a:off x="-36513" y="1909763"/>
            <a:ext cx="6048376" cy="1303337"/>
            <a:chOff x="-23" y="1203"/>
            <a:chExt cx="3719" cy="821"/>
          </a:xfrm>
        </p:grpSpPr>
        <p:sp>
          <p:nvSpPr>
            <p:cNvPr id="65" name="Oval 5"/>
            <p:cNvSpPr>
              <a:spLocks noChangeArrowheads="1"/>
            </p:cNvSpPr>
            <p:nvPr/>
          </p:nvSpPr>
          <p:spPr bwMode="auto">
            <a:xfrm>
              <a:off x="-23" y="1203"/>
              <a:ext cx="1588" cy="816"/>
            </a:xfrm>
            <a:prstGeom prst="ellipse">
              <a:avLst/>
            </a:prstGeom>
            <a:solidFill>
              <a:srgbClr val="FFFF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lnSpc>
                  <a:spcPts val="2000"/>
                </a:lnSpc>
                <a:defRPr/>
              </a:pPr>
              <a:r>
                <a:rPr kumimoji="1" lang="hr-HR" altLang="zh-CN" sz="2200" dirty="0">
                  <a:solidFill>
                    <a:prstClr val="black"/>
                  </a:solidFill>
                  <a:ea typeface="黑体" pitchFamily="49" charset="-122"/>
                  <a:cs typeface="Arial" panose="020B0604020202020204" pitchFamily="34" charset="0"/>
                </a:rPr>
                <a:t>Projektiranje</a:t>
              </a:r>
            </a:p>
            <a:p>
              <a:pPr>
                <a:lnSpc>
                  <a:spcPts val="2000"/>
                </a:lnSpc>
                <a:defRPr/>
              </a:pPr>
              <a:r>
                <a:rPr kumimoji="1" lang="hr-HR" altLang="zh-CN" sz="2200" dirty="0">
                  <a:solidFill>
                    <a:prstClr val="black"/>
                  </a:solidFill>
                  <a:ea typeface="黑体" pitchFamily="49" charset="-122"/>
                  <a:cs typeface="Arial" panose="020B0604020202020204" pitchFamily="34" charset="0"/>
                </a:rPr>
                <a:t>stanja okoliša</a:t>
              </a:r>
              <a:endParaRPr kumimoji="1" lang="en-US" altLang="zh-CN" sz="2200" dirty="0">
                <a:solidFill>
                  <a:prstClr val="black"/>
                </a:solidFill>
                <a:ea typeface="黑体" pitchFamily="49" charset="-122"/>
                <a:cs typeface="Arial" panose="020B0604020202020204" pitchFamily="34" charset="0"/>
              </a:endParaRPr>
            </a:p>
            <a:p>
              <a:pPr>
                <a:lnSpc>
                  <a:spcPts val="2000"/>
                </a:lnSpc>
                <a:defRPr/>
              </a:pPr>
              <a:r>
                <a:rPr kumimoji="1" lang="en-US" altLang="zh-CN" sz="2200" dirty="0">
                  <a:solidFill>
                    <a:srgbClr val="FF0000"/>
                  </a:solidFill>
                  <a:ea typeface="黑体" pitchFamily="49" charset="-122"/>
                  <a:cs typeface="Arial" panose="020B0604020202020204" pitchFamily="34" charset="0"/>
                </a:rPr>
                <a:t>(</a:t>
              </a:r>
              <a:r>
                <a:rPr kumimoji="1" lang="hr-HR" altLang="zh-CN" sz="2200" dirty="0">
                  <a:solidFill>
                    <a:srgbClr val="FF0000"/>
                  </a:solidFill>
                  <a:ea typeface="黑体" pitchFamily="49" charset="-122"/>
                  <a:cs typeface="Arial" panose="020B0604020202020204" pitchFamily="34" charset="0"/>
                </a:rPr>
                <a:t>ekstremnih</a:t>
              </a:r>
              <a:r>
                <a:rPr kumimoji="1" lang="en-US" altLang="zh-CN" sz="2200" dirty="0">
                  <a:solidFill>
                    <a:srgbClr val="FF0000"/>
                  </a:solidFill>
                  <a:ea typeface="黑体" pitchFamily="49" charset="-122"/>
                  <a:cs typeface="Arial" panose="020B0604020202020204" pitchFamily="34" charset="0"/>
                </a:rPr>
                <a:t>)</a:t>
              </a:r>
              <a:endParaRPr kumimoji="1" lang="zh-CN" altLang="en-US" sz="2200" dirty="0">
                <a:solidFill>
                  <a:srgbClr val="FF0000"/>
                </a:solidFill>
                <a:ea typeface="黑体" pitchFamily="49" charset="-122"/>
                <a:cs typeface="Arial" panose="020B0604020202020204" pitchFamily="34" charset="0"/>
              </a:endParaRPr>
            </a:p>
          </p:txBody>
        </p:sp>
        <p:sp>
          <p:nvSpPr>
            <p:cNvPr id="66" name="Oval 6"/>
            <p:cNvSpPr>
              <a:spLocks noChangeArrowheads="1"/>
            </p:cNvSpPr>
            <p:nvPr/>
          </p:nvSpPr>
          <p:spPr bwMode="auto">
            <a:xfrm>
              <a:off x="2058" y="1248"/>
              <a:ext cx="1638" cy="776"/>
            </a:xfrm>
            <a:prstGeom prst="ellipse">
              <a:avLst/>
            </a:prstGeom>
            <a:solidFill>
              <a:srgbClr val="FFFF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r>
                <a:rPr kumimoji="1" lang="hr-HR" altLang="zh-CN" sz="3200" dirty="0">
                  <a:solidFill>
                    <a:srgbClr val="000000"/>
                  </a:solidFill>
                  <a:ea typeface="黑体" pitchFamily="49" charset="-122"/>
                  <a:cs typeface="Arial" panose="020B0604020202020204" pitchFamily="34" charset="0"/>
                </a:rPr>
                <a:t>Građevina</a:t>
              </a:r>
              <a:endParaRPr kumimoji="1" lang="zh-CN" altLang="en-US" sz="3200" dirty="0">
                <a:solidFill>
                  <a:srgbClr val="000000"/>
                </a:solidFill>
                <a:ea typeface="黑体" pitchFamily="49" charset="-122"/>
                <a:cs typeface="Arial" panose="020B0604020202020204" pitchFamily="34" charset="0"/>
              </a:endParaRPr>
            </a:p>
          </p:txBody>
        </p:sp>
        <p:sp>
          <p:nvSpPr>
            <p:cNvPr id="67" name="Line 7"/>
            <p:cNvSpPr>
              <a:spLocks noChangeShapeType="1"/>
            </p:cNvSpPr>
            <p:nvPr/>
          </p:nvSpPr>
          <p:spPr bwMode="auto">
            <a:xfrm>
              <a:off x="1610" y="1657"/>
              <a:ext cx="409" cy="0"/>
            </a:xfrm>
            <a:prstGeom prst="line">
              <a:avLst/>
            </a:prstGeom>
            <a:noFill/>
            <a:ln w="10160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kumimoji="1" lang="zh-CN" altLang="en-US" sz="2400">
                <a:solidFill>
                  <a:srgbClr val="000000"/>
                </a:solidFill>
                <a:latin typeface="Times New Roman" pitchFamily="18" charset="0"/>
                <a:ea typeface="宋体" pitchFamily="2" charset="-122"/>
              </a:endParaRPr>
            </a:p>
          </p:txBody>
        </p:sp>
      </p:grpSp>
      <p:grpSp>
        <p:nvGrpSpPr>
          <p:cNvPr id="43014" name="Group 11"/>
          <p:cNvGrpSpPr>
            <a:grpSpLocks/>
          </p:cNvGrpSpPr>
          <p:nvPr/>
        </p:nvGrpSpPr>
        <p:grpSpPr bwMode="auto">
          <a:xfrm>
            <a:off x="1836738" y="53975"/>
            <a:ext cx="5902325" cy="1935163"/>
            <a:chOff x="1298" y="34"/>
            <a:chExt cx="3295" cy="1219"/>
          </a:xfrm>
        </p:grpSpPr>
        <p:sp>
          <p:nvSpPr>
            <p:cNvPr id="69" name="Text Box 12"/>
            <p:cNvSpPr txBox="1">
              <a:spLocks noChangeArrowheads="1"/>
            </p:cNvSpPr>
            <p:nvPr/>
          </p:nvSpPr>
          <p:spPr bwMode="auto">
            <a:xfrm>
              <a:off x="1298" y="34"/>
              <a:ext cx="3295" cy="866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lnSpc>
                  <a:spcPts val="2000"/>
                </a:lnSpc>
                <a:defRPr/>
              </a:pPr>
              <a:r>
                <a:rPr kumimoji="1" lang="hr-HR" altLang="zh-CN" sz="2400" dirty="0">
                  <a:solidFill>
                    <a:srgbClr val="FFFF00"/>
                  </a:solidFill>
                  <a:ea typeface="黑体" pitchFamily="49" charset="-122"/>
                  <a:cs typeface="Arial" panose="020B0604020202020204" pitchFamily="34" charset="0"/>
                </a:rPr>
                <a:t>Projektiranje danas</a:t>
              </a:r>
              <a:endParaRPr kumimoji="1" lang="en-US" altLang="zh-CN" sz="2400" dirty="0">
                <a:solidFill>
                  <a:srgbClr val="FFFF00"/>
                </a:solidFill>
                <a:ea typeface="黑体" pitchFamily="49" charset="-122"/>
                <a:cs typeface="Arial" panose="020B0604020202020204" pitchFamily="34" charset="0"/>
              </a:endParaRPr>
            </a:p>
            <a:p>
              <a:pPr>
                <a:lnSpc>
                  <a:spcPts val="2000"/>
                </a:lnSpc>
                <a:defRPr/>
              </a:pPr>
              <a:r>
                <a:rPr kumimoji="1" lang="hr-HR" altLang="zh-CN" sz="1800" dirty="0">
                  <a:solidFill>
                    <a:srgbClr val="FFFFFF"/>
                  </a:solidFill>
                  <a:ea typeface="黑体" pitchFamily="49" charset="-122"/>
                  <a:cs typeface="Arial" panose="020B0604020202020204" pitchFamily="34" charset="0"/>
                </a:rPr>
                <a:t>Model utjecaja okoliša </a:t>
              </a:r>
              <a:endParaRPr kumimoji="1" lang="en-US" altLang="zh-CN" sz="1800" dirty="0">
                <a:solidFill>
                  <a:srgbClr val="FFFFFF"/>
                </a:solidFill>
                <a:ea typeface="黑体" pitchFamily="49" charset="-122"/>
                <a:cs typeface="Arial" panose="020B0604020202020204" pitchFamily="34" charset="0"/>
              </a:endParaRPr>
            </a:p>
            <a:p>
              <a:pPr>
                <a:lnSpc>
                  <a:spcPts val="2000"/>
                </a:lnSpc>
                <a:defRPr/>
              </a:pPr>
              <a:r>
                <a:rPr kumimoji="1" lang="en-US" altLang="zh-CN" sz="1800" dirty="0">
                  <a:solidFill>
                    <a:srgbClr val="FFFFFF"/>
                  </a:solidFill>
                  <a:ea typeface="黑体" pitchFamily="49" charset="-122"/>
                  <a:cs typeface="Arial" panose="020B0604020202020204" pitchFamily="34" charset="0"/>
                </a:rPr>
                <a:t>M</a:t>
              </a:r>
              <a:r>
                <a:rPr kumimoji="1" lang="hr-HR" altLang="zh-CN" sz="1800" dirty="0">
                  <a:solidFill>
                    <a:srgbClr val="FFFFFF"/>
                  </a:solidFill>
                  <a:ea typeface="黑体" pitchFamily="49" charset="-122"/>
                  <a:cs typeface="Arial" panose="020B0604020202020204" pitchFamily="34" charset="0"/>
                </a:rPr>
                <a:t>odel materijala</a:t>
              </a:r>
              <a:r>
                <a:rPr kumimoji="1" lang="en-US" altLang="zh-CN" sz="1800" dirty="0">
                  <a:solidFill>
                    <a:srgbClr val="FFFFFF"/>
                  </a:solidFill>
                  <a:ea typeface="黑体" pitchFamily="49" charset="-122"/>
                  <a:cs typeface="Arial" panose="020B0604020202020204" pitchFamily="34" charset="0"/>
                </a:rPr>
                <a:t>, e</a:t>
              </a:r>
              <a:r>
                <a:rPr kumimoji="1" lang="hr-HR" altLang="zh-CN" sz="1800" dirty="0">
                  <a:solidFill>
                    <a:srgbClr val="FFFFFF"/>
                  </a:solidFill>
                  <a:ea typeface="黑体" pitchFamily="49" charset="-122"/>
                  <a:cs typeface="Arial" panose="020B0604020202020204" pitchFamily="34" charset="0"/>
                </a:rPr>
                <a:t>lementa</a:t>
              </a:r>
              <a:r>
                <a:rPr kumimoji="1" lang="en-US" altLang="zh-CN" sz="1800" dirty="0">
                  <a:solidFill>
                    <a:srgbClr val="FFFFFF"/>
                  </a:solidFill>
                  <a:ea typeface="黑体" pitchFamily="49" charset="-122"/>
                  <a:cs typeface="Arial" panose="020B0604020202020204" pitchFamily="34" charset="0"/>
                </a:rPr>
                <a:t>, s</a:t>
              </a:r>
              <a:r>
                <a:rPr kumimoji="1" lang="hr-HR" altLang="zh-CN" sz="1800" dirty="0">
                  <a:solidFill>
                    <a:srgbClr val="FFFFFF"/>
                  </a:solidFill>
                  <a:ea typeface="黑体" pitchFamily="49" charset="-122"/>
                  <a:cs typeface="Arial" panose="020B0604020202020204" pitchFamily="34" charset="0"/>
                </a:rPr>
                <a:t>ustava</a:t>
              </a:r>
              <a:endParaRPr kumimoji="1" lang="en-US" altLang="zh-CN" sz="1800" dirty="0">
                <a:solidFill>
                  <a:srgbClr val="FFFFFF"/>
                </a:solidFill>
                <a:ea typeface="黑体" pitchFamily="49" charset="-122"/>
                <a:cs typeface="Arial" panose="020B0604020202020204" pitchFamily="34" charset="0"/>
              </a:endParaRPr>
            </a:p>
            <a:p>
              <a:pPr>
                <a:lnSpc>
                  <a:spcPts val="2000"/>
                </a:lnSpc>
                <a:defRPr/>
              </a:pPr>
              <a:r>
                <a:rPr kumimoji="1" lang="hr-HR" altLang="zh-CN" sz="1800" dirty="0">
                  <a:solidFill>
                    <a:srgbClr val="FFFFFF"/>
                  </a:solidFill>
                  <a:ea typeface="黑体" pitchFamily="49" charset="-122"/>
                  <a:cs typeface="Arial" panose="020B0604020202020204" pitchFamily="34" charset="0"/>
                </a:rPr>
                <a:t>Analiza djelovanja opterećenja</a:t>
              </a:r>
              <a:r>
                <a:rPr kumimoji="1" lang="en-US" altLang="zh-CN" sz="1800" dirty="0">
                  <a:solidFill>
                    <a:srgbClr val="FFFFFF"/>
                  </a:solidFill>
                  <a:ea typeface="黑体" pitchFamily="49" charset="-122"/>
                  <a:cs typeface="Arial" panose="020B0604020202020204" pitchFamily="34" charset="0"/>
                </a:rPr>
                <a:t> (linear</a:t>
              </a:r>
              <a:r>
                <a:rPr kumimoji="1" lang="hr-HR" altLang="zh-CN" sz="1800" dirty="0">
                  <a:solidFill>
                    <a:srgbClr val="FFFFFF"/>
                  </a:solidFill>
                  <a:ea typeface="黑体" pitchFamily="49" charset="-122"/>
                  <a:cs typeface="Arial" panose="020B0604020202020204" pitchFamily="34" charset="0"/>
                </a:rPr>
                <a:t>na</a:t>
              </a:r>
              <a:r>
                <a:rPr kumimoji="1" lang="en-US" altLang="zh-CN" sz="1800" dirty="0">
                  <a:solidFill>
                    <a:srgbClr val="FFFFFF"/>
                  </a:solidFill>
                  <a:ea typeface="黑体" pitchFamily="49" charset="-122"/>
                  <a:cs typeface="Arial" panose="020B0604020202020204" pitchFamily="34" charset="0"/>
                </a:rPr>
                <a:t>/</a:t>
              </a:r>
              <a:r>
                <a:rPr kumimoji="1" lang="hr-HR" altLang="zh-CN" sz="1800" dirty="0">
                  <a:solidFill>
                    <a:srgbClr val="FFFFFF"/>
                  </a:solidFill>
                  <a:ea typeface="黑体" pitchFamily="49" charset="-122"/>
                  <a:cs typeface="Arial" panose="020B0604020202020204" pitchFamily="34" charset="0"/>
                </a:rPr>
                <a:t>nelinearna</a:t>
              </a:r>
              <a:r>
                <a:rPr kumimoji="1" lang="en-US" altLang="zh-CN" sz="1800" dirty="0">
                  <a:solidFill>
                    <a:srgbClr val="FFFFFF"/>
                  </a:solidFill>
                  <a:ea typeface="黑体" pitchFamily="49" charset="-122"/>
                  <a:cs typeface="Arial" panose="020B0604020202020204" pitchFamily="34" charset="0"/>
                </a:rPr>
                <a:t>)</a:t>
              </a:r>
              <a:endParaRPr kumimoji="1" lang="zh-CN" altLang="en-US" sz="1800" dirty="0">
                <a:solidFill>
                  <a:srgbClr val="FFFFFF"/>
                </a:solidFill>
                <a:ea typeface="黑体" pitchFamily="49" charset="-122"/>
                <a:cs typeface="Arial" panose="020B0604020202020204" pitchFamily="34" charset="0"/>
              </a:endParaRPr>
            </a:p>
            <a:p>
              <a:pPr>
                <a:lnSpc>
                  <a:spcPts val="2000"/>
                </a:lnSpc>
                <a:defRPr/>
              </a:pPr>
              <a:r>
                <a:rPr kumimoji="1" lang="hr-HR" altLang="zh-CN" sz="1800" dirty="0">
                  <a:solidFill>
                    <a:srgbClr val="FFFFFF"/>
                  </a:solidFill>
                  <a:ea typeface="黑体" pitchFamily="49" charset="-122"/>
                  <a:cs typeface="Arial" panose="020B0604020202020204" pitchFamily="34" charset="0"/>
                </a:rPr>
                <a:t>Kriterij projektiranja</a:t>
              </a:r>
              <a:r>
                <a:rPr kumimoji="1" lang="en-US" altLang="zh-CN" sz="1800" dirty="0">
                  <a:solidFill>
                    <a:srgbClr val="FFFFFF"/>
                  </a:solidFill>
                  <a:ea typeface="黑体" pitchFamily="49" charset="-122"/>
                  <a:cs typeface="Arial" panose="020B0604020202020204" pitchFamily="34" charset="0"/>
                </a:rPr>
                <a:t> (</a:t>
              </a:r>
              <a:r>
                <a:rPr kumimoji="1" lang="hr-HR" altLang="zh-CN" sz="1800" dirty="0">
                  <a:solidFill>
                    <a:srgbClr val="FFFFFF"/>
                  </a:solidFill>
                  <a:ea typeface="黑体" pitchFamily="49" charset="-122"/>
                  <a:cs typeface="Arial" panose="020B0604020202020204" pitchFamily="34" charset="0"/>
                </a:rPr>
                <a:t>pouzdanost elementa)</a:t>
              </a:r>
              <a:endParaRPr kumimoji="1" lang="zh-CN" altLang="en-US" sz="1800" dirty="0">
                <a:solidFill>
                  <a:srgbClr val="FFFFFF"/>
                </a:solidFill>
                <a:ea typeface="黑体" pitchFamily="49" charset="-122"/>
                <a:cs typeface="Arial" panose="020B0604020202020204" pitchFamily="34" charset="0"/>
              </a:endParaRPr>
            </a:p>
          </p:txBody>
        </p:sp>
        <p:sp>
          <p:nvSpPr>
            <p:cNvPr id="71" name="Line 13"/>
            <p:cNvSpPr>
              <a:spLocks noChangeShapeType="1"/>
            </p:cNvSpPr>
            <p:nvPr/>
          </p:nvSpPr>
          <p:spPr bwMode="auto">
            <a:xfrm>
              <a:off x="2971" y="936"/>
              <a:ext cx="1" cy="317"/>
            </a:xfrm>
            <a:prstGeom prst="line">
              <a:avLst/>
            </a:prstGeom>
            <a:noFill/>
            <a:ln w="10160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kumimoji="1" lang="zh-CN" altLang="en-US" sz="2400">
                <a:solidFill>
                  <a:srgbClr val="000000"/>
                </a:solidFill>
                <a:latin typeface="Times New Roman" pitchFamily="18" charset="0"/>
                <a:ea typeface="宋体" pitchFamily="2" charset="-122"/>
              </a:endParaRPr>
            </a:p>
          </p:txBody>
        </p:sp>
      </p:grpSp>
      <p:grpSp>
        <p:nvGrpSpPr>
          <p:cNvPr id="72" name="Group 30"/>
          <p:cNvGrpSpPr>
            <a:grpSpLocks/>
          </p:cNvGrpSpPr>
          <p:nvPr/>
        </p:nvGrpSpPr>
        <p:grpSpPr bwMode="auto">
          <a:xfrm>
            <a:off x="6119813" y="5691188"/>
            <a:ext cx="2989262" cy="828675"/>
            <a:chOff x="3742" y="3512"/>
            <a:chExt cx="1883" cy="565"/>
          </a:xfrm>
        </p:grpSpPr>
        <p:sp>
          <p:nvSpPr>
            <p:cNvPr id="73" name="Rectangle 31"/>
            <p:cNvSpPr>
              <a:spLocks noChangeArrowheads="1"/>
            </p:cNvSpPr>
            <p:nvPr/>
          </p:nvSpPr>
          <p:spPr bwMode="auto">
            <a:xfrm>
              <a:off x="4082" y="3512"/>
              <a:ext cx="1543" cy="565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just">
                <a:defRPr/>
              </a:pPr>
              <a:r>
                <a:rPr kumimoji="1" lang="hr-HR" altLang="zh-CN" sz="1600" b="0" dirty="0">
                  <a:solidFill>
                    <a:srgbClr val="FFFF00"/>
                  </a:solidFill>
                  <a:ea typeface="黑体" pitchFamily="49" charset="-122"/>
                  <a:cs typeface="Arial" panose="020B0604020202020204" pitchFamily="34" charset="0"/>
                </a:rPr>
                <a:t>Odlučivanje o popravcima</a:t>
              </a:r>
              <a:endParaRPr kumimoji="1" lang="zh-CN" altLang="en-US" sz="1600" b="0" dirty="0">
                <a:solidFill>
                  <a:srgbClr val="FFFF00"/>
                </a:solidFill>
                <a:ea typeface="黑体" pitchFamily="49" charset="-122"/>
                <a:cs typeface="Arial" panose="020B0604020202020204" pitchFamily="34" charset="0"/>
              </a:endParaRPr>
            </a:p>
            <a:p>
              <a:pPr algn="just">
                <a:defRPr/>
              </a:pPr>
              <a:r>
                <a:rPr kumimoji="1" lang="hr-HR" altLang="zh-CN" sz="1600" b="0" dirty="0">
                  <a:solidFill>
                    <a:srgbClr val="FFFF00"/>
                  </a:solidFill>
                  <a:ea typeface="黑体" pitchFamily="49" charset="-122"/>
                  <a:cs typeface="Arial" panose="020B0604020202020204" pitchFamily="34" charset="0"/>
                </a:rPr>
                <a:t>Odlučivanje o </a:t>
              </a:r>
            </a:p>
            <a:p>
              <a:pPr algn="just">
                <a:defRPr/>
              </a:pPr>
              <a:r>
                <a:rPr kumimoji="1" lang="hr-HR" altLang="zh-CN" sz="1600" b="0" dirty="0">
                  <a:solidFill>
                    <a:srgbClr val="FFFF00"/>
                  </a:solidFill>
                  <a:ea typeface="黑体" pitchFamily="49" charset="-122"/>
                  <a:cs typeface="Arial" panose="020B0604020202020204" pitchFamily="34" charset="0"/>
                </a:rPr>
                <a:t>	rekonstrukciji</a:t>
              </a:r>
              <a:endParaRPr kumimoji="1" lang="zh-CN" altLang="en-US" sz="1600" b="0" dirty="0">
                <a:solidFill>
                  <a:srgbClr val="FFFF00"/>
                </a:solidFill>
                <a:ea typeface="黑体" pitchFamily="49" charset="-122"/>
                <a:cs typeface="Arial" panose="020B0604020202020204" pitchFamily="34" charset="0"/>
              </a:endParaRPr>
            </a:p>
          </p:txBody>
        </p:sp>
        <p:sp>
          <p:nvSpPr>
            <p:cNvPr id="74" name="Line 32"/>
            <p:cNvSpPr>
              <a:spLocks noChangeShapeType="1"/>
            </p:cNvSpPr>
            <p:nvPr/>
          </p:nvSpPr>
          <p:spPr bwMode="auto">
            <a:xfrm>
              <a:off x="3742" y="3874"/>
              <a:ext cx="409" cy="0"/>
            </a:xfrm>
            <a:prstGeom prst="line">
              <a:avLst/>
            </a:prstGeom>
            <a:noFill/>
            <a:ln w="10160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kumimoji="1" lang="zh-CN" altLang="en-US" sz="2400">
                <a:solidFill>
                  <a:srgbClr val="000000"/>
                </a:solidFill>
                <a:latin typeface="Times New Roman" pitchFamily="18" charset="0"/>
                <a:ea typeface="宋体" pitchFamily="2" charset="-122"/>
              </a:endParaRPr>
            </a:p>
          </p:txBody>
        </p:sp>
      </p:grpSp>
      <p:sp>
        <p:nvSpPr>
          <p:cNvPr id="81" name="Text Box 21"/>
          <p:cNvSpPr txBox="1">
            <a:spLocks noChangeArrowheads="1"/>
          </p:cNvSpPr>
          <p:nvPr/>
        </p:nvSpPr>
        <p:spPr bwMode="auto">
          <a:xfrm>
            <a:off x="6659563" y="4476750"/>
            <a:ext cx="2449512" cy="1117600"/>
          </a:xfrm>
          <a:prstGeom prst="rect">
            <a:avLst/>
          </a:prstGeom>
          <a:solidFill>
            <a:srgbClr val="FF0000"/>
          </a:solidFill>
          <a:ln w="381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>
              <a:lnSpc>
                <a:spcPts val="2000"/>
              </a:lnSpc>
              <a:defRPr/>
            </a:pPr>
            <a:r>
              <a:rPr kumimoji="1" lang="hr-HR" altLang="zh-CN" sz="1900" dirty="0">
                <a:solidFill>
                  <a:prstClr val="white"/>
                </a:solidFill>
                <a:ea typeface="黑体" pitchFamily="49" charset="-122"/>
                <a:cs typeface="Arial" panose="020B0604020202020204" pitchFamily="34" charset="0"/>
              </a:rPr>
              <a:t>Mjere djelovanja</a:t>
            </a:r>
            <a:endParaRPr kumimoji="1" lang="zh-CN" altLang="en-US" sz="1900" dirty="0">
              <a:solidFill>
                <a:prstClr val="white"/>
              </a:solidFill>
              <a:ea typeface="黑体" pitchFamily="49" charset="-122"/>
              <a:cs typeface="Arial" panose="020B0604020202020204" pitchFamily="34" charset="0"/>
            </a:endParaRPr>
          </a:p>
          <a:p>
            <a:pPr algn="just">
              <a:lnSpc>
                <a:spcPts val="2000"/>
              </a:lnSpc>
              <a:defRPr/>
            </a:pPr>
            <a:r>
              <a:rPr kumimoji="1" lang="en-US" altLang="zh-CN" sz="1900" dirty="0">
                <a:solidFill>
                  <a:prstClr val="white"/>
                </a:solidFill>
                <a:ea typeface="黑体" pitchFamily="49" charset="-122"/>
                <a:cs typeface="Arial" panose="020B0604020202020204" pitchFamily="34" charset="0"/>
              </a:rPr>
              <a:t>Test</a:t>
            </a:r>
            <a:r>
              <a:rPr kumimoji="1" lang="hr-HR" altLang="zh-CN" sz="1900" dirty="0">
                <a:solidFill>
                  <a:prstClr val="white"/>
                </a:solidFill>
                <a:ea typeface="黑体" pitchFamily="49" charset="-122"/>
                <a:cs typeface="Arial" panose="020B0604020202020204" pitchFamily="34" charset="0"/>
              </a:rPr>
              <a:t>iranje</a:t>
            </a:r>
            <a:r>
              <a:rPr kumimoji="1" lang="en-US" altLang="zh-CN" sz="1900" dirty="0">
                <a:solidFill>
                  <a:prstClr val="white"/>
                </a:solidFill>
                <a:ea typeface="黑体" pitchFamily="49" charset="-122"/>
                <a:cs typeface="Arial" panose="020B0604020202020204" pitchFamily="34" charset="0"/>
              </a:rPr>
              <a:t>, </a:t>
            </a:r>
            <a:r>
              <a:rPr kumimoji="1" lang="hr-HR" altLang="zh-CN" sz="1900" dirty="0">
                <a:solidFill>
                  <a:prstClr val="white"/>
                </a:solidFill>
                <a:ea typeface="黑体" pitchFamily="49" charset="-122"/>
                <a:cs typeface="Arial" panose="020B0604020202020204" pitchFamily="34" charset="0"/>
              </a:rPr>
              <a:t>pregledi</a:t>
            </a:r>
            <a:r>
              <a:rPr kumimoji="1" lang="en-US" altLang="zh-CN" sz="1900" dirty="0">
                <a:solidFill>
                  <a:prstClr val="white"/>
                </a:solidFill>
                <a:ea typeface="黑体" pitchFamily="49" charset="-122"/>
                <a:cs typeface="Arial" panose="020B0604020202020204" pitchFamily="34" charset="0"/>
              </a:rPr>
              <a:t>,</a:t>
            </a:r>
          </a:p>
          <a:p>
            <a:pPr algn="just">
              <a:lnSpc>
                <a:spcPts val="2000"/>
              </a:lnSpc>
              <a:defRPr/>
            </a:pPr>
            <a:r>
              <a:rPr kumimoji="1" lang="en-US" altLang="zh-CN" sz="1900" dirty="0">
                <a:solidFill>
                  <a:prstClr val="white"/>
                </a:solidFill>
                <a:ea typeface="黑体" pitchFamily="49" charset="-122"/>
                <a:cs typeface="Arial" panose="020B0604020202020204" pitchFamily="34" charset="0"/>
              </a:rPr>
              <a:t>    </a:t>
            </a:r>
            <a:r>
              <a:rPr kumimoji="1" lang="hr-HR" altLang="zh-CN" sz="1900" dirty="0">
                <a:solidFill>
                  <a:prstClr val="white"/>
                </a:solidFill>
                <a:ea typeface="黑体" pitchFamily="49" charset="-122"/>
                <a:cs typeface="Arial" panose="020B0604020202020204" pitchFamily="34" charset="0"/>
              </a:rPr>
              <a:t>nadzor</a:t>
            </a:r>
            <a:r>
              <a:rPr kumimoji="1" lang="en-US" altLang="zh-CN" sz="1900" dirty="0">
                <a:solidFill>
                  <a:prstClr val="white"/>
                </a:solidFill>
                <a:ea typeface="黑体" pitchFamily="49" charset="-122"/>
                <a:cs typeface="Arial" panose="020B0604020202020204" pitchFamily="34" charset="0"/>
              </a:rPr>
              <a:t>, a</a:t>
            </a:r>
            <a:r>
              <a:rPr kumimoji="1" lang="hr-HR" altLang="zh-CN" sz="1900" dirty="0">
                <a:solidFill>
                  <a:prstClr val="white"/>
                </a:solidFill>
                <a:ea typeface="黑体" pitchFamily="49" charset="-122"/>
                <a:cs typeface="Arial" panose="020B0604020202020204" pitchFamily="34" charset="0"/>
              </a:rPr>
              <a:t>nalize</a:t>
            </a:r>
            <a:r>
              <a:rPr kumimoji="1" lang="en-US" altLang="zh-CN" sz="1900" dirty="0">
                <a:solidFill>
                  <a:prstClr val="white"/>
                </a:solidFill>
                <a:ea typeface="黑体" pitchFamily="49" charset="-122"/>
                <a:cs typeface="Arial" panose="020B0604020202020204" pitchFamily="34" charset="0"/>
              </a:rPr>
              <a:t>,   </a:t>
            </a:r>
          </a:p>
          <a:p>
            <a:pPr algn="just">
              <a:lnSpc>
                <a:spcPts val="2000"/>
              </a:lnSpc>
              <a:defRPr/>
            </a:pPr>
            <a:r>
              <a:rPr kumimoji="1" lang="en-US" altLang="zh-CN" sz="1900" dirty="0">
                <a:solidFill>
                  <a:prstClr val="white"/>
                </a:solidFill>
                <a:ea typeface="黑体" pitchFamily="49" charset="-122"/>
                <a:cs typeface="Arial" panose="020B0604020202020204" pitchFamily="34" charset="0"/>
              </a:rPr>
              <a:t>     </a:t>
            </a:r>
            <a:r>
              <a:rPr kumimoji="1" lang="hr-HR" altLang="zh-CN" sz="1900" dirty="0">
                <a:solidFill>
                  <a:prstClr val="white"/>
                </a:solidFill>
                <a:ea typeface="黑体" pitchFamily="49" charset="-122"/>
                <a:cs typeface="Arial" panose="020B0604020202020204" pitchFamily="34" charset="0"/>
              </a:rPr>
              <a:t>identifikacije</a:t>
            </a:r>
            <a:endParaRPr kumimoji="1" lang="zh-CN" altLang="en-US" sz="1900" dirty="0">
              <a:solidFill>
                <a:prstClr val="white"/>
              </a:solidFill>
              <a:ea typeface="黑体" pitchFamily="49" charset="-122"/>
              <a:cs typeface="Arial" panose="020B0604020202020204" pitchFamily="34" charset="0"/>
            </a:endParaRPr>
          </a:p>
        </p:txBody>
      </p:sp>
      <p:sp>
        <p:nvSpPr>
          <p:cNvPr id="83" name="AutoShape 28"/>
          <p:cNvSpPr>
            <a:spLocks noChangeArrowheads="1"/>
          </p:cNvSpPr>
          <p:nvPr/>
        </p:nvSpPr>
        <p:spPr bwMode="auto">
          <a:xfrm rot="-1805721">
            <a:off x="1019175" y="3311525"/>
            <a:ext cx="1368425" cy="4005263"/>
          </a:xfrm>
          <a:prstGeom prst="curvedRightArrow">
            <a:avLst>
              <a:gd name="adj1" fmla="val 58538"/>
              <a:gd name="adj2" fmla="val 117077"/>
              <a:gd name="adj3" fmla="val 33333"/>
            </a:avLst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kumimoji="1" lang="zh-CN" altLang="en-US" sz="2400">
              <a:solidFill>
                <a:srgbClr val="000000"/>
              </a:solidFill>
              <a:latin typeface="Times New Roman" pitchFamily="18" charset="0"/>
              <a:ea typeface="宋体" pitchFamily="2" charset="-122"/>
            </a:endParaRPr>
          </a:p>
        </p:txBody>
      </p:sp>
      <p:sp>
        <p:nvSpPr>
          <p:cNvPr id="79" name="Text Box 29"/>
          <p:cNvSpPr txBox="1">
            <a:spLocks noChangeArrowheads="1"/>
          </p:cNvSpPr>
          <p:nvPr/>
        </p:nvSpPr>
        <p:spPr bwMode="auto">
          <a:xfrm>
            <a:off x="34925" y="4365625"/>
            <a:ext cx="2767013" cy="1117600"/>
          </a:xfrm>
          <a:prstGeom prst="rect">
            <a:avLst/>
          </a:prstGeom>
          <a:solidFill>
            <a:srgbClr val="FF0000"/>
          </a:solidFill>
          <a:ln w="381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>
              <a:lnSpc>
                <a:spcPts val="2000"/>
              </a:lnSpc>
              <a:defRPr/>
            </a:pPr>
            <a:r>
              <a:rPr kumimoji="1" lang="hr-HR" altLang="zh-CN" sz="1900" dirty="0">
                <a:solidFill>
                  <a:prstClr val="white"/>
                </a:solidFill>
                <a:ea typeface="黑体" pitchFamily="49" charset="-122"/>
                <a:cs typeface="Arial" panose="020B0604020202020204" pitchFamily="34" charset="0"/>
              </a:rPr>
              <a:t>Vrednovanje standarda opterećenja</a:t>
            </a:r>
            <a:endParaRPr kumimoji="1" lang="en-US" altLang="zh-CN" sz="1900" dirty="0">
              <a:solidFill>
                <a:prstClr val="white"/>
              </a:solidFill>
              <a:ea typeface="黑体" pitchFamily="49" charset="-122"/>
              <a:cs typeface="Arial" panose="020B0604020202020204" pitchFamily="34" charset="0"/>
            </a:endParaRPr>
          </a:p>
          <a:p>
            <a:pPr algn="just">
              <a:lnSpc>
                <a:spcPts val="2000"/>
              </a:lnSpc>
              <a:defRPr/>
            </a:pPr>
            <a:r>
              <a:rPr kumimoji="1" lang="hr-HR" altLang="zh-CN" sz="1900" dirty="0">
                <a:solidFill>
                  <a:prstClr val="white"/>
                </a:solidFill>
                <a:ea typeface="黑体" pitchFamily="49" charset="-122"/>
                <a:cs typeface="Arial" panose="020B0604020202020204" pitchFamily="34" charset="0"/>
              </a:rPr>
              <a:t>Zdravstveni kriteriji</a:t>
            </a:r>
          </a:p>
          <a:p>
            <a:pPr algn="just">
              <a:lnSpc>
                <a:spcPts val="2000"/>
              </a:lnSpc>
              <a:defRPr/>
            </a:pPr>
            <a:r>
              <a:rPr kumimoji="1" lang="hr-HR" altLang="zh-CN" sz="1900" dirty="0">
                <a:solidFill>
                  <a:prstClr val="white"/>
                </a:solidFill>
                <a:ea typeface="黑体" pitchFamily="49" charset="-122"/>
                <a:cs typeface="Arial" panose="020B0604020202020204" pitchFamily="34" charset="0"/>
              </a:rPr>
              <a:t>Sigurnosni kriteriji</a:t>
            </a:r>
            <a:endParaRPr kumimoji="1" lang="zh-CN" altLang="en-US" sz="1900" dirty="0">
              <a:solidFill>
                <a:prstClr val="white"/>
              </a:solidFill>
              <a:ea typeface="黑体" pitchFamily="49" charset="-122"/>
              <a:cs typeface="Arial" panose="020B0604020202020204" pitchFamily="34" charset="0"/>
            </a:endParaRPr>
          </a:p>
        </p:txBody>
      </p:sp>
      <p:sp>
        <p:nvSpPr>
          <p:cNvPr id="82" name="椭圆 10"/>
          <p:cNvSpPr/>
          <p:nvPr/>
        </p:nvSpPr>
        <p:spPr>
          <a:xfrm>
            <a:off x="107950" y="115888"/>
            <a:ext cx="9001125" cy="6492875"/>
          </a:xfrm>
          <a:prstGeom prst="ellipse">
            <a:avLst/>
          </a:prstGeom>
          <a:solidFill>
            <a:srgbClr val="00CCFF">
              <a:alpha val="62000"/>
            </a:srgbClr>
          </a:solidFill>
          <a:ln w="101600"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hr-HR" altLang="zh-CN" sz="60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Projektiranje</a:t>
            </a:r>
          </a:p>
          <a:p>
            <a:pPr>
              <a:defRPr/>
            </a:pPr>
            <a:r>
              <a:rPr lang="hr-HR" altLang="zh-CN" sz="60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trajnosti</a:t>
            </a:r>
            <a:endParaRPr lang="en-US" altLang="zh-CN" sz="6000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en-US" altLang="zh-CN" dirty="0">
              <a:solidFill>
                <a:srgbClr val="FFFF00"/>
              </a:solidFill>
            </a:endParaRPr>
          </a:p>
          <a:p>
            <a:pPr>
              <a:defRPr/>
            </a:pPr>
            <a:endParaRPr lang="en-US" altLang="zh-CN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9958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 animBg="1"/>
      <p:bldP spid="82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962" name="Text Box 2"/>
          <p:cNvSpPr txBox="1">
            <a:spLocks noChangeArrowheads="1"/>
          </p:cNvSpPr>
          <p:nvPr/>
        </p:nvSpPr>
        <p:spPr bwMode="auto">
          <a:xfrm>
            <a:off x="976313" y="190500"/>
            <a:ext cx="7332662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hr-HR" altLang="x-none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Početak projektiranja            EN 1990 </a:t>
            </a:r>
            <a:endParaRPr lang="en-US" altLang="x-none" sz="3600" b="0">
              <a:solidFill>
                <a:srgbClr val="FFFF00"/>
              </a:solidFill>
              <a:effectLst/>
              <a:latin typeface="Times New Roman" pitchFamily="18" charset="0"/>
            </a:endParaRPr>
          </a:p>
        </p:txBody>
      </p:sp>
      <p:sp>
        <p:nvSpPr>
          <p:cNvPr id="424963" name="Line 3"/>
          <p:cNvSpPr>
            <a:spLocks noChangeShapeType="1"/>
          </p:cNvSpPr>
          <p:nvPr/>
        </p:nvSpPr>
        <p:spPr bwMode="auto">
          <a:xfrm>
            <a:off x="0" y="823913"/>
            <a:ext cx="9144000" cy="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hr-HR">
              <a:solidFill>
                <a:srgbClr val="FFFFFF"/>
              </a:solidFill>
              <a:effectDag name="">
                <a:cont type="tree" name="">
                  <a:effect ref="fillLine"/>
                  <a:outerShdw dist="38100" dir="13500000" algn="br">
                    <a:srgbClr val="FFFFFF">
                      <a:lumMod val="200000"/>
                      <a:satMod val="200000"/>
                    </a:srgbClr>
                  </a:outerShdw>
                </a:cont>
                <a:cont type="tree" name="">
                  <a:effect ref="fillLine"/>
                  <a:outerShdw dist="38100" dir="2700000" algn="tl">
                    <a:srgbClr val="FFFFFF">
                      <a:lumMod val="60000"/>
                      <a:satMod val="60000"/>
                    </a:srgbClr>
                  </a:outerShdw>
                </a:cont>
                <a:effect ref="fillLine"/>
              </a:effectDag>
              <a:latin typeface="Arial" charset="0"/>
            </a:endParaRPr>
          </a:p>
        </p:txBody>
      </p:sp>
      <p:sp>
        <p:nvSpPr>
          <p:cNvPr id="424964" name="Text Box 4"/>
          <p:cNvSpPr txBox="1">
            <a:spLocks noChangeArrowheads="1"/>
          </p:cNvSpPr>
          <p:nvPr/>
        </p:nvSpPr>
        <p:spPr bwMode="auto">
          <a:xfrm>
            <a:off x="681038" y="1308100"/>
            <a:ext cx="17589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lvl="1" algn="l">
              <a:defRPr/>
            </a:pPr>
            <a:r>
              <a:rPr lang="hr-HR" altLang="x-none" sz="3200">
                <a:solidFill>
                  <a:srgbClr val="CC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vodi</a:t>
            </a:r>
            <a:endParaRPr lang="en-US" altLang="x-none" sz="3200">
              <a:solidFill>
                <a:srgbClr val="CCCC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424965" name="AutoShape 5"/>
          <p:cNvSpPr>
            <a:spLocks noChangeArrowheads="1"/>
          </p:cNvSpPr>
          <p:nvPr/>
        </p:nvSpPr>
        <p:spPr bwMode="auto">
          <a:xfrm>
            <a:off x="5538788" y="347663"/>
            <a:ext cx="687387" cy="314325"/>
          </a:xfrm>
          <a:prstGeom prst="rightArrow">
            <a:avLst>
              <a:gd name="adj1" fmla="val 50000"/>
              <a:gd name="adj2" fmla="val 5467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hr-HR">
              <a:solidFill>
                <a:srgbClr val="FFFFFF"/>
              </a:solidFill>
              <a:effectDag name="">
                <a:cont type="tree" name="">
                  <a:effect ref="fillLine"/>
                  <a:outerShdw dist="38100" dir="13500000" algn="br">
                    <a:srgbClr val="FFFFFF">
                      <a:lumMod val="200000"/>
                      <a:satMod val="200000"/>
                    </a:srgbClr>
                  </a:outerShdw>
                </a:cont>
                <a:cont type="tree" name="">
                  <a:effect ref="fillLine"/>
                  <a:outerShdw dist="38100" dir="2700000" algn="tl">
                    <a:srgbClr val="FFFFFF">
                      <a:lumMod val="60000"/>
                      <a:satMod val="60000"/>
                    </a:srgbClr>
                  </a:outerShdw>
                </a:cont>
                <a:effect ref="fillLine"/>
              </a:effectDag>
              <a:latin typeface="Arial" charset="0"/>
            </a:endParaRPr>
          </a:p>
        </p:txBody>
      </p:sp>
      <p:sp>
        <p:nvSpPr>
          <p:cNvPr id="424966" name="Oval 6"/>
          <p:cNvSpPr>
            <a:spLocks noChangeArrowheads="1"/>
          </p:cNvSpPr>
          <p:nvPr/>
        </p:nvSpPr>
        <p:spPr bwMode="auto">
          <a:xfrm>
            <a:off x="592138" y="1423988"/>
            <a:ext cx="341312" cy="357187"/>
          </a:xfrm>
          <a:prstGeom prst="ellipse">
            <a:avLst/>
          </a:prstGeom>
          <a:solidFill>
            <a:srgbClr val="FFEC9D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hr-HR">
              <a:solidFill>
                <a:srgbClr val="FFFFFF"/>
              </a:solidFill>
              <a:effectDag name="">
                <a:cont type="tree" name="">
                  <a:effect ref="fillLine"/>
                  <a:outerShdw dist="38100" dir="13500000" algn="br">
                    <a:srgbClr val="FFFFFF">
                      <a:lumMod val="200000"/>
                      <a:satMod val="200000"/>
                    </a:srgbClr>
                  </a:outerShdw>
                </a:cont>
                <a:cont type="tree" name="">
                  <a:effect ref="fillLine"/>
                  <a:outerShdw dist="38100" dir="2700000" algn="tl">
                    <a:srgbClr val="FFFFFF">
                      <a:lumMod val="60000"/>
                      <a:satMod val="60000"/>
                    </a:srgbClr>
                  </a:outerShdw>
                </a:cont>
                <a:effect ref="fillLine"/>
              </a:effectDag>
              <a:latin typeface="Arial" charset="0"/>
            </a:endParaRPr>
          </a:p>
        </p:txBody>
      </p:sp>
      <p:sp>
        <p:nvSpPr>
          <p:cNvPr id="424967" name="Text Box 7"/>
          <p:cNvSpPr txBox="1">
            <a:spLocks noChangeArrowheads="1"/>
          </p:cNvSpPr>
          <p:nvPr/>
        </p:nvSpPr>
        <p:spPr bwMode="auto">
          <a:xfrm>
            <a:off x="687388" y="2038350"/>
            <a:ext cx="3352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lvl="1" algn="l">
              <a:defRPr/>
            </a:pPr>
            <a:r>
              <a:rPr lang="hr-HR" altLang="x-none" sz="3200">
                <a:solidFill>
                  <a:srgbClr val="CC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upravlja</a:t>
            </a:r>
            <a:endParaRPr lang="en-US" altLang="x-none" sz="3200">
              <a:solidFill>
                <a:srgbClr val="CCCC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424968" name="Oval 8"/>
          <p:cNvSpPr>
            <a:spLocks noChangeArrowheads="1"/>
          </p:cNvSpPr>
          <p:nvPr/>
        </p:nvSpPr>
        <p:spPr bwMode="auto">
          <a:xfrm>
            <a:off x="598488" y="2154238"/>
            <a:ext cx="341312" cy="357187"/>
          </a:xfrm>
          <a:prstGeom prst="ellipse">
            <a:avLst/>
          </a:prstGeom>
          <a:solidFill>
            <a:srgbClr val="FFEC9D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hr-HR">
              <a:solidFill>
                <a:srgbClr val="FFFFFF"/>
              </a:solidFill>
              <a:effectDag name="">
                <a:cont type="tree" name="">
                  <a:effect ref="fillLine"/>
                  <a:outerShdw dist="38100" dir="13500000" algn="br">
                    <a:srgbClr val="FFFFFF">
                      <a:lumMod val="200000"/>
                      <a:satMod val="200000"/>
                    </a:srgbClr>
                  </a:outerShdw>
                </a:cont>
                <a:cont type="tree" name="">
                  <a:effect ref="fillLine"/>
                  <a:outerShdw dist="38100" dir="2700000" algn="tl">
                    <a:srgbClr val="FFFFFF">
                      <a:lumMod val="60000"/>
                      <a:satMod val="60000"/>
                    </a:srgbClr>
                  </a:outerShdw>
                </a:cont>
                <a:effect ref="fillLine"/>
              </a:effectDag>
              <a:latin typeface="Arial" charset="0"/>
            </a:endParaRPr>
          </a:p>
        </p:txBody>
      </p:sp>
      <p:sp>
        <p:nvSpPr>
          <p:cNvPr id="424969" name="Text Box 9"/>
          <p:cNvSpPr txBox="1">
            <a:spLocks noChangeArrowheads="1"/>
          </p:cNvSpPr>
          <p:nvPr/>
        </p:nvSpPr>
        <p:spPr bwMode="auto">
          <a:xfrm>
            <a:off x="642938" y="2871788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lvl="1" algn="l">
              <a:defRPr/>
            </a:pPr>
            <a:r>
              <a:rPr lang="hr-HR" altLang="x-none" sz="3200">
                <a:solidFill>
                  <a:srgbClr val="CC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diferencira</a:t>
            </a:r>
            <a:endParaRPr lang="en-US" altLang="x-none" sz="3200">
              <a:solidFill>
                <a:srgbClr val="CCCC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424970" name="Oval 10"/>
          <p:cNvSpPr>
            <a:spLocks noChangeArrowheads="1"/>
          </p:cNvSpPr>
          <p:nvPr/>
        </p:nvSpPr>
        <p:spPr bwMode="auto">
          <a:xfrm>
            <a:off x="571500" y="2979738"/>
            <a:ext cx="341313" cy="357187"/>
          </a:xfrm>
          <a:prstGeom prst="ellipse">
            <a:avLst/>
          </a:prstGeom>
          <a:solidFill>
            <a:srgbClr val="FFEC9D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hr-HR">
              <a:solidFill>
                <a:srgbClr val="FFFFFF"/>
              </a:solidFill>
              <a:effectDag name="">
                <a:cont type="tree" name="">
                  <a:effect ref="fillLine"/>
                  <a:outerShdw dist="38100" dir="13500000" algn="br">
                    <a:srgbClr val="FFFFFF">
                      <a:lumMod val="200000"/>
                      <a:satMod val="200000"/>
                    </a:srgbClr>
                  </a:outerShdw>
                </a:cont>
                <a:cont type="tree" name="">
                  <a:effect ref="fillLine"/>
                  <a:outerShdw dist="38100" dir="2700000" algn="tl">
                    <a:srgbClr val="FFFFFF">
                      <a:lumMod val="60000"/>
                      <a:satMod val="60000"/>
                    </a:srgbClr>
                  </a:outerShdw>
                </a:cont>
                <a:effect ref="fillLine"/>
              </a:effectDag>
              <a:latin typeface="Arial" charset="0"/>
            </a:endParaRPr>
          </a:p>
        </p:txBody>
      </p:sp>
      <p:sp>
        <p:nvSpPr>
          <p:cNvPr id="424971" name="Line 11"/>
          <p:cNvSpPr>
            <a:spLocks noChangeShapeType="1"/>
          </p:cNvSpPr>
          <p:nvPr/>
        </p:nvSpPr>
        <p:spPr bwMode="auto">
          <a:xfrm flipH="1">
            <a:off x="2568575" y="3540125"/>
            <a:ext cx="6350" cy="592138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hr-HR">
              <a:solidFill>
                <a:srgbClr val="FFFFFF"/>
              </a:solidFill>
              <a:effectDag name="">
                <a:cont type="tree" name="">
                  <a:effect ref="fillLine"/>
                  <a:outerShdw dist="38100" dir="13500000" algn="br">
                    <a:srgbClr val="FFFFFF">
                      <a:lumMod val="200000"/>
                      <a:satMod val="200000"/>
                    </a:srgbClr>
                  </a:outerShdw>
                </a:cont>
                <a:cont type="tree" name="">
                  <a:effect ref="fillLine"/>
                  <a:outerShdw dist="38100" dir="2700000" algn="tl">
                    <a:srgbClr val="FFFFFF">
                      <a:lumMod val="60000"/>
                      <a:satMod val="60000"/>
                    </a:srgbClr>
                  </a:outerShdw>
                </a:cont>
                <a:effect ref="fillLine"/>
              </a:effectDag>
              <a:latin typeface="Arial" charset="0"/>
            </a:endParaRPr>
          </a:p>
        </p:txBody>
      </p:sp>
      <p:sp>
        <p:nvSpPr>
          <p:cNvPr id="424972" name="Line 12"/>
          <p:cNvSpPr>
            <a:spLocks noChangeShapeType="1"/>
          </p:cNvSpPr>
          <p:nvPr/>
        </p:nvSpPr>
        <p:spPr bwMode="auto">
          <a:xfrm>
            <a:off x="2549525" y="4135438"/>
            <a:ext cx="608013" cy="0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hr-HR">
              <a:solidFill>
                <a:srgbClr val="FFFFFF"/>
              </a:solidFill>
              <a:effectDag name="">
                <a:cont type="tree" name="">
                  <a:effect ref="fillLine"/>
                  <a:outerShdw dist="38100" dir="13500000" algn="br">
                    <a:srgbClr val="FFFFFF">
                      <a:lumMod val="200000"/>
                      <a:satMod val="200000"/>
                    </a:srgbClr>
                  </a:outerShdw>
                </a:cont>
                <a:cont type="tree" name="">
                  <a:effect ref="fillLine"/>
                  <a:outerShdw dist="38100" dir="2700000" algn="tl">
                    <a:srgbClr val="FFFFFF">
                      <a:lumMod val="60000"/>
                      <a:satMod val="60000"/>
                    </a:srgbClr>
                  </a:outerShdw>
                </a:cont>
                <a:effect ref="fillLine"/>
              </a:effectDag>
              <a:latin typeface="Arial" charset="0"/>
            </a:endParaRPr>
          </a:p>
        </p:txBody>
      </p:sp>
      <p:sp>
        <p:nvSpPr>
          <p:cNvPr id="424973" name="Line 13"/>
          <p:cNvSpPr>
            <a:spLocks noChangeShapeType="1"/>
          </p:cNvSpPr>
          <p:nvPr/>
        </p:nvSpPr>
        <p:spPr bwMode="auto">
          <a:xfrm flipH="1">
            <a:off x="2295525" y="3525838"/>
            <a:ext cx="4763" cy="1046162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hr-HR">
              <a:solidFill>
                <a:srgbClr val="FFFFFF"/>
              </a:solidFill>
              <a:effectDag name="">
                <a:cont type="tree" name="">
                  <a:effect ref="fillLine"/>
                  <a:outerShdw dist="38100" dir="13500000" algn="br">
                    <a:srgbClr val="FFFFFF">
                      <a:lumMod val="200000"/>
                      <a:satMod val="200000"/>
                    </a:srgbClr>
                  </a:outerShdw>
                </a:cont>
                <a:cont type="tree" name="">
                  <a:effect ref="fillLine"/>
                  <a:outerShdw dist="38100" dir="2700000" algn="tl">
                    <a:srgbClr val="FFFFFF">
                      <a:lumMod val="60000"/>
                      <a:satMod val="60000"/>
                    </a:srgbClr>
                  </a:outerShdw>
                </a:cont>
                <a:effect ref="fillLine"/>
              </a:effectDag>
              <a:latin typeface="Arial" charset="0"/>
            </a:endParaRPr>
          </a:p>
        </p:txBody>
      </p:sp>
      <p:sp>
        <p:nvSpPr>
          <p:cNvPr id="424974" name="Line 14"/>
          <p:cNvSpPr>
            <a:spLocks noChangeShapeType="1"/>
          </p:cNvSpPr>
          <p:nvPr/>
        </p:nvSpPr>
        <p:spPr bwMode="auto">
          <a:xfrm>
            <a:off x="2306638" y="4551363"/>
            <a:ext cx="858837" cy="0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hr-HR">
              <a:solidFill>
                <a:srgbClr val="FFFFFF"/>
              </a:solidFill>
              <a:effectDag name="">
                <a:cont type="tree" name="">
                  <a:effect ref="fillLine"/>
                  <a:outerShdw dist="38100" dir="13500000" algn="br">
                    <a:srgbClr val="FFFFFF">
                      <a:lumMod val="200000"/>
                      <a:satMod val="200000"/>
                    </a:srgbClr>
                  </a:outerShdw>
                </a:cont>
                <a:cont type="tree" name="">
                  <a:effect ref="fillLine"/>
                  <a:outerShdw dist="38100" dir="2700000" algn="tl">
                    <a:srgbClr val="FFFFFF">
                      <a:lumMod val="60000"/>
                      <a:satMod val="60000"/>
                    </a:srgbClr>
                  </a:outerShdw>
                </a:cont>
                <a:effect ref="fillLine"/>
              </a:effectDag>
              <a:latin typeface="Arial" charset="0"/>
            </a:endParaRPr>
          </a:p>
        </p:txBody>
      </p:sp>
      <p:sp>
        <p:nvSpPr>
          <p:cNvPr id="424975" name="Line 15"/>
          <p:cNvSpPr>
            <a:spLocks noChangeShapeType="1"/>
          </p:cNvSpPr>
          <p:nvPr/>
        </p:nvSpPr>
        <p:spPr bwMode="auto">
          <a:xfrm>
            <a:off x="2024063" y="3519488"/>
            <a:ext cx="11112" cy="1554162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hr-HR">
              <a:solidFill>
                <a:srgbClr val="FFFFFF"/>
              </a:solidFill>
              <a:effectDag name="">
                <a:cont type="tree" name="">
                  <a:effect ref="fillLine"/>
                  <a:outerShdw dist="38100" dir="13500000" algn="br">
                    <a:srgbClr val="FFFFFF">
                      <a:lumMod val="200000"/>
                      <a:satMod val="200000"/>
                    </a:srgbClr>
                  </a:outerShdw>
                </a:cont>
                <a:cont type="tree" name="">
                  <a:effect ref="fillLine"/>
                  <a:outerShdw dist="38100" dir="2700000" algn="tl">
                    <a:srgbClr val="FFFFFF">
                      <a:lumMod val="60000"/>
                      <a:satMod val="60000"/>
                    </a:srgbClr>
                  </a:outerShdw>
                </a:cont>
                <a:effect ref="fillLine"/>
              </a:effectDag>
              <a:latin typeface="Arial" charset="0"/>
            </a:endParaRPr>
          </a:p>
        </p:txBody>
      </p:sp>
      <p:sp>
        <p:nvSpPr>
          <p:cNvPr id="424976" name="Line 16"/>
          <p:cNvSpPr>
            <a:spLocks noChangeShapeType="1"/>
          </p:cNvSpPr>
          <p:nvPr/>
        </p:nvSpPr>
        <p:spPr bwMode="auto">
          <a:xfrm flipV="1">
            <a:off x="2027238" y="5051425"/>
            <a:ext cx="1141412" cy="0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hr-HR">
              <a:solidFill>
                <a:srgbClr val="FFFFFF"/>
              </a:solidFill>
              <a:effectDag name="">
                <a:cont type="tree" name="">
                  <a:effect ref="fillLine"/>
                  <a:outerShdw dist="38100" dir="13500000" algn="br">
                    <a:srgbClr val="FFFFFF">
                      <a:lumMod val="200000"/>
                      <a:satMod val="200000"/>
                    </a:srgbClr>
                  </a:outerShdw>
                </a:cont>
                <a:cont type="tree" name="">
                  <a:effect ref="fillLine"/>
                  <a:outerShdw dist="38100" dir="2700000" algn="tl">
                    <a:srgbClr val="FFFFFF">
                      <a:lumMod val="60000"/>
                      <a:satMod val="60000"/>
                    </a:srgbClr>
                  </a:outerShdw>
                </a:cont>
                <a:effect ref="fillLine"/>
              </a:effectDag>
              <a:latin typeface="Arial" charset="0"/>
            </a:endParaRPr>
          </a:p>
        </p:txBody>
      </p:sp>
      <p:sp>
        <p:nvSpPr>
          <p:cNvPr id="424977" name="Line 17"/>
          <p:cNvSpPr>
            <a:spLocks noChangeShapeType="1"/>
          </p:cNvSpPr>
          <p:nvPr/>
        </p:nvSpPr>
        <p:spPr bwMode="auto">
          <a:xfrm flipV="1">
            <a:off x="1731963" y="5473700"/>
            <a:ext cx="1428750" cy="0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hr-HR">
              <a:solidFill>
                <a:srgbClr val="FFFFFF"/>
              </a:solidFill>
              <a:effectDag name="">
                <a:cont type="tree" name="">
                  <a:effect ref="fillLine"/>
                  <a:outerShdw dist="38100" dir="13500000" algn="br">
                    <a:srgbClr val="FFFFFF">
                      <a:lumMod val="200000"/>
                      <a:satMod val="200000"/>
                    </a:srgbClr>
                  </a:outerShdw>
                </a:cont>
                <a:cont type="tree" name="">
                  <a:effect ref="fillLine"/>
                  <a:outerShdw dist="38100" dir="2700000" algn="tl">
                    <a:srgbClr val="FFFFFF">
                      <a:lumMod val="60000"/>
                      <a:satMod val="60000"/>
                    </a:srgbClr>
                  </a:outerShdw>
                </a:cont>
                <a:effect ref="fillLine"/>
              </a:effectDag>
              <a:latin typeface="Arial" charset="0"/>
            </a:endParaRPr>
          </a:p>
        </p:txBody>
      </p:sp>
      <p:sp>
        <p:nvSpPr>
          <p:cNvPr id="424978" name="Line 18"/>
          <p:cNvSpPr>
            <a:spLocks noChangeShapeType="1"/>
          </p:cNvSpPr>
          <p:nvPr/>
        </p:nvSpPr>
        <p:spPr bwMode="auto">
          <a:xfrm>
            <a:off x="1738313" y="3521075"/>
            <a:ext cx="3175" cy="1966913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hr-HR">
              <a:solidFill>
                <a:srgbClr val="FFFFFF"/>
              </a:solidFill>
              <a:effectDag name="">
                <a:cont type="tree" name="">
                  <a:effect ref="fillLine"/>
                  <a:outerShdw dist="38100" dir="13500000" algn="br">
                    <a:srgbClr val="FFFFFF">
                      <a:lumMod val="200000"/>
                      <a:satMod val="200000"/>
                    </a:srgbClr>
                  </a:outerShdw>
                </a:cont>
                <a:cont type="tree" name="">
                  <a:effect ref="fillLine"/>
                  <a:outerShdw dist="38100" dir="2700000" algn="tl">
                    <a:srgbClr val="FFFFFF">
                      <a:lumMod val="60000"/>
                      <a:satMod val="60000"/>
                    </a:srgbClr>
                  </a:outerShdw>
                </a:cont>
                <a:effect ref="fillLine"/>
              </a:effectDag>
              <a:latin typeface="Arial" charset="0"/>
            </a:endParaRPr>
          </a:p>
        </p:txBody>
      </p:sp>
      <p:sp>
        <p:nvSpPr>
          <p:cNvPr id="424979" name="Text Box 19"/>
          <p:cNvSpPr txBox="1">
            <a:spLocks noChangeArrowheads="1"/>
          </p:cNvSpPr>
          <p:nvPr/>
        </p:nvSpPr>
        <p:spPr bwMode="auto">
          <a:xfrm>
            <a:off x="2698750" y="3817938"/>
            <a:ext cx="272732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lvl="1" algn="l">
              <a:defRPr/>
            </a:pPr>
            <a:r>
              <a:rPr lang="hr-HR" altLang="x-none" sz="2800">
                <a:solidFill>
                  <a:srgbClr val="CC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pouzdanost</a:t>
            </a:r>
            <a:endParaRPr lang="en-US" altLang="x-none" sz="2800">
              <a:solidFill>
                <a:srgbClr val="CCCC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424980" name="Text Box 20"/>
          <p:cNvSpPr txBox="1">
            <a:spLocks noChangeArrowheads="1"/>
          </p:cNvSpPr>
          <p:nvPr/>
        </p:nvSpPr>
        <p:spPr bwMode="auto">
          <a:xfrm>
            <a:off x="2706688" y="4265613"/>
            <a:ext cx="3716337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lvl="1" algn="l">
              <a:defRPr/>
            </a:pPr>
            <a:r>
              <a:rPr lang="hr-HR" altLang="x-none" sz="2800">
                <a:solidFill>
                  <a:srgbClr val="CC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kontrolu projekta</a:t>
            </a:r>
            <a:endParaRPr lang="en-US" altLang="x-none" sz="2800">
              <a:solidFill>
                <a:srgbClr val="CCCC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424981" name="Text Box 21"/>
          <p:cNvSpPr txBox="1">
            <a:spLocks noChangeArrowheads="1"/>
          </p:cNvSpPr>
          <p:nvPr/>
        </p:nvSpPr>
        <p:spPr bwMode="auto">
          <a:xfrm>
            <a:off x="2705100" y="4741863"/>
            <a:ext cx="272732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lvl="1" algn="l">
              <a:defRPr/>
            </a:pPr>
            <a:r>
              <a:rPr lang="hr-HR" altLang="x-none" sz="2800">
                <a:solidFill>
                  <a:srgbClr val="CC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nadzor</a:t>
            </a:r>
            <a:endParaRPr lang="en-US" altLang="x-none" sz="2800">
              <a:solidFill>
                <a:srgbClr val="CCCC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424982" name="Text Box 22"/>
          <p:cNvSpPr txBox="1">
            <a:spLocks noChangeArrowheads="1"/>
          </p:cNvSpPr>
          <p:nvPr/>
        </p:nvSpPr>
        <p:spPr bwMode="auto">
          <a:xfrm>
            <a:off x="2706688" y="5208588"/>
            <a:ext cx="3363912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lvl="1" algn="l">
              <a:defRPr/>
            </a:pPr>
            <a:r>
              <a:rPr lang="hr-HR" altLang="x-none" sz="2800">
                <a:solidFill>
                  <a:srgbClr val="CC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klase izvođenja</a:t>
            </a:r>
            <a:endParaRPr lang="en-US" altLang="x-none" sz="2800">
              <a:solidFill>
                <a:srgbClr val="CCCC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424983" name="Text Box 23"/>
          <p:cNvSpPr txBox="1">
            <a:spLocks noChangeArrowheads="1"/>
          </p:cNvSpPr>
          <p:nvPr/>
        </p:nvSpPr>
        <p:spPr bwMode="auto">
          <a:xfrm>
            <a:off x="2687638" y="5756275"/>
            <a:ext cx="1193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lvl="1" algn="l">
              <a:defRPr/>
            </a:pPr>
            <a:r>
              <a:rPr lang="hr-HR" altLang="x-none" sz="2800">
                <a:solidFill>
                  <a:srgbClr val="CC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itd.</a:t>
            </a:r>
            <a:endParaRPr lang="en-US" altLang="x-none" sz="2800">
              <a:solidFill>
                <a:srgbClr val="CCCC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424984" name="AutoShape 24"/>
          <p:cNvSpPr>
            <a:spLocks/>
          </p:cNvSpPr>
          <p:nvPr/>
        </p:nvSpPr>
        <p:spPr bwMode="auto">
          <a:xfrm>
            <a:off x="6286500" y="4002088"/>
            <a:ext cx="249238" cy="617537"/>
          </a:xfrm>
          <a:prstGeom prst="rightBrace">
            <a:avLst>
              <a:gd name="adj1" fmla="val 20648"/>
              <a:gd name="adj2" fmla="val 50000"/>
            </a:avLst>
          </a:prstGeom>
          <a:noFill/>
          <a:ln w="349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hr-HR">
              <a:solidFill>
                <a:srgbClr val="FFFFFF"/>
              </a:solidFill>
              <a:effectDag name="">
                <a:cont type="tree" name="">
                  <a:effect ref="fillLine"/>
                  <a:outerShdw dist="38100" dir="13500000" algn="br">
                    <a:srgbClr val="FFFFFF">
                      <a:lumMod val="200000"/>
                      <a:satMod val="200000"/>
                    </a:srgbClr>
                  </a:outerShdw>
                </a:cont>
                <a:cont type="tree" name="">
                  <a:effect ref="fillLine"/>
                  <a:outerShdw dist="38100" dir="2700000" algn="tl">
                    <a:srgbClr val="FFFFFF">
                      <a:lumMod val="60000"/>
                      <a:satMod val="60000"/>
                    </a:srgbClr>
                  </a:outerShdw>
                </a:cont>
                <a:effect ref="fillLine"/>
              </a:effectDag>
              <a:latin typeface="Arial" charset="0"/>
            </a:endParaRPr>
          </a:p>
        </p:txBody>
      </p:sp>
      <p:sp>
        <p:nvSpPr>
          <p:cNvPr id="424985" name="Text Box 25"/>
          <p:cNvSpPr txBox="1">
            <a:spLocks noChangeArrowheads="1"/>
          </p:cNvSpPr>
          <p:nvPr/>
        </p:nvSpPr>
        <p:spPr bwMode="auto">
          <a:xfrm>
            <a:off x="6740525" y="4057650"/>
            <a:ext cx="157003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hr-HR" altLang="x-none" sz="2800">
                <a:solidFill>
                  <a:srgbClr val="E3E3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EN 1990</a:t>
            </a:r>
            <a:endParaRPr lang="en-US" altLang="x-none" sz="2800" b="0">
              <a:solidFill>
                <a:srgbClr val="E3E3FF"/>
              </a:solidFill>
              <a:effectLst/>
              <a:latin typeface="Times New Roman" pitchFamily="18" charset="0"/>
            </a:endParaRPr>
          </a:p>
        </p:txBody>
      </p:sp>
      <p:sp>
        <p:nvSpPr>
          <p:cNvPr id="424986" name="AutoShape 26"/>
          <p:cNvSpPr>
            <a:spLocks/>
          </p:cNvSpPr>
          <p:nvPr/>
        </p:nvSpPr>
        <p:spPr bwMode="auto">
          <a:xfrm>
            <a:off x="6305550" y="4979988"/>
            <a:ext cx="249238" cy="617537"/>
          </a:xfrm>
          <a:prstGeom prst="rightBrace">
            <a:avLst>
              <a:gd name="adj1" fmla="val 20648"/>
              <a:gd name="adj2" fmla="val 50000"/>
            </a:avLst>
          </a:prstGeom>
          <a:noFill/>
          <a:ln w="349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hr-HR">
              <a:solidFill>
                <a:srgbClr val="FFFFFF"/>
              </a:solidFill>
              <a:effectDag name="">
                <a:cont type="tree" name="">
                  <a:effect ref="fillLine"/>
                  <a:outerShdw dist="38100" dir="13500000" algn="br">
                    <a:srgbClr val="FFFFFF">
                      <a:lumMod val="200000"/>
                      <a:satMod val="200000"/>
                    </a:srgbClr>
                  </a:outerShdw>
                </a:cont>
                <a:cont type="tree" name="">
                  <a:effect ref="fillLine"/>
                  <a:outerShdw dist="38100" dir="2700000" algn="tl">
                    <a:srgbClr val="FFFFFF">
                      <a:lumMod val="60000"/>
                      <a:satMod val="60000"/>
                    </a:srgbClr>
                  </a:outerShdw>
                </a:cont>
                <a:effect ref="fillLine"/>
              </a:effectDag>
              <a:latin typeface="Arial" charset="0"/>
            </a:endParaRPr>
          </a:p>
        </p:txBody>
      </p:sp>
      <p:sp>
        <p:nvSpPr>
          <p:cNvPr id="424987" name="Text Box 27"/>
          <p:cNvSpPr txBox="1">
            <a:spLocks noChangeArrowheads="1"/>
          </p:cNvSpPr>
          <p:nvPr/>
        </p:nvSpPr>
        <p:spPr bwMode="auto">
          <a:xfrm>
            <a:off x="6735763" y="5008563"/>
            <a:ext cx="1887537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hr-HR" altLang="x-none" sz="2800">
                <a:solidFill>
                  <a:srgbClr val="E3E3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EN 1090-2</a:t>
            </a:r>
            <a:endParaRPr lang="en-US" altLang="x-none" sz="2800" b="0">
              <a:solidFill>
                <a:srgbClr val="E3E3FF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2943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249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249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249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24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4249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1000"/>
                                        <p:tgtEl>
                                          <p:spTgt spid="424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1000"/>
                                        <p:tgtEl>
                                          <p:spTgt spid="4249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1000"/>
                                        <p:tgtEl>
                                          <p:spTgt spid="4249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1000"/>
                                        <p:tgtEl>
                                          <p:spTgt spid="4249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2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1000"/>
                                        <p:tgtEl>
                                          <p:spTgt spid="4249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1000"/>
                                        <p:tgtEl>
                                          <p:spTgt spid="4249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249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249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249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249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249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249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249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249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249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249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249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249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249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249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4249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4249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249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249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4249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249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4249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4249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4249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4249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4249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4249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92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4" dur="500"/>
                                        <p:tgtEl>
                                          <p:spTgt spid="4249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7" dur="500"/>
                                        <p:tgtEl>
                                          <p:spTgt spid="424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9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4249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4249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4249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0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4249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4249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4249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4962" grpId="0"/>
      <p:bldP spid="424964" grpId="0"/>
      <p:bldP spid="424965" grpId="0" animBg="1"/>
      <p:bldP spid="424966" grpId="0" animBg="1"/>
      <p:bldP spid="424967" grpId="0"/>
      <p:bldP spid="424968" grpId="0" animBg="1"/>
      <p:bldP spid="424969" grpId="0"/>
      <p:bldP spid="424970" grpId="0" animBg="1"/>
      <p:bldP spid="424979" grpId="0"/>
      <p:bldP spid="424980" grpId="0"/>
      <p:bldP spid="424981" grpId="0"/>
      <p:bldP spid="424982" grpId="0"/>
      <p:bldP spid="424983" grpId="0"/>
      <p:bldP spid="424984" grpId="0" animBg="1"/>
      <p:bldP spid="424985" grpId="0"/>
      <p:bldP spid="424986" grpId="0" animBg="1"/>
      <p:bldP spid="424987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986" name="Text Box 2"/>
          <p:cNvSpPr txBox="1">
            <a:spLocks noChangeArrowheads="1"/>
          </p:cNvSpPr>
          <p:nvPr/>
        </p:nvSpPr>
        <p:spPr bwMode="auto">
          <a:xfrm>
            <a:off x="292100" y="190500"/>
            <a:ext cx="873918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hr-HR" altLang="x-none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EN 1990          DIFERENCIRA POUZDANOST </a:t>
            </a:r>
            <a:endParaRPr lang="en-US" altLang="x-none" sz="3600" b="0">
              <a:solidFill>
                <a:srgbClr val="FFFF00"/>
              </a:solidFill>
              <a:effectLst/>
              <a:latin typeface="Times New Roman" pitchFamily="18" charset="0"/>
            </a:endParaRPr>
          </a:p>
        </p:txBody>
      </p:sp>
      <p:sp>
        <p:nvSpPr>
          <p:cNvPr id="425987" name="Line 3"/>
          <p:cNvSpPr>
            <a:spLocks noChangeShapeType="1"/>
          </p:cNvSpPr>
          <p:nvPr/>
        </p:nvSpPr>
        <p:spPr bwMode="auto">
          <a:xfrm>
            <a:off x="0" y="823913"/>
            <a:ext cx="9144000" cy="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hr-HR">
              <a:solidFill>
                <a:srgbClr val="FFFFFF"/>
              </a:solidFill>
              <a:effectDag name="">
                <a:cont type="tree" name="">
                  <a:effect ref="fillLine"/>
                  <a:outerShdw dist="38100" dir="13500000" algn="br">
                    <a:srgbClr val="FFFFFF">
                      <a:lumMod val="200000"/>
                      <a:satMod val="200000"/>
                    </a:srgbClr>
                  </a:outerShdw>
                </a:cont>
                <a:cont type="tree" name="">
                  <a:effect ref="fillLine"/>
                  <a:outerShdw dist="38100" dir="2700000" algn="tl">
                    <a:srgbClr val="FFFFFF">
                      <a:lumMod val="60000"/>
                      <a:satMod val="60000"/>
                    </a:srgbClr>
                  </a:outerShdw>
                </a:cont>
                <a:effect ref="fillLine"/>
              </a:effectDag>
              <a:latin typeface="Arial" charset="0"/>
            </a:endParaRPr>
          </a:p>
        </p:txBody>
      </p:sp>
      <p:sp>
        <p:nvSpPr>
          <p:cNvPr id="425988" name="AutoShape 4"/>
          <p:cNvSpPr>
            <a:spLocks noChangeArrowheads="1"/>
          </p:cNvSpPr>
          <p:nvPr/>
        </p:nvSpPr>
        <p:spPr bwMode="auto">
          <a:xfrm>
            <a:off x="2220913" y="330200"/>
            <a:ext cx="687387" cy="314325"/>
          </a:xfrm>
          <a:prstGeom prst="rightArrow">
            <a:avLst>
              <a:gd name="adj1" fmla="val 50000"/>
              <a:gd name="adj2" fmla="val 5467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hr-HR">
              <a:solidFill>
                <a:srgbClr val="FFFFFF"/>
              </a:solidFill>
              <a:effectDag name="">
                <a:cont type="tree" name="">
                  <a:effect ref="fillLine"/>
                  <a:outerShdw dist="38100" dir="13500000" algn="br">
                    <a:srgbClr val="FFFFFF">
                      <a:lumMod val="200000"/>
                      <a:satMod val="200000"/>
                    </a:srgbClr>
                  </a:outerShdw>
                </a:cont>
                <a:cont type="tree" name="">
                  <a:effect ref="fillLine"/>
                  <a:outerShdw dist="38100" dir="2700000" algn="tl">
                    <a:srgbClr val="FFFFFF">
                      <a:lumMod val="60000"/>
                      <a:satMod val="60000"/>
                    </a:srgbClr>
                  </a:outerShdw>
                </a:cont>
                <a:effect ref="fillLine"/>
              </a:effectDag>
              <a:latin typeface="Arial" charset="0"/>
            </a:endParaRPr>
          </a:p>
        </p:txBody>
      </p:sp>
      <p:sp>
        <p:nvSpPr>
          <p:cNvPr id="425989" name="Text Box 5"/>
          <p:cNvSpPr txBox="1">
            <a:spLocks noChangeArrowheads="1"/>
          </p:cNvSpPr>
          <p:nvPr/>
        </p:nvSpPr>
        <p:spPr bwMode="auto">
          <a:xfrm>
            <a:off x="2714625" y="881063"/>
            <a:ext cx="37592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hr-HR" altLang="x-none" sz="2800">
                <a:solidFill>
                  <a:srgbClr val="FF1B1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KLASE POSLJEDICA</a:t>
            </a:r>
            <a:endParaRPr lang="en-US" altLang="x-none" sz="2800" b="0">
              <a:solidFill>
                <a:srgbClr val="000000"/>
              </a:solidFill>
              <a:effectLst/>
              <a:latin typeface="Times New Roman" pitchFamily="18" charset="0"/>
            </a:endParaRPr>
          </a:p>
        </p:txBody>
      </p:sp>
      <p:sp>
        <p:nvSpPr>
          <p:cNvPr id="425990" name="Rectangle 6"/>
          <p:cNvSpPr>
            <a:spLocks noChangeArrowheads="1"/>
          </p:cNvSpPr>
          <p:nvPr/>
        </p:nvSpPr>
        <p:spPr bwMode="auto">
          <a:xfrm>
            <a:off x="139700" y="2249488"/>
            <a:ext cx="8961438" cy="4283075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2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rgbClr val="FFCF03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hr-HR">
              <a:solidFill>
                <a:srgbClr val="FFFFFF"/>
              </a:solidFill>
              <a:effectDag name="">
                <a:cont type="tree" name="">
                  <a:effect ref="fillLine"/>
                  <a:outerShdw dist="38100" dir="13500000" algn="br">
                    <a:srgbClr val="FFFFFF">
                      <a:lumMod val="200000"/>
                      <a:satMod val="200000"/>
                    </a:srgbClr>
                  </a:outerShdw>
                </a:cont>
                <a:cont type="tree" name="">
                  <a:effect ref="fillLine"/>
                  <a:outerShdw dist="38100" dir="2700000" algn="tl">
                    <a:srgbClr val="FFFFFF">
                      <a:lumMod val="60000"/>
                      <a:satMod val="60000"/>
                    </a:srgbClr>
                  </a:outerShdw>
                </a:cont>
                <a:effect ref="fillLine"/>
              </a:effectDag>
              <a:latin typeface="Arial" charset="0"/>
            </a:endParaRPr>
          </a:p>
        </p:txBody>
      </p:sp>
      <p:sp>
        <p:nvSpPr>
          <p:cNvPr id="425991" name="Rectangle 7"/>
          <p:cNvSpPr>
            <a:spLocks noChangeArrowheads="1"/>
          </p:cNvSpPr>
          <p:nvPr/>
        </p:nvSpPr>
        <p:spPr bwMode="auto">
          <a:xfrm>
            <a:off x="138113" y="1495425"/>
            <a:ext cx="8918575" cy="67310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2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rgbClr val="FFCF03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hr-HR">
              <a:solidFill>
                <a:srgbClr val="FFFFFF"/>
              </a:solidFill>
              <a:effectDag name="">
                <a:cont type="tree" name="">
                  <a:effect ref="fillLine"/>
                  <a:outerShdw dist="38100" dir="13500000" algn="br">
                    <a:srgbClr val="FFFFFF">
                      <a:lumMod val="200000"/>
                      <a:satMod val="200000"/>
                    </a:srgbClr>
                  </a:outerShdw>
                </a:cont>
                <a:cont type="tree" name="">
                  <a:effect ref="fillLine"/>
                  <a:outerShdw dist="38100" dir="2700000" algn="tl">
                    <a:srgbClr val="FFFFFF">
                      <a:lumMod val="60000"/>
                      <a:satMod val="60000"/>
                    </a:srgbClr>
                  </a:outerShdw>
                </a:cont>
                <a:effect ref="fillLine"/>
              </a:effectDag>
              <a:latin typeface="Arial" charset="0"/>
            </a:endParaRPr>
          </a:p>
        </p:txBody>
      </p:sp>
      <p:sp>
        <p:nvSpPr>
          <p:cNvPr id="425992" name="Line 8"/>
          <p:cNvSpPr>
            <a:spLocks noChangeShapeType="1"/>
          </p:cNvSpPr>
          <p:nvPr/>
        </p:nvSpPr>
        <p:spPr bwMode="auto">
          <a:xfrm flipV="1">
            <a:off x="138113" y="3622675"/>
            <a:ext cx="8934450" cy="0"/>
          </a:xfrm>
          <a:prstGeom prst="line">
            <a:avLst/>
          </a:prstGeom>
          <a:noFill/>
          <a:ln w="9525">
            <a:solidFill>
              <a:srgbClr val="FFCF0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hr-HR">
              <a:solidFill>
                <a:srgbClr val="FFFFFF"/>
              </a:solidFill>
              <a:effectDag name="">
                <a:cont type="tree" name="">
                  <a:effect ref="fillLine"/>
                  <a:outerShdw dist="38100" dir="13500000" algn="br">
                    <a:srgbClr val="FFFFFF">
                      <a:lumMod val="200000"/>
                      <a:satMod val="200000"/>
                    </a:srgbClr>
                  </a:outerShdw>
                </a:cont>
                <a:cont type="tree" name="">
                  <a:effect ref="fillLine"/>
                  <a:outerShdw dist="38100" dir="2700000" algn="tl">
                    <a:srgbClr val="FFFFFF">
                      <a:lumMod val="60000"/>
                      <a:satMod val="60000"/>
                    </a:srgbClr>
                  </a:outerShdw>
                </a:cont>
                <a:effect ref="fillLine"/>
              </a:effectDag>
              <a:latin typeface="Arial" charset="0"/>
            </a:endParaRPr>
          </a:p>
        </p:txBody>
      </p:sp>
      <p:sp>
        <p:nvSpPr>
          <p:cNvPr id="425993" name="Line 9"/>
          <p:cNvSpPr>
            <a:spLocks noChangeShapeType="1"/>
          </p:cNvSpPr>
          <p:nvPr/>
        </p:nvSpPr>
        <p:spPr bwMode="auto">
          <a:xfrm flipV="1">
            <a:off x="138113" y="5127625"/>
            <a:ext cx="8934450" cy="0"/>
          </a:xfrm>
          <a:prstGeom prst="line">
            <a:avLst/>
          </a:prstGeom>
          <a:noFill/>
          <a:ln w="9525">
            <a:solidFill>
              <a:srgbClr val="FFCF0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hr-HR">
              <a:solidFill>
                <a:srgbClr val="FFFFFF"/>
              </a:solidFill>
              <a:effectDag name="">
                <a:cont type="tree" name="">
                  <a:effect ref="fillLine"/>
                  <a:outerShdw dist="38100" dir="13500000" algn="br">
                    <a:srgbClr val="FFFFFF">
                      <a:lumMod val="200000"/>
                      <a:satMod val="200000"/>
                    </a:srgbClr>
                  </a:outerShdw>
                </a:cont>
                <a:cont type="tree" name="">
                  <a:effect ref="fillLine"/>
                  <a:outerShdw dist="38100" dir="2700000" algn="tl">
                    <a:srgbClr val="FFFFFF">
                      <a:lumMod val="60000"/>
                      <a:satMod val="60000"/>
                    </a:srgbClr>
                  </a:outerShdw>
                </a:cont>
                <a:effect ref="fillLine"/>
              </a:effectDag>
              <a:latin typeface="Arial" charset="0"/>
            </a:endParaRPr>
          </a:p>
        </p:txBody>
      </p:sp>
      <p:sp>
        <p:nvSpPr>
          <p:cNvPr id="425994" name="Line 10"/>
          <p:cNvSpPr>
            <a:spLocks noChangeShapeType="1"/>
          </p:cNvSpPr>
          <p:nvPr/>
        </p:nvSpPr>
        <p:spPr bwMode="auto">
          <a:xfrm rot="-5400000">
            <a:off x="1698625" y="4010026"/>
            <a:ext cx="5006975" cy="0"/>
          </a:xfrm>
          <a:prstGeom prst="line">
            <a:avLst/>
          </a:prstGeom>
          <a:noFill/>
          <a:ln w="9525">
            <a:solidFill>
              <a:srgbClr val="FFCF0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hr-HR">
              <a:solidFill>
                <a:srgbClr val="FFFFFF"/>
              </a:solidFill>
              <a:effectDag name="">
                <a:cont type="tree" name="">
                  <a:effect ref="fillLine"/>
                  <a:outerShdw dist="38100" dir="13500000" algn="br">
                    <a:srgbClr val="FFFFFF">
                      <a:lumMod val="200000"/>
                      <a:satMod val="200000"/>
                    </a:srgbClr>
                  </a:outerShdw>
                </a:cont>
                <a:cont type="tree" name="">
                  <a:effect ref="fillLine"/>
                  <a:outerShdw dist="38100" dir="2700000" algn="tl">
                    <a:srgbClr val="FFFFFF">
                      <a:lumMod val="60000"/>
                      <a:satMod val="60000"/>
                    </a:srgbClr>
                  </a:outerShdw>
                </a:cont>
                <a:effect ref="fillLine"/>
              </a:effectDag>
              <a:latin typeface="Arial" charset="0"/>
            </a:endParaRPr>
          </a:p>
        </p:txBody>
      </p:sp>
      <p:sp>
        <p:nvSpPr>
          <p:cNvPr id="425995" name="Rectangle 11"/>
          <p:cNvSpPr>
            <a:spLocks noChangeArrowheads="1"/>
          </p:cNvSpPr>
          <p:nvPr/>
        </p:nvSpPr>
        <p:spPr bwMode="auto">
          <a:xfrm flipH="1">
            <a:off x="1735138" y="1547813"/>
            <a:ext cx="74612" cy="4975225"/>
          </a:xfrm>
          <a:prstGeom prst="rect">
            <a:avLst/>
          </a:prstGeom>
          <a:solidFill>
            <a:schemeClr val="accent2"/>
          </a:solidFill>
          <a:ln w="9525">
            <a:solidFill>
              <a:srgbClr val="FFCF03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hr-HR">
              <a:solidFill>
                <a:srgbClr val="FFFFFF"/>
              </a:solidFill>
              <a:effectDag name="">
                <a:cont type="tree" name="">
                  <a:effect ref="fillLine"/>
                  <a:outerShdw dist="38100" dir="13500000" algn="br">
                    <a:srgbClr val="FFFFFF">
                      <a:lumMod val="200000"/>
                      <a:satMod val="200000"/>
                    </a:srgbClr>
                  </a:outerShdw>
                </a:cont>
                <a:cont type="tree" name="">
                  <a:effect ref="fillLine"/>
                  <a:outerShdw dist="38100" dir="2700000" algn="tl">
                    <a:srgbClr val="FFFFFF">
                      <a:lumMod val="60000"/>
                      <a:satMod val="60000"/>
                    </a:srgbClr>
                  </a:outerShdw>
                </a:cont>
                <a:effect ref="fillLine"/>
              </a:effectDag>
              <a:latin typeface="Arial" charset="0"/>
            </a:endParaRPr>
          </a:p>
        </p:txBody>
      </p:sp>
      <p:sp>
        <p:nvSpPr>
          <p:cNvPr id="425996" name="Rectangle 12"/>
          <p:cNvSpPr>
            <a:spLocks noChangeArrowheads="1"/>
          </p:cNvSpPr>
          <p:nvPr/>
        </p:nvSpPr>
        <p:spPr bwMode="auto">
          <a:xfrm>
            <a:off x="139700" y="1524000"/>
            <a:ext cx="8928100" cy="5030788"/>
          </a:xfrm>
          <a:prstGeom prst="rect">
            <a:avLst/>
          </a:prstGeom>
          <a:noFill/>
          <a:ln w="57150">
            <a:solidFill>
              <a:srgbClr val="FFCF0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hr-HR">
              <a:solidFill>
                <a:srgbClr val="FFFFFF"/>
              </a:solidFill>
              <a:effectDag name="">
                <a:cont type="tree" name="">
                  <a:effect ref="fillLine"/>
                  <a:outerShdw dist="38100" dir="13500000" algn="br">
                    <a:srgbClr val="FFFFFF">
                      <a:lumMod val="200000"/>
                      <a:satMod val="200000"/>
                    </a:srgbClr>
                  </a:outerShdw>
                </a:cont>
                <a:cont type="tree" name="">
                  <a:effect ref="fillLine"/>
                  <a:outerShdw dist="38100" dir="2700000" algn="tl">
                    <a:srgbClr val="FFFFFF">
                      <a:lumMod val="60000"/>
                      <a:satMod val="60000"/>
                    </a:srgbClr>
                  </a:outerShdw>
                </a:cont>
                <a:effect ref="fillLine"/>
              </a:effectDag>
              <a:latin typeface="Arial" charset="0"/>
            </a:endParaRPr>
          </a:p>
        </p:txBody>
      </p:sp>
      <p:sp>
        <p:nvSpPr>
          <p:cNvPr id="425997" name="Text Box 13"/>
          <p:cNvSpPr txBox="1">
            <a:spLocks noChangeArrowheads="1"/>
          </p:cNvSpPr>
          <p:nvPr/>
        </p:nvSpPr>
        <p:spPr bwMode="auto">
          <a:xfrm>
            <a:off x="458788" y="1644650"/>
            <a:ext cx="10858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r">
              <a:defRPr/>
            </a:pPr>
            <a:r>
              <a:rPr lang="hr-HR" altLang="x-none" sz="2400">
                <a:solidFill>
                  <a:srgbClr val="FFD00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itchFamily="34" charset="0"/>
              </a:rPr>
              <a:t>KLASE</a:t>
            </a:r>
            <a:endParaRPr lang="en-US" altLang="x-none" sz="2400">
              <a:solidFill>
                <a:srgbClr val="FF1B1B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Lucida Sans Unicode" pitchFamily="34" charset="0"/>
            </a:endParaRPr>
          </a:p>
        </p:txBody>
      </p:sp>
      <p:sp>
        <p:nvSpPr>
          <p:cNvPr id="425998" name="Text Box 14"/>
          <p:cNvSpPr txBox="1">
            <a:spLocks noChangeArrowheads="1"/>
          </p:cNvSpPr>
          <p:nvPr/>
        </p:nvSpPr>
        <p:spPr bwMode="auto">
          <a:xfrm>
            <a:off x="533400" y="2719388"/>
            <a:ext cx="9620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l">
              <a:defRPr/>
            </a:pPr>
            <a:r>
              <a:rPr lang="hr-HR" altLang="x-none" sz="24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CC 3</a:t>
            </a:r>
            <a:endParaRPr lang="en-US" altLang="x-none" sz="240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itchFamily="34" charset="0"/>
            </a:endParaRPr>
          </a:p>
        </p:txBody>
      </p:sp>
      <p:sp>
        <p:nvSpPr>
          <p:cNvPr id="425999" name="Text Box 15"/>
          <p:cNvSpPr txBox="1">
            <a:spLocks noChangeArrowheads="1"/>
          </p:cNvSpPr>
          <p:nvPr/>
        </p:nvSpPr>
        <p:spPr bwMode="auto">
          <a:xfrm>
            <a:off x="565150" y="4205288"/>
            <a:ext cx="9620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l">
              <a:defRPr/>
            </a:pPr>
            <a:r>
              <a:rPr lang="hr-HR" altLang="x-none" sz="2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CC 2</a:t>
            </a:r>
            <a:endParaRPr lang="en-US" altLang="x-none" sz="24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itchFamily="34" charset="0"/>
            </a:endParaRPr>
          </a:p>
        </p:txBody>
      </p:sp>
      <p:sp>
        <p:nvSpPr>
          <p:cNvPr id="426000" name="Text Box 16"/>
          <p:cNvSpPr txBox="1">
            <a:spLocks noChangeArrowheads="1"/>
          </p:cNvSpPr>
          <p:nvPr/>
        </p:nvSpPr>
        <p:spPr bwMode="auto">
          <a:xfrm>
            <a:off x="592138" y="5657850"/>
            <a:ext cx="9620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l">
              <a:defRPr/>
            </a:pPr>
            <a:r>
              <a:rPr lang="hr-HR" altLang="x-none" sz="2400">
                <a:solidFill>
                  <a:srgbClr val="00CC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CC 1</a:t>
            </a:r>
            <a:endParaRPr lang="en-US" altLang="x-none" sz="2400">
              <a:solidFill>
                <a:srgbClr val="00CC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itchFamily="34" charset="0"/>
            </a:endParaRPr>
          </a:p>
        </p:txBody>
      </p:sp>
      <p:sp>
        <p:nvSpPr>
          <p:cNvPr id="426001" name="Text Box 17"/>
          <p:cNvSpPr txBox="1">
            <a:spLocks noChangeArrowheads="1"/>
          </p:cNvSpPr>
          <p:nvPr/>
        </p:nvSpPr>
        <p:spPr bwMode="auto">
          <a:xfrm>
            <a:off x="2324100" y="2751138"/>
            <a:ext cx="13795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l">
              <a:defRPr/>
            </a:pPr>
            <a:r>
              <a:rPr lang="hr-HR" altLang="x-none" sz="24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itchFamily="34" charset="0"/>
              </a:rPr>
              <a:t>VISOKA</a:t>
            </a:r>
            <a:r>
              <a:rPr lang="en-US" altLang="x-none" sz="2400">
                <a:solidFill>
                  <a:srgbClr val="9C7E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itchFamily="34" charset="0"/>
              </a:rPr>
              <a:t> </a:t>
            </a:r>
          </a:p>
        </p:txBody>
      </p:sp>
      <p:sp>
        <p:nvSpPr>
          <p:cNvPr id="426002" name="Text Box 18"/>
          <p:cNvSpPr txBox="1">
            <a:spLocks noChangeArrowheads="1"/>
          </p:cNvSpPr>
          <p:nvPr/>
        </p:nvSpPr>
        <p:spPr bwMode="auto">
          <a:xfrm>
            <a:off x="2339975" y="4202113"/>
            <a:ext cx="14684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l">
              <a:defRPr/>
            </a:pPr>
            <a:r>
              <a:rPr lang="hr-HR" altLang="x-none" sz="2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itchFamily="34" charset="0"/>
              </a:rPr>
              <a:t>SREDNJA</a:t>
            </a:r>
            <a:endParaRPr lang="en-US" altLang="x-none" sz="24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Lucida Sans Unicode" pitchFamily="34" charset="0"/>
            </a:endParaRPr>
          </a:p>
        </p:txBody>
      </p:sp>
      <p:sp>
        <p:nvSpPr>
          <p:cNvPr id="426003" name="Text Box 19"/>
          <p:cNvSpPr txBox="1">
            <a:spLocks noChangeArrowheads="1"/>
          </p:cNvSpPr>
          <p:nvPr/>
        </p:nvSpPr>
        <p:spPr bwMode="auto">
          <a:xfrm>
            <a:off x="2449513" y="5689600"/>
            <a:ext cx="10715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l">
              <a:defRPr/>
            </a:pPr>
            <a:r>
              <a:rPr lang="hr-HR" altLang="x-none" sz="2400">
                <a:solidFill>
                  <a:srgbClr val="00CC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itchFamily="34" charset="0"/>
              </a:rPr>
              <a:t>NISKA</a:t>
            </a:r>
            <a:endParaRPr lang="en-US" altLang="x-none" sz="2400">
              <a:solidFill>
                <a:srgbClr val="00CC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Lucida Sans Unicode" pitchFamily="34" charset="0"/>
            </a:endParaRPr>
          </a:p>
        </p:txBody>
      </p:sp>
      <p:sp>
        <p:nvSpPr>
          <p:cNvPr id="426004" name="Text Box 20"/>
          <p:cNvSpPr txBox="1">
            <a:spLocks noChangeArrowheads="1"/>
          </p:cNvSpPr>
          <p:nvPr/>
        </p:nvSpPr>
        <p:spPr bwMode="auto">
          <a:xfrm>
            <a:off x="5946775" y="1628775"/>
            <a:ext cx="14366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r">
              <a:defRPr/>
            </a:pPr>
            <a:r>
              <a:rPr lang="hr-HR" altLang="x-none" sz="2400">
                <a:solidFill>
                  <a:srgbClr val="FFD00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itchFamily="34" charset="0"/>
              </a:rPr>
              <a:t>PRIMJERI</a:t>
            </a:r>
            <a:endParaRPr lang="en-US" altLang="x-none" sz="2400">
              <a:solidFill>
                <a:srgbClr val="FF1B1B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Lucida Sans Unicode" pitchFamily="34" charset="0"/>
            </a:endParaRPr>
          </a:p>
        </p:txBody>
      </p:sp>
      <p:sp>
        <p:nvSpPr>
          <p:cNvPr id="426005" name="Text Box 21"/>
          <p:cNvSpPr txBox="1">
            <a:spLocks noChangeArrowheads="1"/>
          </p:cNvSpPr>
          <p:nvPr/>
        </p:nvSpPr>
        <p:spPr bwMode="auto">
          <a:xfrm>
            <a:off x="2459038" y="1639888"/>
            <a:ext cx="8413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r">
              <a:defRPr/>
            </a:pPr>
            <a:r>
              <a:rPr lang="hr-HR" altLang="x-none" sz="2400">
                <a:solidFill>
                  <a:srgbClr val="FFD00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itchFamily="34" charset="0"/>
              </a:rPr>
              <a:t>OPIS</a:t>
            </a:r>
            <a:endParaRPr lang="en-US" altLang="x-none" sz="2400">
              <a:solidFill>
                <a:srgbClr val="FF1B1B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Lucida Sans Unicode" pitchFamily="34" charset="0"/>
            </a:endParaRPr>
          </a:p>
        </p:txBody>
      </p:sp>
      <p:pic>
        <p:nvPicPr>
          <p:cNvPr id="426006" name="Picture 22" descr="celicna zgrada koja tako ne izgleda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662363"/>
            <a:ext cx="2306638" cy="142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6007" name="Picture 23" descr="Low Roof Industrial Buildi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9100" y="3681413"/>
            <a:ext cx="2128838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6008" name="Picture 24" descr="POLJUD"/>
          <p:cNvPicPr>
            <a:picLocks noChangeAspect="1" noChangeArrowheads="1"/>
          </p:cNvPicPr>
          <p:nvPr/>
        </p:nvPicPr>
        <p:blipFill>
          <a:blip r:embed="rId4" cstate="print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08" b="11731"/>
          <a:stretch>
            <a:fillRect/>
          </a:stretch>
        </p:blipFill>
        <p:spPr bwMode="auto">
          <a:xfrm>
            <a:off x="4325938" y="2289175"/>
            <a:ext cx="2333625" cy="12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6009" name="Picture 25" descr="Meyerson Symphony Center Dalla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6088" y="2293938"/>
            <a:ext cx="2130425" cy="127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6010" name="Picture 26" descr="staklenik3"/>
          <p:cNvPicPr>
            <a:picLocks noChangeAspect="1" noChangeArrowheads="1"/>
          </p:cNvPicPr>
          <p:nvPr/>
        </p:nvPicPr>
        <p:blipFill>
          <a:blip r:embed="rId6" cstate="print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9463" y="5202238"/>
            <a:ext cx="1841500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6011" name="Picture 27" descr="staklenik"/>
          <p:cNvPicPr>
            <a:picLocks noChangeAspect="1" noChangeArrowheads="1"/>
          </p:cNvPicPr>
          <p:nvPr/>
        </p:nvPicPr>
        <p:blipFill>
          <a:blip r:embed="rId7" cstate="print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500" y="5218113"/>
            <a:ext cx="1804988" cy="122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0797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259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259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259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25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259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259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259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259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425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4259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4259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4259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4259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425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4259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4259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4259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4259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4260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4260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4260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000"/>
                                        <p:tgtEl>
                                          <p:spTgt spid="4260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4260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4260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000"/>
                                        <p:tgtEl>
                                          <p:spTgt spid="4260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000"/>
                                        <p:tgtEl>
                                          <p:spTgt spid="4260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2000"/>
                                        <p:tgtEl>
                                          <p:spTgt spid="4260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4260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000"/>
                                        <p:tgtEl>
                                          <p:spTgt spid="426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000"/>
                                        <p:tgtEl>
                                          <p:spTgt spid="426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5986" grpId="0"/>
      <p:bldP spid="425988" grpId="0" animBg="1"/>
      <p:bldP spid="425989" grpId="0" autoUpdateAnimBg="0"/>
      <p:bldP spid="425990" grpId="0" animBg="1"/>
      <p:bldP spid="425991" grpId="0" animBg="1"/>
      <p:bldP spid="425995" grpId="0" animBg="1"/>
      <p:bldP spid="425996" grpId="0" animBg="1"/>
      <p:bldP spid="425997" grpId="0"/>
      <p:bldP spid="425998" grpId="0"/>
      <p:bldP spid="425999" grpId="0"/>
      <p:bldP spid="426000" grpId="0"/>
      <p:bldP spid="426001" grpId="0"/>
      <p:bldP spid="426002" grpId="0"/>
      <p:bldP spid="426003" grpId="0"/>
      <p:bldP spid="426004" grpId="0"/>
      <p:bldP spid="426005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 descr="06_Seite_08 copy 2"/>
          <p:cNvSpPr>
            <a:spLocks noGrp="1" noChangeAspect="1" noChangeArrowheads="1"/>
          </p:cNvSpPr>
          <p:nvPr isPhoto="1"/>
        </p:nvSpPr>
        <p:spPr bwMode="auto">
          <a:xfrm>
            <a:off x="6350" y="0"/>
            <a:ext cx="9131300" cy="6858000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hr-HR">
              <a:solidFill>
                <a:srgbClr val="FFFFFF"/>
              </a:solidFill>
              <a:effectDag name="">
                <a:cont type="tree" name="">
                  <a:effect ref="fillLine"/>
                  <a:outerShdw dist="38100" dir="13500000" algn="br">
                    <a:srgbClr val="FFFFFF">
                      <a:lumMod val="200000"/>
                      <a:satMod val="200000"/>
                    </a:srgbClr>
                  </a:outerShdw>
                </a:cont>
                <a:cont type="tree" name="">
                  <a:effect ref="fillLine"/>
                  <a:outerShdw dist="38100" dir="2700000" algn="tl">
                    <a:srgbClr val="FFFFFF">
                      <a:lumMod val="60000"/>
                      <a:satMod val="60000"/>
                    </a:srgbClr>
                  </a:outerShdw>
                </a:cont>
                <a:effect ref="fillLine"/>
              </a:effectDag>
            </a:endParaRPr>
          </a:p>
        </p:txBody>
      </p:sp>
    </p:spTree>
    <p:extLst>
      <p:ext uri="{BB962C8B-B14F-4D97-AF65-F5344CB8AC3E}">
        <p14:creationId xmlns:p14="http://schemas.microsoft.com/office/powerpoint/2010/main" val="3189252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 descr="06_Seite_05 copy 2"/>
          <p:cNvSpPr>
            <a:spLocks noGrp="1" noChangeAspect="1" noChangeArrowheads="1"/>
          </p:cNvSpPr>
          <p:nvPr isPhoto="1"/>
        </p:nvSpPr>
        <p:spPr bwMode="auto">
          <a:xfrm>
            <a:off x="6350" y="0"/>
            <a:ext cx="9131300" cy="6858000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hr-HR">
              <a:solidFill>
                <a:srgbClr val="FFFFFF"/>
              </a:solidFill>
              <a:effectDag name="">
                <a:cont type="tree" name="">
                  <a:effect ref="fillLine"/>
                  <a:outerShdw dist="38100" dir="13500000" algn="br">
                    <a:srgbClr val="FFFFFF">
                      <a:lumMod val="200000"/>
                      <a:satMod val="200000"/>
                    </a:srgbClr>
                  </a:outerShdw>
                </a:cont>
                <a:cont type="tree" name="">
                  <a:effect ref="fillLine"/>
                  <a:outerShdw dist="38100" dir="2700000" algn="tl">
                    <a:srgbClr val="FFFFFF">
                      <a:lumMod val="60000"/>
                      <a:satMod val="60000"/>
                    </a:srgbClr>
                  </a:outerShdw>
                </a:cont>
                <a:effect ref="fillLine"/>
              </a:effectDag>
            </a:endParaRPr>
          </a:p>
        </p:txBody>
      </p:sp>
      <p:sp>
        <p:nvSpPr>
          <p:cNvPr id="5" name="Rectangle 4"/>
          <p:cNvSpPr>
            <a:spLocks noGrp="1" noChangeAspect="1" noChangeArrowheads="1"/>
          </p:cNvSpPr>
          <p:nvPr isPhoto="1"/>
        </p:nvSpPr>
        <p:spPr bwMode="auto">
          <a:xfrm>
            <a:off x="327169" y="6107185"/>
            <a:ext cx="8263158" cy="656118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 l="-3695" t="-16350" r="-1440" b="-928888"/>
            </a:stretch>
          </a:blipFill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hr-HR">
              <a:solidFill>
                <a:srgbClr val="FFFFFF"/>
              </a:solidFill>
              <a:effectDag name="">
                <a:cont type="tree" name="">
                  <a:effect ref="fillLine"/>
                  <a:outerShdw dist="38100" dir="13500000" algn="br">
                    <a:srgbClr val="FFFFFF">
                      <a:lumMod val="200000"/>
                      <a:satMod val="200000"/>
                    </a:srgbClr>
                  </a:outerShdw>
                </a:cont>
                <a:cont type="tree" name="">
                  <a:effect ref="fillLine"/>
                  <a:outerShdw dist="38100" dir="2700000" algn="tl">
                    <a:srgbClr val="FFFFFF">
                      <a:lumMod val="60000"/>
                      <a:satMod val="60000"/>
                    </a:srgbClr>
                  </a:outerShdw>
                </a:cont>
                <a:effect ref="fillLine"/>
              </a:effectDag>
            </a:endParaRPr>
          </a:p>
        </p:txBody>
      </p:sp>
      <p:sp>
        <p:nvSpPr>
          <p:cNvPr id="47111" name="TextBox 2"/>
          <p:cNvSpPr txBox="1">
            <a:spLocks noChangeArrowheads="1"/>
          </p:cNvSpPr>
          <p:nvPr/>
        </p:nvSpPr>
        <p:spPr bwMode="auto">
          <a:xfrm>
            <a:off x="1014413" y="6203950"/>
            <a:ext cx="42370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r-HR" altLang="x-none" sz="2400" b="0">
                <a:solidFill>
                  <a:srgbClr val="FFFFFF"/>
                </a:solidFill>
                <a:effectLst/>
                <a:latin typeface="Arial Narrow" pitchFamily="34" charset="0"/>
                <a:cs typeface="Arial" pitchFamily="34" charset="0"/>
              </a:rPr>
              <a:t>MONITORING KONSTRUKCIJA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1014413" y="6372225"/>
            <a:ext cx="127000" cy="125413"/>
          </a:xfrm>
          <a:prstGeom prst="rect">
            <a:avLst/>
          </a:prstGeom>
          <a:solidFill>
            <a:srgbClr val="C6A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>
              <a:defRPr/>
            </a:pPr>
            <a:endParaRPr lang="hr-HR">
              <a:solidFill>
                <a:srgbClr val="FFFFFF"/>
              </a:solidFill>
              <a:effectDag name="">
                <a:cont type="tree" name="">
                  <a:effect ref="fillLine"/>
                  <a:outerShdw dist="38100" dir="13500000" algn="br">
                    <a:srgbClr val="FFFFFF">
                      <a:lumMod val="200000"/>
                      <a:satMod val="200000"/>
                    </a:srgbClr>
                  </a:outerShdw>
                </a:cont>
                <a:cont type="tree" name="">
                  <a:effect ref="fillLine"/>
                  <a:outerShdw dist="38100" dir="2700000" algn="tl">
                    <a:srgbClr val="FFFFFF">
                      <a:lumMod val="60000"/>
                      <a:satMod val="60000"/>
                    </a:srgbClr>
                  </a:outerShdw>
                </a:cont>
                <a:effect ref="fillLine"/>
              </a:effectDag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1376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 descr="01_Seite_06 copy 3"/>
          <p:cNvSpPr>
            <a:spLocks noGrp="1" noChangeAspect="1" noChangeArrowheads="1"/>
          </p:cNvSpPr>
          <p:nvPr isPhoto="1"/>
        </p:nvSpPr>
        <p:spPr bwMode="auto">
          <a:xfrm>
            <a:off x="4763" y="0"/>
            <a:ext cx="9132887" cy="6858000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 b="-9"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hr-HR">
              <a:solidFill>
                <a:srgbClr val="FFFFFF"/>
              </a:solidFill>
              <a:effectDag name="">
                <a:cont type="tree" name="">
                  <a:effect ref="fillLine"/>
                  <a:outerShdw dist="38100" dir="13500000" algn="br">
                    <a:srgbClr val="FFFFFF">
                      <a:lumMod val="200000"/>
                      <a:satMod val="200000"/>
                    </a:srgbClr>
                  </a:outerShdw>
                </a:cont>
                <a:cont type="tree" name="">
                  <a:effect ref="fillLine"/>
                  <a:outerShdw dist="38100" dir="2700000" algn="tl">
                    <a:srgbClr val="FFFFFF">
                      <a:lumMod val="60000"/>
                      <a:satMod val="60000"/>
                    </a:srgbClr>
                  </a:outerShdw>
                </a:cont>
                <a:effect ref="fillLine"/>
              </a:effectDag>
            </a:endParaRPr>
          </a:p>
        </p:txBody>
      </p:sp>
    </p:spTree>
    <p:extLst>
      <p:ext uri="{BB962C8B-B14F-4D97-AF65-F5344CB8AC3E}">
        <p14:creationId xmlns:p14="http://schemas.microsoft.com/office/powerpoint/2010/main" val="2943107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 descr="01_Seite_12 copy 3"/>
          <p:cNvSpPr>
            <a:spLocks noGrp="1" noChangeAspect="1" noChangeArrowheads="1"/>
          </p:cNvSpPr>
          <p:nvPr isPhoto="1"/>
        </p:nvSpPr>
        <p:spPr bwMode="auto">
          <a:xfrm>
            <a:off x="4763" y="0"/>
            <a:ext cx="9132887" cy="6858000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 b="-9"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hr-HR">
              <a:solidFill>
                <a:srgbClr val="FFFFFF"/>
              </a:solidFill>
              <a:effectDag name="">
                <a:cont type="tree" name="">
                  <a:effect ref="fillLine"/>
                  <a:outerShdw dist="38100" dir="13500000" algn="br">
                    <a:srgbClr val="FFFFFF">
                      <a:lumMod val="200000"/>
                      <a:satMod val="200000"/>
                    </a:srgbClr>
                  </a:outerShdw>
                </a:cont>
                <a:cont type="tree" name="">
                  <a:effect ref="fillLine"/>
                  <a:outerShdw dist="38100" dir="2700000" algn="tl">
                    <a:srgbClr val="FFFFFF">
                      <a:lumMod val="60000"/>
                      <a:satMod val="60000"/>
                    </a:srgbClr>
                  </a:outerShdw>
                </a:cont>
                <a:effect ref="fillLine"/>
              </a:effectDag>
            </a:endParaRPr>
          </a:p>
        </p:txBody>
      </p:sp>
    </p:spTree>
    <p:extLst>
      <p:ext uri="{BB962C8B-B14F-4D97-AF65-F5344CB8AC3E}">
        <p14:creationId xmlns:p14="http://schemas.microsoft.com/office/powerpoint/2010/main" val="3882672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850" y="595313"/>
            <a:ext cx="4695825" cy="6262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Rectangle 3"/>
          <p:cNvSpPr>
            <a:spLocks noChangeArrowheads="1"/>
          </p:cNvSpPr>
          <p:nvPr/>
        </p:nvSpPr>
        <p:spPr bwMode="auto">
          <a:xfrm>
            <a:off x="123825" y="180975"/>
            <a:ext cx="8905875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>
            <a:lvl1pPr algn="l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r-HR" altLang="x-none" sz="2400" b="0">
                <a:solidFill>
                  <a:srgbClr val="FFFFFF"/>
                </a:solidFill>
                <a:effectLst/>
              </a:rPr>
              <a:t>Burj Khalifa 828 m</a:t>
            </a:r>
            <a:endParaRPr lang="en-US" altLang="x-none" sz="2400" b="0">
              <a:solidFill>
                <a:srgbClr val="FFFFFF"/>
              </a:solidFill>
              <a:effectLst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Grp="1" noChangeAspect="1" noChangeArrowheads="1"/>
          </p:cNvSpPr>
          <p:nvPr isPhoto="1"/>
        </p:nvSpPr>
        <p:spPr bwMode="auto">
          <a:xfrm>
            <a:off x="1588" y="1342238"/>
            <a:ext cx="9145591" cy="5520529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 t="-24314" b="-16"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hr-HR">
              <a:solidFill>
                <a:srgbClr val="FFFFFF"/>
              </a:solidFill>
              <a:effectDag name="">
                <a:cont type="tree" name="">
                  <a:effect ref="fillLine"/>
                  <a:outerShdw dist="38100" dir="13500000" algn="br">
                    <a:srgbClr val="FFFFFF">
                      <a:lumMod val="200000"/>
                      <a:satMod val="200000"/>
                    </a:srgbClr>
                  </a:outerShdw>
                </a:cont>
                <a:cont type="tree" name="">
                  <a:effect ref="fillLine"/>
                  <a:outerShdw dist="38100" dir="2700000" algn="tl">
                    <a:srgbClr val="FFFFFF">
                      <a:lumMod val="60000"/>
                      <a:satMod val="60000"/>
                    </a:srgbClr>
                  </a:outerShdw>
                </a:cont>
                <a:effect ref="fillLine"/>
              </a:effectDag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88" y="242888"/>
            <a:ext cx="9017000" cy="9540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hr-HR" sz="2800" dirty="0">
                <a:solidFill>
                  <a:srgbClr val="FFFFFF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>
                        <a:lumMod val="200000"/>
                        <a:satMod val="200000"/>
                      </a:srgbClr>
                    </a:outerShdw>
                  </a:cont>
                  <a:cont type="tree" name="">
                    <a:effect ref="fillLine"/>
                    <a:outerShdw dist="38100" dir="2700000" algn="tl">
                      <a:srgbClr val="FFFFFF">
                        <a:lumMod val="60000"/>
                        <a:satMod val="60000"/>
                      </a:srgbClr>
                    </a:outerShdw>
                  </a:cont>
                  <a:effect ref="fillLine"/>
                </a:effectDag>
              </a:rPr>
              <a:t>MOGUĆA POUZDANOST KONSTRUKCIJA</a:t>
            </a:r>
          </a:p>
          <a:p>
            <a:pPr algn="r">
              <a:defRPr/>
            </a:pPr>
            <a:r>
              <a:rPr lang="hr-HR" sz="2800" dirty="0">
                <a:solidFill>
                  <a:srgbClr val="FFFFFF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>
                        <a:lumMod val="200000"/>
                        <a:satMod val="200000"/>
                      </a:srgbClr>
                    </a:outerShdw>
                  </a:cont>
                  <a:cont type="tree" name="">
                    <a:effect ref="fillLine"/>
                    <a:outerShdw dist="38100" dir="2700000" algn="tl">
                      <a:srgbClr val="FFFFFF">
                        <a:lumMod val="60000"/>
                        <a:satMod val="60000"/>
                      </a:srgbClr>
                    </a:outerShdw>
                  </a:cont>
                  <a:effect ref="fillLine"/>
                </a:effectDag>
              </a:rPr>
              <a:t>….. vijek trajanja?!?</a:t>
            </a:r>
          </a:p>
        </p:txBody>
      </p:sp>
    </p:spTree>
    <p:extLst>
      <p:ext uri="{BB962C8B-B14F-4D97-AF65-F5344CB8AC3E}">
        <p14:creationId xmlns:p14="http://schemas.microsoft.com/office/powerpoint/2010/main" val="3902291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48" b="86627"/>
          <a:stretch>
            <a:fillRect/>
          </a:stretch>
        </p:blipFill>
        <p:spPr bwMode="auto">
          <a:xfrm>
            <a:off x="2297567" y="960664"/>
            <a:ext cx="4533900" cy="296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2215"/>
            <a:ext cx="8907236" cy="1072393"/>
          </a:xfrm>
        </p:spPr>
        <p:txBody>
          <a:bodyPr/>
          <a:lstStyle/>
          <a:p>
            <a:pPr marL="0" indent="0" algn="ctr">
              <a:buNone/>
            </a:pPr>
            <a:r>
              <a:rPr lang="hr-HR" sz="2800" cap="all" dirty="0" smtClean="0">
                <a:solidFill>
                  <a:schemeClr val="bg1"/>
                </a:solidFill>
              </a:rPr>
              <a:t>3. FORMAT PRORAČUNA KONSTRUKCIJA ( </a:t>
            </a:r>
            <a:r>
              <a:rPr lang="el-GR" sz="2800" dirty="0" smtClean="0">
                <a:solidFill>
                  <a:schemeClr val="bg1"/>
                </a:solidFill>
              </a:rPr>
              <a:t>β</a:t>
            </a:r>
            <a:r>
              <a:rPr lang="hr-HR" sz="2800" dirty="0" smtClean="0">
                <a:solidFill>
                  <a:schemeClr val="bg1"/>
                </a:solidFill>
              </a:rPr>
              <a:t> )</a:t>
            </a:r>
            <a:endParaRPr lang="hr-HR" sz="2800" dirty="0">
              <a:solidFill>
                <a:schemeClr val="bg1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34"/>
          <a:stretch>
            <a:fillRect/>
          </a:stretch>
        </p:blipFill>
        <p:spPr bwMode="auto">
          <a:xfrm>
            <a:off x="2300289" y="1257300"/>
            <a:ext cx="4533900" cy="560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368143" y="1004207"/>
            <a:ext cx="408214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hr-HR" dirty="0"/>
          </a:p>
        </p:txBody>
      </p:sp>
      <p:sp>
        <p:nvSpPr>
          <p:cNvPr id="7" name="TextBox 6"/>
          <p:cNvSpPr txBox="1"/>
          <p:nvPr/>
        </p:nvSpPr>
        <p:spPr>
          <a:xfrm>
            <a:off x="2473779" y="2596243"/>
            <a:ext cx="1926771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hr-HR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6381750" y="1001487"/>
            <a:ext cx="408214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hr-HR" dirty="0"/>
          </a:p>
        </p:txBody>
      </p:sp>
      <p:sp>
        <p:nvSpPr>
          <p:cNvPr id="9" name="TextBox 8"/>
          <p:cNvSpPr txBox="1"/>
          <p:nvPr/>
        </p:nvSpPr>
        <p:spPr>
          <a:xfrm>
            <a:off x="2345872" y="3007179"/>
            <a:ext cx="1940378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hr-HR" sz="1000" b="0" dirty="0" smtClean="0">
                <a:solidFill>
                  <a:schemeClr val="tx1"/>
                </a:solidFill>
                <a:effectLst/>
                <a:latin typeface="+mj-lt"/>
              </a:rPr>
              <a:t>Vidimo, ako je:</a:t>
            </a:r>
            <a:endParaRPr lang="hr-HR" sz="1000" b="0" dirty="0">
              <a:solidFill>
                <a:schemeClr val="tx1"/>
              </a:solidFill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13433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952" b="5476"/>
          <a:stretch>
            <a:fillRect/>
          </a:stretch>
        </p:blipFill>
        <p:spPr bwMode="auto">
          <a:xfrm>
            <a:off x="2437038" y="1836004"/>
            <a:ext cx="4714875" cy="2074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 txBox="1">
            <a:spLocks/>
          </p:cNvSpPr>
          <p:nvPr/>
        </p:nvSpPr>
        <p:spPr>
          <a:xfrm>
            <a:off x="302079" y="347145"/>
            <a:ext cx="8231323" cy="1072393"/>
          </a:xfrm>
          <a:prstGeom prst="rect">
            <a:avLst/>
          </a:prstGeom>
        </p:spPr>
        <p:txBody>
          <a:bodyPr/>
          <a:lstStyle/>
          <a:p>
            <a:pPr marL="514350" marR="0" lvl="0" indent="-51435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hr-HR" sz="3200" b="0" i="0" u="none" strike="noStrike" kern="0" cap="all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3.1. deterministički pristup dokazu sigurnosti konstrukcija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3200" b="0" i="0" u="none" strike="noStrike" kern="0" cap="all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54335" y="3301094"/>
            <a:ext cx="1940378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hr-HR" sz="1000" dirty="0" smtClean="0">
                <a:solidFill>
                  <a:schemeClr val="tx1"/>
                </a:solidFill>
                <a:effectLst/>
                <a:latin typeface="+mj-lt"/>
              </a:rPr>
              <a:t>(1.5, 1.33, 1.2)</a:t>
            </a:r>
            <a:endParaRPr lang="hr-HR" sz="1000" dirty="0"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700158" y="1907723"/>
            <a:ext cx="408214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hr-HR" dirty="0"/>
          </a:p>
        </p:txBody>
      </p:sp>
      <p:sp>
        <p:nvSpPr>
          <p:cNvPr id="6" name="TextBox 5"/>
          <p:cNvSpPr txBox="1"/>
          <p:nvPr/>
        </p:nvSpPr>
        <p:spPr>
          <a:xfrm>
            <a:off x="2432953" y="3910694"/>
            <a:ext cx="4716000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hr-HR" sz="1100" b="0" dirty="0" smtClean="0">
                <a:solidFill>
                  <a:schemeClr val="tx1"/>
                </a:solidFill>
                <a:effectLst/>
                <a:latin typeface="+mj-lt"/>
              </a:rPr>
              <a:t>Do otkazivanja konstrukcije dolazi kada u bilo kojem presjeku dođe do prekoračenja </a:t>
            </a:r>
            <a:r>
              <a:rPr lang="el-GR" sz="1100" b="0" dirty="0" smtClean="0">
                <a:solidFill>
                  <a:schemeClr val="tx1"/>
                </a:solidFill>
                <a:effectLst/>
                <a:latin typeface="+mj-lt"/>
              </a:rPr>
              <a:t>σ</a:t>
            </a:r>
            <a:r>
              <a:rPr lang="hr-HR" sz="1100" b="0" baseline="-25000" dirty="0" err="1" smtClean="0">
                <a:solidFill>
                  <a:schemeClr val="tx1"/>
                </a:solidFill>
                <a:effectLst/>
                <a:latin typeface="+mj-lt"/>
              </a:rPr>
              <a:t>dop</a:t>
            </a:r>
            <a:endParaRPr lang="hr-HR" sz="1100" b="0" dirty="0"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49686" y="3698421"/>
            <a:ext cx="1461407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endParaRPr lang="hr-HR" sz="800" b="0" dirty="0">
              <a:solidFill>
                <a:schemeClr val="tx1"/>
              </a:solidFill>
              <a:effectLst/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889"/>
          <a:stretch>
            <a:fillRect/>
          </a:stretch>
        </p:blipFill>
        <p:spPr bwMode="auto">
          <a:xfrm>
            <a:off x="2520722" y="1589315"/>
            <a:ext cx="4500563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738" b="33929"/>
          <a:stretch>
            <a:fillRect/>
          </a:stretch>
        </p:blipFill>
        <p:spPr bwMode="auto">
          <a:xfrm>
            <a:off x="2518683" y="4408716"/>
            <a:ext cx="4500563" cy="1257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 txBox="1">
            <a:spLocks/>
          </p:cNvSpPr>
          <p:nvPr/>
        </p:nvSpPr>
        <p:spPr>
          <a:xfrm>
            <a:off x="114302" y="110381"/>
            <a:ext cx="8817428" cy="1072393"/>
          </a:xfrm>
          <a:prstGeom prst="rect">
            <a:avLst/>
          </a:prstGeom>
        </p:spPr>
        <p:txBody>
          <a:bodyPr/>
          <a:lstStyle/>
          <a:p>
            <a:pPr marL="514350" marR="0" lvl="0" indent="-51435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hr-HR" sz="3200" b="0" i="0" u="none" strike="noStrike" kern="0" cap="all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3.2. dokaz</a:t>
            </a:r>
            <a:r>
              <a:rPr kumimoji="0" lang="hr-HR" sz="3200" b="0" i="0" u="none" strike="noStrike" kern="0" cap="all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sigurnosti prema graničnim stanjima</a:t>
            </a:r>
            <a:endParaRPr kumimoji="0" lang="hr-HR" sz="3200" b="0" i="0" u="none" strike="noStrike" kern="0" cap="all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3200" b="0" i="0" u="none" strike="noStrike" kern="0" cap="all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585858" y="2462895"/>
            <a:ext cx="408214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hr-H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833"/>
          <a:stretch>
            <a:fillRect/>
          </a:stretch>
        </p:blipFill>
        <p:spPr bwMode="auto">
          <a:xfrm>
            <a:off x="2469699" y="1698172"/>
            <a:ext cx="4500563" cy="2343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517824" y="3750131"/>
            <a:ext cx="408214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hr-HR" sz="10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54" b="78728"/>
          <a:stretch>
            <a:fillRect/>
          </a:stretch>
        </p:blipFill>
        <p:spPr bwMode="auto">
          <a:xfrm>
            <a:off x="2475140" y="4024993"/>
            <a:ext cx="4500000" cy="72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114302" y="110381"/>
            <a:ext cx="8817428" cy="1072393"/>
          </a:xfrm>
          <a:prstGeom prst="rect">
            <a:avLst/>
          </a:prstGeom>
        </p:spPr>
        <p:txBody>
          <a:bodyPr/>
          <a:lstStyle/>
          <a:p>
            <a:pPr marL="514350" marR="0" lvl="0" indent="-51435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hr-HR" sz="3200" b="0" i="0" u="none" strike="noStrike" kern="0" cap="all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3.2. dokaz</a:t>
            </a:r>
            <a:r>
              <a:rPr kumimoji="0" lang="hr-HR" sz="3200" b="0" i="0" u="none" strike="noStrike" kern="0" cap="all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sigurnosti prema graničnim stanjima</a:t>
            </a:r>
            <a:endParaRPr kumimoji="0" lang="hr-HR" sz="3200" b="0" i="0" u="none" strike="noStrike" kern="0" cap="all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3200" b="0" i="0" u="none" strike="noStrike" kern="0" cap="all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713"/>
          <a:stretch>
            <a:fillRect/>
          </a:stretch>
        </p:blipFill>
        <p:spPr bwMode="auto">
          <a:xfrm>
            <a:off x="2105026" y="3845385"/>
            <a:ext cx="4939200" cy="2330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290" b="39539"/>
          <a:stretch>
            <a:fillRect/>
          </a:stretch>
        </p:blipFill>
        <p:spPr bwMode="auto">
          <a:xfrm>
            <a:off x="2107746" y="1420586"/>
            <a:ext cx="4935538" cy="1592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 txBox="1">
            <a:spLocks/>
          </p:cNvSpPr>
          <p:nvPr/>
        </p:nvSpPr>
        <p:spPr>
          <a:xfrm>
            <a:off x="114302" y="110381"/>
            <a:ext cx="8817428" cy="1072393"/>
          </a:xfrm>
          <a:prstGeom prst="rect">
            <a:avLst/>
          </a:prstGeom>
        </p:spPr>
        <p:txBody>
          <a:bodyPr/>
          <a:lstStyle/>
          <a:p>
            <a:pPr marL="514350" marR="0" lvl="0" indent="-51435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hr-HR" sz="3200" b="0" i="0" u="none" strike="noStrike" kern="0" cap="all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3.3. </a:t>
            </a:r>
            <a:r>
              <a:rPr kumimoji="0" lang="hr-HR" sz="3200" b="0" i="0" u="none" strike="noStrike" kern="0" cap="all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probabilistički</a:t>
            </a:r>
            <a:r>
              <a:rPr kumimoji="0" lang="hr-HR" sz="3200" b="0" i="0" u="none" strike="noStrike" kern="0" cap="all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pristup dokazu sigurnosti konstrukcija</a:t>
            </a:r>
            <a:endParaRPr kumimoji="0" lang="hr-HR" sz="3200" b="0" i="0" u="none" strike="noStrike" kern="0" cap="all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3200" b="0" i="0" u="none" strike="noStrike" kern="0" cap="all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51367" y="5959934"/>
            <a:ext cx="1420586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endParaRPr lang="hr-HR" sz="800" b="0" dirty="0">
              <a:solidFill>
                <a:schemeClr val="tx1"/>
              </a:solidFill>
              <a:effectLst/>
              <a:latin typeface="+mj-lt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857" b="48214"/>
          <a:stretch>
            <a:fillRect/>
          </a:stretch>
        </p:blipFill>
        <p:spPr bwMode="auto">
          <a:xfrm>
            <a:off x="2105025" y="3012621"/>
            <a:ext cx="4940753" cy="660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106233" y="3657748"/>
            <a:ext cx="4939545" cy="21756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endParaRPr lang="hr-HR" sz="800" b="0" dirty="0">
              <a:solidFill>
                <a:schemeClr val="tx1"/>
              </a:solidFill>
              <a:effectLst/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5963" y="0"/>
            <a:ext cx="46085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351316" y="2563585"/>
            <a:ext cx="1420586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endParaRPr lang="hr-HR" sz="800" b="0" dirty="0"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39044" y="5568043"/>
            <a:ext cx="1420586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endParaRPr lang="hr-HR" sz="800" b="0" dirty="0"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10844" y="6506936"/>
            <a:ext cx="1420586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endParaRPr lang="hr-HR" sz="800" b="0" dirty="0"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41373" y="6155871"/>
            <a:ext cx="1420586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endParaRPr lang="hr-HR" sz="800" b="0" dirty="0">
              <a:solidFill>
                <a:schemeClr val="tx1"/>
              </a:solidFill>
              <a:effectLst/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4525" y="0"/>
            <a:ext cx="47720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731328" y="383721"/>
            <a:ext cx="873580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endParaRPr lang="hr-HR" sz="800" b="0" dirty="0"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712278" y="2887435"/>
            <a:ext cx="873580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endParaRPr lang="hr-HR" sz="800" b="0" dirty="0"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695949" y="3769178"/>
            <a:ext cx="873580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endParaRPr lang="hr-HR" sz="800" b="0" dirty="0"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695950" y="4871356"/>
            <a:ext cx="873580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endParaRPr lang="hr-HR" sz="800" b="0" dirty="0"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87785" y="6226628"/>
            <a:ext cx="873580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endParaRPr lang="hr-HR" sz="800" b="0" dirty="0">
              <a:solidFill>
                <a:schemeClr val="tx1"/>
              </a:solidFill>
              <a:effectLst/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89" b="56421"/>
          <a:stretch>
            <a:fillRect/>
          </a:stretch>
        </p:blipFill>
        <p:spPr bwMode="auto">
          <a:xfrm>
            <a:off x="1794102" y="522514"/>
            <a:ext cx="5006975" cy="1877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87975" y="122464"/>
            <a:ext cx="501287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hr-HR" sz="1000" b="0" dirty="0" smtClean="0">
                <a:solidFill>
                  <a:schemeClr val="tx1"/>
                </a:solidFill>
                <a:effectLst/>
                <a:latin typeface="+mj-lt"/>
              </a:rPr>
              <a:t>Obzirom da su bazne varijable otpornosti i djelovanja na konstrukciju dvije slučajne veličine, to je i zona sigurnosti slučajna veličina</a:t>
            </a:r>
            <a:endParaRPr lang="hr-HR" sz="1000" b="0" dirty="0"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826579" y="617764"/>
            <a:ext cx="873580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endParaRPr lang="hr-HR" sz="800" b="0" dirty="0"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42706" y="1249135"/>
            <a:ext cx="2468339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hr-HR" sz="1000" b="0" dirty="0" smtClean="0">
                <a:solidFill>
                  <a:schemeClr val="tx1"/>
                </a:solidFill>
                <a:effectLst/>
                <a:latin typeface="+mj-lt"/>
              </a:rPr>
              <a:t>- Proračun </a:t>
            </a:r>
            <a:r>
              <a:rPr lang="hr-HR" sz="1000" b="0" dirty="0" err="1" smtClean="0">
                <a:solidFill>
                  <a:schemeClr val="tx1"/>
                </a:solidFill>
                <a:effectLst/>
                <a:latin typeface="+mj-lt"/>
              </a:rPr>
              <a:t>konstr</a:t>
            </a:r>
            <a:r>
              <a:rPr lang="hr-HR" sz="1000" b="0" dirty="0" smtClean="0">
                <a:solidFill>
                  <a:schemeClr val="tx1"/>
                </a:solidFill>
                <a:effectLst/>
                <a:latin typeface="+mj-lt"/>
              </a:rPr>
              <a:t>. s određenom </a:t>
            </a:r>
            <a:r>
              <a:rPr lang="hr-HR" sz="1000" b="0" dirty="0" err="1" smtClean="0">
                <a:solidFill>
                  <a:schemeClr val="tx1"/>
                </a:solidFill>
                <a:effectLst/>
                <a:latin typeface="+mj-lt"/>
              </a:rPr>
              <a:t>funk</a:t>
            </a:r>
            <a:r>
              <a:rPr lang="hr-HR" sz="1000" b="0" dirty="0" smtClean="0">
                <a:solidFill>
                  <a:schemeClr val="tx1"/>
                </a:solidFill>
                <a:effectLst/>
                <a:latin typeface="+mj-lt"/>
              </a:rPr>
              <a:t>. cilja</a:t>
            </a:r>
            <a:endParaRPr lang="hr-HR" sz="1000" b="0" dirty="0"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64477" y="1442357"/>
            <a:ext cx="2468339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hr-HR" sz="1000" b="0" dirty="0" smtClean="0">
                <a:solidFill>
                  <a:schemeClr val="tx1"/>
                </a:solidFill>
                <a:effectLst/>
                <a:latin typeface="+mj-lt"/>
              </a:rPr>
              <a:t>- Egzaktni proračun funkcije </a:t>
            </a:r>
            <a:r>
              <a:rPr lang="hr-HR" sz="1000" b="0" dirty="0" err="1" smtClean="0">
                <a:solidFill>
                  <a:schemeClr val="tx1"/>
                </a:solidFill>
                <a:effectLst/>
                <a:latin typeface="+mj-lt"/>
              </a:rPr>
              <a:t>gustoče</a:t>
            </a:r>
            <a:endParaRPr lang="hr-HR" sz="1000" b="0" dirty="0"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12770" y="1660071"/>
            <a:ext cx="2468339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hr-HR" sz="1000" b="0" dirty="0" smtClean="0">
                <a:solidFill>
                  <a:schemeClr val="tx1"/>
                </a:solidFill>
                <a:effectLst/>
                <a:latin typeface="+mj-lt"/>
              </a:rPr>
              <a:t>- Metoda 2. momenta i 1. reda</a:t>
            </a:r>
            <a:endParaRPr lang="hr-HR" sz="1000" b="0" dirty="0"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185556" y="1853292"/>
            <a:ext cx="2468339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hr-HR" sz="1000" b="0" dirty="0" smtClean="0">
                <a:solidFill>
                  <a:schemeClr val="tx1"/>
                </a:solidFill>
                <a:effectLst/>
                <a:latin typeface="+mj-lt"/>
              </a:rPr>
              <a:t>- </a:t>
            </a:r>
            <a:r>
              <a:rPr lang="hr-HR" sz="1000" b="0" dirty="0" err="1" smtClean="0">
                <a:solidFill>
                  <a:schemeClr val="tx1"/>
                </a:solidFill>
                <a:effectLst/>
                <a:latin typeface="+mj-lt"/>
              </a:rPr>
              <a:t>Parc</a:t>
            </a:r>
            <a:r>
              <a:rPr lang="hr-HR" sz="1000" b="0" dirty="0" smtClean="0">
                <a:solidFill>
                  <a:schemeClr val="tx1"/>
                </a:solidFill>
                <a:effectLst/>
                <a:latin typeface="+mj-lt"/>
              </a:rPr>
              <a:t>. fakt. </a:t>
            </a:r>
            <a:r>
              <a:rPr lang="hr-HR" sz="1000" b="0" dirty="0" err="1" smtClean="0">
                <a:solidFill>
                  <a:schemeClr val="tx1"/>
                </a:solidFill>
                <a:effectLst/>
                <a:latin typeface="+mj-lt"/>
              </a:rPr>
              <a:t>sig</a:t>
            </a:r>
            <a:r>
              <a:rPr lang="hr-HR" sz="1000" b="0" dirty="0" smtClean="0">
                <a:solidFill>
                  <a:schemeClr val="tx1"/>
                </a:solidFill>
                <a:effectLst/>
                <a:latin typeface="+mj-lt"/>
              </a:rPr>
              <a:t>. EUROCODE </a:t>
            </a:r>
            <a:endParaRPr lang="hr-HR" sz="1000" b="0" dirty="0">
              <a:solidFill>
                <a:schemeClr val="tx1"/>
              </a:solidFill>
              <a:effectLst/>
              <a:latin typeface="+mj-lt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714"/>
          <a:stretch>
            <a:fillRect/>
          </a:stretch>
        </p:blipFill>
        <p:spPr bwMode="auto">
          <a:xfrm>
            <a:off x="1805667" y="2392136"/>
            <a:ext cx="4995182" cy="4189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877790" y="6294663"/>
            <a:ext cx="1420586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hr-HR" sz="1100" b="0" dirty="0" smtClean="0">
                <a:solidFill>
                  <a:schemeClr val="tx1"/>
                </a:solidFill>
                <a:effectLst/>
                <a:latin typeface="+mj-lt"/>
              </a:rPr>
              <a:t>Egzaktni postupak -</a:t>
            </a:r>
            <a:endParaRPr lang="hr-HR" sz="1100" b="0" dirty="0">
              <a:solidFill>
                <a:schemeClr val="tx1"/>
              </a:solidFill>
              <a:effectLst/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159"/>
          <a:stretch>
            <a:fillRect/>
          </a:stretch>
        </p:blipFill>
        <p:spPr bwMode="auto">
          <a:xfrm>
            <a:off x="2170340" y="947056"/>
            <a:ext cx="4738688" cy="1017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190"/>
          <a:stretch>
            <a:fillRect/>
          </a:stretch>
        </p:blipFill>
        <p:spPr bwMode="auto">
          <a:xfrm>
            <a:off x="2171699" y="1959429"/>
            <a:ext cx="4735286" cy="1289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892"/>
          <a:stretch>
            <a:fillRect/>
          </a:stretch>
        </p:blipFill>
        <p:spPr bwMode="auto">
          <a:xfrm>
            <a:off x="2170177" y="3898272"/>
            <a:ext cx="4736807" cy="624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168976" y="3608613"/>
            <a:ext cx="4738009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hr-HR" sz="1400" dirty="0" smtClean="0">
                <a:solidFill>
                  <a:schemeClr val="tx1"/>
                </a:solidFill>
                <a:effectLst/>
                <a:latin typeface="+mj-lt"/>
              </a:rPr>
              <a:t>Razina II – Indeks pouzdanosti </a:t>
            </a:r>
            <a:r>
              <a:rPr lang="el-GR" sz="1400" dirty="0" smtClean="0">
                <a:solidFill>
                  <a:schemeClr val="tx1"/>
                </a:solidFill>
                <a:effectLst/>
                <a:latin typeface="+mj-lt"/>
              </a:rPr>
              <a:t>β</a:t>
            </a:r>
            <a:endParaRPr lang="hr-HR" sz="1400" dirty="0"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957207" y="1564821"/>
            <a:ext cx="873580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endParaRPr lang="hr-HR" sz="800" b="0" dirty="0"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965372" y="2217964"/>
            <a:ext cx="873580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endParaRPr lang="hr-HR" sz="800" b="0" dirty="0"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740479" y="4348842"/>
            <a:ext cx="873580" cy="15388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endParaRPr lang="hr-HR" sz="400" b="0" dirty="0"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171548" y="3159725"/>
            <a:ext cx="47340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endParaRPr lang="hr-HR" sz="2400" b="0" dirty="0">
              <a:solidFill>
                <a:schemeClr val="tx1"/>
              </a:solidFill>
              <a:effectLst/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3"/>
          <p:cNvSpPr>
            <a:spLocks noChangeArrowheads="1"/>
          </p:cNvSpPr>
          <p:nvPr/>
        </p:nvSpPr>
        <p:spPr bwMode="auto">
          <a:xfrm>
            <a:off x="123825" y="180975"/>
            <a:ext cx="8905875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>
            <a:lvl1pPr algn="l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r-HR" altLang="x-none" sz="2400" b="0" dirty="0">
                <a:solidFill>
                  <a:srgbClr val="FFFFFF"/>
                </a:solidFill>
                <a:effectLst/>
              </a:rPr>
              <a:t>Most </a:t>
            </a:r>
            <a:r>
              <a:rPr lang="hr-HR" altLang="x-none" sz="2400" b="0" dirty="0" err="1">
                <a:solidFill>
                  <a:srgbClr val="FFFFFF"/>
                </a:solidFill>
                <a:effectLst/>
              </a:rPr>
              <a:t>Akashi</a:t>
            </a:r>
            <a:r>
              <a:rPr lang="hr-HR" altLang="x-none" sz="2400" b="0" dirty="0">
                <a:solidFill>
                  <a:srgbClr val="FFFFFF"/>
                </a:solidFill>
                <a:effectLst/>
              </a:rPr>
              <a:t> </a:t>
            </a:r>
            <a:r>
              <a:rPr lang="hr-HR" altLang="x-none" sz="2400" b="0" dirty="0" err="1" smtClean="0">
                <a:solidFill>
                  <a:srgbClr val="FFFFFF"/>
                </a:solidFill>
                <a:effectLst/>
              </a:rPr>
              <a:t>Kaikyo</a:t>
            </a:r>
            <a:r>
              <a:rPr lang="hr-HR" altLang="x-none" sz="2400" b="0" dirty="0" smtClean="0">
                <a:solidFill>
                  <a:srgbClr val="FFFFFF"/>
                </a:solidFill>
                <a:effectLst/>
              </a:rPr>
              <a:t>, Japan</a:t>
            </a:r>
            <a:endParaRPr lang="en-US" altLang="x-none" sz="2400" b="0" dirty="0">
              <a:solidFill>
                <a:srgbClr val="FFFFFF"/>
              </a:solidFill>
              <a:effectLst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102" y="939566"/>
            <a:ext cx="8177319" cy="5437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94478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58"/>
          <a:stretch>
            <a:fillRect/>
          </a:stretch>
        </p:blipFill>
        <p:spPr bwMode="auto">
          <a:xfrm>
            <a:off x="1846623" y="257843"/>
            <a:ext cx="4812761" cy="6217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753101" y="3728357"/>
            <a:ext cx="873580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endParaRPr lang="hr-HR" sz="800" b="0" dirty="0"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61264" y="4463144"/>
            <a:ext cx="873580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endParaRPr lang="hr-HR" sz="800" b="0" dirty="0"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97529" y="3189514"/>
            <a:ext cx="873580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endParaRPr lang="hr-HR" sz="800" b="0" dirty="0"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41076" y="3747406"/>
            <a:ext cx="1420586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hr-HR" sz="1100" b="0" dirty="0" smtClean="0">
                <a:solidFill>
                  <a:schemeClr val="tx1"/>
                </a:solidFill>
                <a:effectLst/>
                <a:latin typeface="+mj-lt"/>
              </a:rPr>
              <a:t>         Z = f(R,S) </a:t>
            </a:r>
            <a:endParaRPr lang="hr-HR" sz="1100" b="0" dirty="0">
              <a:solidFill>
                <a:schemeClr val="tx1"/>
              </a:solidFill>
              <a:effectLst/>
              <a:latin typeface="+mj-lt"/>
            </a:endParaRPr>
          </a:p>
        </p:txBody>
      </p:sp>
      <p:cxnSp>
        <p:nvCxnSpPr>
          <p:cNvPr id="10" name="Straight Arrow Connector 9"/>
          <p:cNvCxnSpPr>
            <a:endCxn id="8" idx="3"/>
          </p:cNvCxnSpPr>
          <p:nvPr/>
        </p:nvCxnSpPr>
        <p:spPr bwMode="auto">
          <a:xfrm>
            <a:off x="3037114" y="3878036"/>
            <a:ext cx="424548" cy="17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6913" y="0"/>
            <a:ext cx="4559300" cy="686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964872" y="2307771"/>
            <a:ext cx="873580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endParaRPr lang="hr-HR" sz="800" b="0" dirty="0"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606144" y="3075214"/>
            <a:ext cx="873580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endParaRPr lang="hr-HR" sz="800" b="0" dirty="0"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581651" y="4112078"/>
            <a:ext cx="873580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endParaRPr lang="hr-HR" sz="800" b="0" dirty="0"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65322" y="5034642"/>
            <a:ext cx="873580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endParaRPr lang="hr-HR" sz="800" b="0" dirty="0"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81651" y="6022521"/>
            <a:ext cx="873580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endParaRPr lang="hr-HR" sz="800" b="0" dirty="0">
              <a:solidFill>
                <a:schemeClr val="tx1"/>
              </a:solidFill>
              <a:effectLst/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2655963" y="3031819"/>
            <a:ext cx="4500000" cy="21756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endParaRPr lang="hr-HR" sz="800" b="0" dirty="0">
              <a:solidFill>
                <a:schemeClr val="tx1"/>
              </a:solidFill>
              <a:effectLst/>
              <a:latin typeface="+mj-lt"/>
            </a:endParaRPr>
          </a:p>
        </p:txBody>
      </p:sp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044"/>
          <a:stretch>
            <a:fillRect/>
          </a:stretch>
        </p:blipFill>
        <p:spPr bwMode="auto">
          <a:xfrm>
            <a:off x="2656089" y="652400"/>
            <a:ext cx="4496400" cy="2400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227964" y="1008906"/>
            <a:ext cx="873580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endParaRPr lang="hr-HR" sz="800" b="0" dirty="0"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296000" y="2086592"/>
            <a:ext cx="813710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endParaRPr lang="hr-HR" sz="800" b="0" dirty="0">
              <a:solidFill>
                <a:schemeClr val="tx1"/>
              </a:solidFill>
              <a:effectLst/>
              <a:latin typeface="+mj-lt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14" b="65665"/>
          <a:stretch>
            <a:fillRect/>
          </a:stretch>
        </p:blipFill>
        <p:spPr bwMode="auto">
          <a:xfrm>
            <a:off x="2653924" y="3940381"/>
            <a:ext cx="4498139" cy="419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796199" y="4114007"/>
            <a:ext cx="691246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endParaRPr lang="hr-HR" sz="800" b="0" dirty="0">
              <a:solidFill>
                <a:schemeClr val="tx1"/>
              </a:solidFill>
              <a:effectLst/>
              <a:latin typeface="+mj-lt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09" t="34552" r="40630" b="57569"/>
          <a:stretch>
            <a:fillRect/>
          </a:stretch>
        </p:blipFill>
        <p:spPr bwMode="auto">
          <a:xfrm>
            <a:off x="5483137" y="2683972"/>
            <a:ext cx="900000" cy="531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44" t="43724" r="33103" b="49367"/>
          <a:stretch>
            <a:fillRect/>
          </a:stretch>
        </p:blipFill>
        <p:spPr bwMode="auto">
          <a:xfrm>
            <a:off x="3288575" y="2683972"/>
            <a:ext cx="1587731" cy="47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582" b="41548"/>
          <a:stretch>
            <a:fillRect/>
          </a:stretch>
        </p:blipFill>
        <p:spPr bwMode="auto">
          <a:xfrm>
            <a:off x="2650547" y="3249237"/>
            <a:ext cx="4500000" cy="334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4805058" y="2816974"/>
            <a:ext cx="6780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hr-HR" sz="1000" b="0" dirty="0" smtClean="0">
                <a:solidFill>
                  <a:schemeClr val="tx1"/>
                </a:solidFill>
                <a:effectLst/>
                <a:latin typeface="+mj-lt"/>
              </a:rPr>
              <a:t>         ili</a:t>
            </a:r>
            <a:endParaRPr lang="hr-HR" sz="1000" b="0" dirty="0"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411286" y="3422813"/>
            <a:ext cx="813710" cy="15388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endParaRPr lang="hr-HR" sz="400" b="0" dirty="0"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655128" y="3573531"/>
            <a:ext cx="45000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hr-HR" sz="1000" b="0" dirty="0" smtClean="0">
                <a:solidFill>
                  <a:schemeClr val="tx1"/>
                </a:solidFill>
                <a:effectLst/>
                <a:latin typeface="+mj-lt"/>
              </a:rPr>
              <a:t>Najprikladnije metode za proračun sigurnosti konstrukcija na razini II su hibridne metode pouzdanosti potpune razdiobe FORM i SORM.</a:t>
            </a:r>
            <a:endParaRPr lang="hr-HR" sz="1000" b="0" dirty="0"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653393" y="4466209"/>
            <a:ext cx="4500000" cy="8925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hr-HR" sz="1400" dirty="0" smtClean="0">
                <a:solidFill>
                  <a:schemeClr val="tx1"/>
                </a:solidFill>
                <a:effectLst/>
                <a:latin typeface="+mj-lt"/>
              </a:rPr>
              <a:t>Odnos između indeksa pouzdanosti </a:t>
            </a:r>
            <a:r>
              <a:rPr lang="el-GR" sz="1400" dirty="0" smtClean="0">
                <a:solidFill>
                  <a:schemeClr val="tx1"/>
                </a:solidFill>
                <a:effectLst/>
                <a:latin typeface="+mj-lt"/>
              </a:rPr>
              <a:t>β</a:t>
            </a:r>
            <a:r>
              <a:rPr lang="hr-HR" sz="1400" dirty="0" smtClean="0">
                <a:solidFill>
                  <a:schemeClr val="tx1"/>
                </a:solidFill>
                <a:effectLst/>
                <a:latin typeface="+mj-lt"/>
              </a:rPr>
              <a:t> i vjerojatnosti otkazivanja nosivosti </a:t>
            </a:r>
            <a:r>
              <a:rPr lang="hr-HR" sz="1400" dirty="0" err="1" smtClean="0">
                <a:solidFill>
                  <a:schemeClr val="tx1"/>
                </a:solidFill>
                <a:effectLst/>
                <a:latin typeface="+mj-lt"/>
              </a:rPr>
              <a:t>p</a:t>
            </a:r>
            <a:r>
              <a:rPr lang="hr-HR" sz="1400" baseline="-25000" dirty="0" err="1" smtClean="0">
                <a:solidFill>
                  <a:schemeClr val="tx1"/>
                </a:solidFill>
                <a:effectLst/>
                <a:latin typeface="+mj-lt"/>
              </a:rPr>
              <a:t>f</a:t>
            </a:r>
            <a:r>
              <a:rPr lang="hr-HR" sz="1400" dirty="0" smtClean="0">
                <a:solidFill>
                  <a:schemeClr val="tx1"/>
                </a:solidFill>
                <a:effectLst/>
                <a:latin typeface="+mj-lt"/>
              </a:rPr>
              <a:t> dan je u tablici i daje kriterije za proračun konstrukcija probabilističkim pristupom: </a:t>
            </a:r>
          </a:p>
          <a:p>
            <a:pPr algn="l"/>
            <a:endParaRPr lang="hr-HR" sz="1000" b="0" dirty="0">
              <a:solidFill>
                <a:schemeClr val="tx1"/>
              </a:solidFill>
              <a:effectLst/>
              <a:latin typeface="+mj-lt"/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061" b="48725"/>
          <a:stretch>
            <a:fillRect/>
          </a:stretch>
        </p:blipFill>
        <p:spPr bwMode="auto">
          <a:xfrm>
            <a:off x="2652687" y="5200649"/>
            <a:ext cx="4498139" cy="563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2653241" y="4327219"/>
            <a:ext cx="4500000" cy="21756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endParaRPr lang="hr-HR" sz="800" b="0" dirty="0"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650520" y="5753248"/>
            <a:ext cx="4500000" cy="21756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endParaRPr lang="hr-HR" sz="800" b="0" dirty="0">
              <a:solidFill>
                <a:schemeClr val="tx1"/>
              </a:solidFill>
              <a:effectLst/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8688" y="2241259"/>
            <a:ext cx="7980028" cy="1072393"/>
          </a:xfrm>
        </p:spPr>
        <p:txBody>
          <a:bodyPr/>
          <a:lstStyle/>
          <a:p>
            <a:pPr marL="0" indent="0" algn="ctr">
              <a:buNone/>
            </a:pPr>
            <a:r>
              <a:rPr lang="hr-HR" cap="all" dirty="0" smtClean="0">
                <a:solidFill>
                  <a:schemeClr val="bg1"/>
                </a:solidFill>
              </a:rPr>
              <a:t>4. PRORAČUN KONSTRUKCIJA - TRAJNOST ( </a:t>
            </a:r>
            <a:r>
              <a:rPr lang="el-GR" dirty="0" smtClean="0">
                <a:solidFill>
                  <a:schemeClr val="bg1"/>
                </a:solidFill>
              </a:rPr>
              <a:t>β</a:t>
            </a:r>
            <a:r>
              <a:rPr lang="hr-HR" baseline="-25000" dirty="0" smtClean="0">
                <a:solidFill>
                  <a:schemeClr val="bg1"/>
                </a:solidFill>
              </a:rPr>
              <a:t>t</a:t>
            </a:r>
            <a:r>
              <a:rPr lang="hr-HR" dirty="0" smtClean="0">
                <a:solidFill>
                  <a:schemeClr val="bg1"/>
                </a:solidFill>
              </a:rPr>
              <a:t> )</a:t>
            </a:r>
            <a:endParaRPr lang="hr-H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733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42888"/>
            <a:ext cx="90170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hr-HR" sz="2000" dirty="0">
                <a:latin typeface="+mj-lt"/>
              </a:rPr>
              <a:t>INDEKS POUZDANOSTI </a:t>
            </a:r>
            <a:r>
              <a:rPr lang="el-GR" sz="2000" dirty="0">
                <a:latin typeface="+mj-lt"/>
              </a:rPr>
              <a:t>β</a:t>
            </a:r>
            <a:r>
              <a:rPr lang="hr-HR" sz="2000" dirty="0">
                <a:latin typeface="+mj-lt"/>
              </a:rPr>
              <a:t> – STANJE UPORABLJIVOSTI KONSTRUKCIJA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453006" y="855677"/>
                <a:ext cx="8263155" cy="53235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hr-HR" sz="1600" b="0" dirty="0" smtClean="0">
                    <a:effectLst/>
                  </a:rPr>
                  <a:t>Konstrukcije u svom životnom vijeku izložene su jednom složenom procesu „trošnosti” što se prvenstveno očituje u smanjenju njihove nosivosti – efekti klimatskih i ostalih promjena.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hr-HR" sz="1600" b="0" dirty="0" smtClean="0">
                    <a:effectLst/>
                  </a:rPr>
                  <a:t>Odgovor ovom procesu „trošnosti” je preventivno (PM) ili egzistencijalno održavanje (EM).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hr-HR" sz="1600" b="0" dirty="0" smtClean="0">
                    <a:effectLst/>
                  </a:rPr>
                  <a:t>Koju vrstu održavanja primjenjivati u vremenu (uporabi) ovisi o odnosu ključnih veličina u analizi graničnih stanja R(t) i S(t) (statistički nezavisne slučajne varijable otpornosti i djelovanja).</a:t>
                </a:r>
              </a:p>
              <a:p>
                <a:pPr>
                  <a:lnSpc>
                    <a:spcPct val="150000"/>
                  </a:lnSpc>
                </a:pPr>
                <a:r>
                  <a:rPr lang="hr-HR" sz="1600" dirty="0" smtClean="0">
                    <a:effectLst/>
                  </a:rPr>
                  <a:t>g(t) = R(t) – S(t) = 0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hr-HR" sz="1600" b="0" dirty="0" smtClean="0">
                    <a:effectLst/>
                  </a:rPr>
                  <a:t>Vjerojatnost otkazivanja konstrukcije kako smo ranije naveli možemo iskazati:</a:t>
                </a: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hr-HR" sz="1600" b="0" i="1" smtClean="0">
                              <a:effectLst/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hr-HR" sz="1600" b="0" i="1" smtClean="0">
                              <a:effectLst/>
                              <a:latin typeface="Cambria Math"/>
                            </a:rPr>
                            <m:t>𝑝</m:t>
                          </m:r>
                        </m:e>
                        <m:sub>
                          <m:r>
                            <a:rPr lang="hr-HR" sz="1600" b="0" i="1" smtClean="0">
                              <a:effectLst/>
                              <a:latin typeface="Cambria Math"/>
                            </a:rPr>
                            <m:t>𝑓</m:t>
                          </m:r>
                        </m:sub>
                      </m:sSub>
                      <m:d>
                        <m:dPr>
                          <m:ctrlPr>
                            <a:rPr lang="hr-HR" sz="1600" b="0" i="1" smtClean="0">
                              <a:effectLst/>
                              <a:latin typeface="Cambria Math"/>
                            </a:rPr>
                          </m:ctrlPr>
                        </m:dPr>
                        <m:e>
                          <m:r>
                            <a:rPr lang="hr-HR" sz="1600" b="0" i="1" smtClean="0">
                              <a:effectLst/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hr-HR" sz="1600" b="0" i="1" smtClean="0">
                          <a:effectLst/>
                          <a:latin typeface="Cambria Math"/>
                        </a:rPr>
                        <m:t>=</m:t>
                      </m:r>
                      <m:r>
                        <a:rPr lang="hr-HR" sz="1600" b="0" i="1" smtClean="0">
                          <a:effectLst/>
                          <a:latin typeface="Cambria Math"/>
                        </a:rPr>
                        <m:t>𝑃</m:t>
                      </m:r>
                      <m:d>
                        <m:dPr>
                          <m:ctrlPr>
                            <a:rPr lang="hr-HR" sz="1600" b="0" i="1" smtClean="0">
                              <a:effectLst/>
                              <a:latin typeface="Cambria Math"/>
                            </a:rPr>
                          </m:ctrlPr>
                        </m:dPr>
                        <m:e>
                          <m:r>
                            <a:rPr lang="hr-HR" sz="1600" b="0" i="1" smtClean="0">
                              <a:effectLst/>
                              <a:latin typeface="Cambria Math"/>
                            </a:rPr>
                            <m:t>𝑔</m:t>
                          </m:r>
                          <m:d>
                            <m:dPr>
                              <m:ctrlPr>
                                <a:rPr lang="hr-HR" sz="1600" b="0" i="1" smtClean="0">
                                  <a:effectLst/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hr-HR" sz="1600" b="0" i="1" smtClean="0">
                                  <a:effectLst/>
                                  <a:latin typeface="Cambria Math"/>
                                </a:rPr>
                                <m:t>𝑡</m:t>
                              </m:r>
                            </m:e>
                          </m:d>
                          <m:r>
                            <a:rPr lang="hr-HR" sz="1600" b="0" i="1" smtClean="0">
                              <a:effectLst/>
                              <a:latin typeface="Cambria Math"/>
                            </a:rPr>
                            <m:t>&lt;0</m:t>
                          </m:r>
                        </m:e>
                      </m:d>
                      <m:r>
                        <a:rPr lang="hr-HR" sz="1600" b="0" i="1" smtClean="0">
                          <a:effectLst/>
                          <a:latin typeface="Cambria Math"/>
                        </a:rPr>
                        <m:t>=</m:t>
                      </m:r>
                      <m:nary>
                        <m:naryPr>
                          <m:ctrlPr>
                            <a:rPr lang="hr-HR" sz="1600" b="0" i="1" smtClean="0">
                              <a:effectLst/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hr-HR" sz="1600" b="0" i="1" smtClean="0">
                              <a:effectLst/>
                              <a:latin typeface="Cambria Math"/>
                            </a:rPr>
                            <m:t>0</m:t>
                          </m:r>
                        </m:sub>
                        <m:sup>
                          <m:r>
                            <a:rPr lang="hr-HR" sz="1600" b="0" i="1" smtClean="0">
                              <a:effectLst/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sSub>
                            <m:sSubPr>
                              <m:ctrlPr>
                                <a:rPr lang="hr-HR" sz="1600" b="0" i="1" smtClean="0">
                                  <a:effectLst/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hr-HR" sz="1600" b="0" i="1" smtClean="0">
                                  <a:effectLst/>
                                  <a:latin typeface="Cambria Math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hr-HR" sz="1600" b="0" i="1" smtClean="0">
                                  <a:effectLst/>
                                  <a:latin typeface="Cambria Math"/>
                                </a:rPr>
                                <m:t>𝑅</m:t>
                              </m:r>
                            </m:sub>
                          </m:sSub>
                          <m:d>
                            <m:dPr>
                              <m:ctrlPr>
                                <a:rPr lang="hr-HR" sz="1600" b="0" i="1" smtClean="0">
                                  <a:effectLst/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hr-HR" sz="1600" b="0" i="1" smtClean="0">
                                  <a:effectLst/>
                                  <a:latin typeface="Cambria Math"/>
                                </a:rPr>
                                <m:t>𝑥</m:t>
                              </m:r>
                              <m:r>
                                <a:rPr lang="hr-HR" sz="1600" b="0" i="1" smtClean="0">
                                  <a:effectLst/>
                                  <a:latin typeface="Cambria Math"/>
                                </a:rPr>
                                <m:t>,</m:t>
                              </m:r>
                              <m:r>
                                <a:rPr lang="hr-HR" sz="1600" b="0" i="1" smtClean="0">
                                  <a:effectLst/>
                                  <a:latin typeface="Cambria Math"/>
                                </a:rPr>
                                <m:t>𝑡</m:t>
                              </m:r>
                            </m:e>
                          </m:d>
                          <m:sSub>
                            <m:sSubPr>
                              <m:ctrlPr>
                                <a:rPr lang="hr-HR" sz="1600" b="0" i="1" smtClean="0">
                                  <a:effectLst/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hr-HR" sz="1600" b="0" i="1" smtClean="0">
                                  <a:effectLst/>
                                  <a:latin typeface="Cambria Math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hr-HR" sz="1600" b="0" i="1" smtClean="0">
                                  <a:effectLst/>
                                  <a:latin typeface="Cambria Math"/>
                                </a:rPr>
                                <m:t>𝑠</m:t>
                              </m:r>
                            </m:sub>
                          </m:sSub>
                          <m:d>
                            <m:dPr>
                              <m:ctrlPr>
                                <a:rPr lang="hr-HR" sz="1600" b="0" i="1" smtClean="0">
                                  <a:effectLst/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hr-HR" sz="1600" b="0" i="1" smtClean="0">
                                  <a:effectLst/>
                                  <a:latin typeface="Cambria Math"/>
                                </a:rPr>
                                <m:t>𝑥</m:t>
                              </m:r>
                              <m:r>
                                <a:rPr lang="hr-HR" sz="1600" b="0" i="1" smtClean="0">
                                  <a:effectLst/>
                                  <a:latin typeface="Cambria Math"/>
                                </a:rPr>
                                <m:t>,</m:t>
                              </m:r>
                              <m:r>
                                <a:rPr lang="hr-HR" sz="1600" b="0" i="1" smtClean="0">
                                  <a:effectLst/>
                                  <a:latin typeface="Cambria Math"/>
                                </a:rPr>
                                <m:t>𝑡</m:t>
                              </m:r>
                            </m:e>
                          </m:d>
                          <m:r>
                            <a:rPr lang="hr-HR" sz="1600" b="0" i="1" smtClean="0">
                              <a:effectLst/>
                              <a:latin typeface="Cambria Math"/>
                            </a:rPr>
                            <m:t>𝑑𝑥</m:t>
                          </m:r>
                        </m:e>
                      </m:nary>
                    </m:oMath>
                  </m:oMathPara>
                </a14:m>
                <a:endParaRPr lang="hr-HR" sz="1600" b="0" dirty="0" smtClean="0">
                  <a:effectLst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hr-HR" sz="1600" b="0" dirty="0" smtClean="0">
                    <a:effectLst/>
                  </a:rPr>
                  <a:t>gdje je: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hr-HR" sz="1600" b="0" dirty="0" smtClean="0">
                    <a:effectLst/>
                  </a:rPr>
                  <a:t>	</a:t>
                </a:r>
                <a:r>
                  <a:rPr lang="hr-HR" sz="1600" b="0" dirty="0" err="1" smtClean="0">
                    <a:effectLst/>
                  </a:rPr>
                  <a:t>F</a:t>
                </a:r>
                <a:r>
                  <a:rPr lang="hr-HR" sz="1600" b="0" baseline="-25000" dirty="0" err="1" smtClean="0">
                    <a:effectLst/>
                  </a:rPr>
                  <a:t>R</a:t>
                </a:r>
                <a:r>
                  <a:rPr lang="hr-HR" sz="1600" b="0" dirty="0" smtClean="0">
                    <a:effectLst/>
                  </a:rPr>
                  <a:t>(x,t) – trenutna kumulativna funkcija distribucije otpornosti konstrukcije (</a:t>
                </a:r>
                <a:r>
                  <a:rPr lang="hr-HR" sz="1600" b="0" dirty="0" err="1" smtClean="0">
                    <a:effectLst/>
                  </a:rPr>
                  <a:t>CDF</a:t>
                </a:r>
                <a:r>
                  <a:rPr lang="hr-HR" sz="1600" b="0" dirty="0" smtClean="0">
                    <a:effectLst/>
                  </a:rPr>
                  <a:t>)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hr-HR" sz="1600" b="0" dirty="0" smtClean="0">
                    <a:effectLst/>
                  </a:rPr>
                  <a:t>	 </a:t>
                </a:r>
                <a:r>
                  <a:rPr lang="hr-HR" sz="1600" b="0" dirty="0" err="1" smtClean="0">
                    <a:effectLst/>
                  </a:rPr>
                  <a:t>f</a:t>
                </a:r>
                <a:r>
                  <a:rPr lang="hr-HR" sz="1600" b="0" baseline="-25000" dirty="0" err="1" smtClean="0">
                    <a:effectLst/>
                  </a:rPr>
                  <a:t>S</a:t>
                </a:r>
                <a:r>
                  <a:rPr lang="hr-HR" sz="1600" b="0" dirty="0" smtClean="0">
                    <a:effectLst/>
                  </a:rPr>
                  <a:t>(x,t) – trenutna gustoća opterećenja (PDF).</a:t>
                </a: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006" y="855677"/>
                <a:ext cx="8263155" cy="5323509"/>
              </a:xfrm>
              <a:prstGeom prst="rect">
                <a:avLst/>
              </a:prstGeom>
              <a:blipFill rotWithShape="1">
                <a:blip r:embed="rId2" cstate="print"/>
                <a:stretch>
                  <a:fillRect l="-369" r="-369"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453005" y="545284"/>
                <a:ext cx="8263155" cy="1753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hr-HR" sz="1600" b="0" dirty="0" smtClean="0">
                    <a:effectLst/>
                  </a:rPr>
                  <a:t>Korenspodirajući indeks pouzdanosti </a:t>
                </a:r>
                <a:r>
                  <a:rPr lang="el-GR" sz="1600" b="0" dirty="0" smtClean="0">
                    <a:effectLst/>
                  </a:rPr>
                  <a:t>β</a:t>
                </a:r>
                <a:r>
                  <a:rPr lang="hr-HR" sz="1600" b="0" dirty="0" smtClean="0">
                    <a:effectLst/>
                  </a:rPr>
                  <a:t>(t) će biti:</a:t>
                </a: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r-HR" sz="1600" b="0" i="1" smtClean="0">
                          <a:effectLst/>
                          <a:latin typeface="Cambria Math"/>
                          <a:ea typeface="Cambria Math"/>
                        </a:rPr>
                        <m:t>𝛽</m:t>
                      </m:r>
                      <m:d>
                        <m:dPr>
                          <m:ctrlPr>
                            <a:rPr lang="hr-HR" sz="1600" b="0" i="1" smtClean="0">
                              <a:effectLst/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r>
                            <a:rPr lang="hr-HR" sz="1600" b="0" i="1" smtClean="0">
                              <a:effectLst/>
                              <a:latin typeface="Cambria Math"/>
                              <a:ea typeface="Cambria Math"/>
                            </a:rPr>
                            <m:t>𝑡</m:t>
                          </m:r>
                        </m:e>
                      </m:d>
                      <m:r>
                        <a:rPr lang="hr-HR" sz="1600" b="0" i="1" smtClean="0">
                          <a:effectLst/>
                          <a:latin typeface="Cambria Math"/>
                          <a:ea typeface="Cambria Math"/>
                        </a:rPr>
                        <m:t>=</m:t>
                      </m:r>
                      <m:sSup>
                        <m:sSupPr>
                          <m:ctrlPr>
                            <a:rPr lang="hr-HR" sz="1600" b="0" i="1" smtClean="0">
                              <a:effectLst/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l-GR" sz="1600" b="0" i="1" smtClean="0">
                              <a:effectLst/>
                              <a:latin typeface="Cambria Math"/>
                              <a:ea typeface="Cambria Math"/>
                            </a:rPr>
                            <m:t>Φ</m:t>
                          </m:r>
                        </m:e>
                        <m:sup>
                          <m:r>
                            <a:rPr lang="hr-HR" sz="1600" b="0" i="1" smtClean="0">
                              <a:effectLst/>
                              <a:latin typeface="Cambria Math"/>
                              <a:ea typeface="Cambria Math"/>
                            </a:rPr>
                            <m:t>−1</m:t>
                          </m:r>
                        </m:sup>
                      </m:sSup>
                      <m:d>
                        <m:dPr>
                          <m:ctrlPr>
                            <a:rPr lang="hr-HR" sz="1600" b="0" i="1" smtClean="0">
                              <a:effectLst/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r>
                            <a:rPr lang="hr-HR" sz="1600" b="0" i="1" smtClean="0">
                              <a:effectLst/>
                              <a:latin typeface="Cambria Math"/>
                              <a:ea typeface="Cambria Math"/>
                            </a:rPr>
                            <m:t>1−</m:t>
                          </m:r>
                          <m:sSub>
                            <m:sSubPr>
                              <m:ctrlPr>
                                <a:rPr lang="hr-HR" sz="1600" b="0" i="1" smtClean="0">
                                  <a:effectLst/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hr-HR" sz="1600" b="0" i="1" smtClean="0">
                                  <a:effectLst/>
                                  <a:latin typeface="Cambria Math"/>
                                  <a:ea typeface="Cambria Math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hr-HR" sz="1600" b="0" i="1" smtClean="0">
                                  <a:effectLst/>
                                  <a:latin typeface="Cambria Math"/>
                                  <a:ea typeface="Cambria Math"/>
                                </a:rPr>
                                <m:t>𝑓</m:t>
                              </m:r>
                            </m:sub>
                          </m:sSub>
                          <m:d>
                            <m:dPr>
                              <m:ctrlPr>
                                <a:rPr lang="hr-HR" sz="1600" b="0" i="1" smtClean="0">
                                  <a:effectLst/>
                                  <a:latin typeface="Cambria Math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hr-HR" sz="1600" b="0" i="1" smtClean="0">
                                  <a:effectLst/>
                                  <a:latin typeface="Cambria Math"/>
                                  <a:ea typeface="Cambria Math"/>
                                </a:rPr>
                                <m:t>𝑡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hr-HR" sz="1600" b="0" dirty="0" smtClean="0">
                  <a:effectLst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hr-HR" sz="1600" b="0" dirty="0" smtClean="0">
                    <a:effectLst/>
                  </a:rPr>
                  <a:t>gdje </a:t>
                </a:r>
                <a:r>
                  <a:rPr lang="el-GR" sz="1600" b="0" dirty="0" smtClean="0">
                    <a:effectLst/>
                  </a:rPr>
                  <a:t>β</a:t>
                </a:r>
                <a:r>
                  <a:rPr lang="hr-HR" sz="1600" b="0" dirty="0" smtClean="0">
                    <a:effectLst/>
                  </a:rPr>
                  <a:t> definira stanje pouzdanosti konstrukcije u nekom vremenu pa ga shematski možemo prikazati preko sljedećeg crteža. </a:t>
                </a:r>
                <a:endParaRPr lang="hr-HR" sz="1600" b="0" dirty="0">
                  <a:effectLst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005" y="545284"/>
                <a:ext cx="8263155" cy="1753109"/>
              </a:xfrm>
              <a:prstGeom prst="rect">
                <a:avLst/>
              </a:prstGeom>
              <a:blipFill rotWithShape="1">
                <a:blip r:embed="rId3" cstate="print"/>
                <a:stretch>
                  <a:fillRect l="-369" r="-369" b="-1042"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/>
          <p:cNvGrpSpPr/>
          <p:nvPr/>
        </p:nvGrpSpPr>
        <p:grpSpPr>
          <a:xfrm>
            <a:off x="1174234" y="2284413"/>
            <a:ext cx="9533454" cy="4289425"/>
            <a:chOff x="1166070" y="2317070"/>
            <a:chExt cx="9533454" cy="4289425"/>
          </a:xfrm>
        </p:grpSpPr>
        <p:sp>
          <p:nvSpPr>
            <p:cNvPr id="2" name="Rectangle 1"/>
            <p:cNvSpPr/>
            <p:nvPr/>
          </p:nvSpPr>
          <p:spPr bwMode="auto">
            <a:xfrm>
              <a:off x="1166070" y="2357307"/>
              <a:ext cx="6316910" cy="4244829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hr-HR" sz="3000" b="1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chemeClr val="bg1">
                        <a:lumMod val="200000"/>
                        <a:satMod val="200000"/>
                      </a:schemeClr>
                    </a:outerShdw>
                  </a:cont>
                  <a:cont type="tree" name="">
                    <a:effect ref="fillLine"/>
                    <a:outerShdw dist="38100" dir="2700000" algn="tl">
                      <a:schemeClr val="bg1">
                        <a:lumMod val="60000"/>
                        <a:satMod val="60000"/>
                      </a:schemeClr>
                    </a:outerShdw>
                  </a:cont>
                  <a:effect ref="fillLine"/>
                </a:effectDag>
                <a:latin typeface="Arial" charset="0"/>
              </a:endParaRPr>
            </a:p>
          </p:txBody>
        </p:sp>
        <p:graphicFrame>
          <p:nvGraphicFramePr>
            <p:cNvPr id="4" name="Object 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635120413"/>
                </p:ext>
              </p:extLst>
            </p:nvPr>
          </p:nvGraphicFramePr>
          <p:xfrm>
            <a:off x="1404711" y="2317070"/>
            <a:ext cx="9294813" cy="42894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30" name="AutoCAD Drawing" r:id="rId4" imgW="17602200" imgH="8124840" progId="AutoCAD.Drawing.17">
                    <p:embed/>
                  </p:oleObj>
                </mc:Choice>
                <mc:Fallback>
                  <p:oleObj name="AutoCAD Drawing" r:id="rId4" imgW="17602200" imgH="8124840" progId="AutoCAD.Drawing.17">
                    <p:embed/>
                    <p:pic>
                      <p:nvPicPr>
                        <p:cNvPr id="0" name="Picture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04711" y="2317070"/>
                          <a:ext cx="9294813" cy="428942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7" name="Oval 6"/>
          <p:cNvSpPr/>
          <p:nvPr/>
        </p:nvSpPr>
        <p:spPr bwMode="auto">
          <a:xfrm>
            <a:off x="5086349" y="2898322"/>
            <a:ext cx="1257300" cy="653143"/>
          </a:xfrm>
          <a:prstGeom prst="ellipse">
            <a:avLst/>
          </a:prstGeom>
          <a:ln w="3175">
            <a:headEnd type="none" w="med" len="med"/>
            <a:tailEnd type="none" w="med" len="med"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r-HR" sz="30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Dag name="">
                <a:cont type="tree" name="">
                  <a:effect ref="fillLine"/>
                  <a:outerShdw dist="38100" dir="13500000" algn="br">
                    <a:schemeClr val="bg1">
                      <a:lumMod val="200000"/>
                      <a:satMod val="200000"/>
                    </a:schemeClr>
                  </a:outerShdw>
                </a:cont>
                <a:cont type="tree" name="">
                  <a:effect ref="fillLine"/>
                  <a:outerShdw dist="38100" dir="2700000" algn="tl">
                    <a:schemeClr val="bg1">
                      <a:lumMod val="60000"/>
                      <a:satMod val="60000"/>
                    </a:schemeClr>
                  </a:outerShdw>
                </a:cont>
                <a:effect ref="fillLine"/>
              </a:effectDag>
              <a:latin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80213" y="2930979"/>
            <a:ext cx="15348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 dirty="0" smtClean="0">
                <a:solidFill>
                  <a:srgbClr val="FF0000"/>
                </a:solidFill>
                <a:effectLst/>
                <a:latin typeface="+mj-lt"/>
              </a:rPr>
              <a:t>Ekstremna djelovanja</a:t>
            </a:r>
            <a:endParaRPr lang="hr-HR" sz="1400" dirty="0">
              <a:solidFill>
                <a:srgbClr val="FF0000"/>
              </a:solidFill>
              <a:effectLst/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20636" y="3543301"/>
            <a:ext cx="111850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r-HR" sz="900" b="0" dirty="0" smtClean="0">
                <a:solidFill>
                  <a:srgbClr val="FF0000"/>
                </a:solidFill>
                <a:effectLst/>
                <a:latin typeface="+mj-lt"/>
              </a:rPr>
              <a:t>UTJECAJ NEPREDV. OŠT.</a:t>
            </a:r>
            <a:endParaRPr lang="hr-HR" sz="900" b="0" dirty="0">
              <a:solidFill>
                <a:srgbClr val="FF0000"/>
              </a:solidFill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03820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36675" y="229424"/>
            <a:ext cx="8263155" cy="65941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hr-HR" sz="1600" b="0" dirty="0" smtClean="0">
                <a:effectLst/>
              </a:rPr>
              <a:t>Vidimo da stanje pouzdanosti konstrukcije (smanjenje nosivosti – otpornost se smanjuje s vremenom, a opterećenje se može povećati) možemo promatrati kao uzrok postupnog (vremenskog) „oštećenja” i kao rezultat neočekivanog </a:t>
            </a:r>
            <a:r>
              <a:rPr lang="hr-HR" sz="1600" b="0" dirty="0">
                <a:effectLst/>
              </a:rPr>
              <a:t>„oštećenja</a:t>
            </a:r>
            <a:r>
              <a:rPr lang="hr-HR" sz="1600" b="0" dirty="0" smtClean="0">
                <a:effectLst/>
              </a:rPr>
              <a:t>” koje je posljedica prije svega KLIMATSKIH I DRUGIH PROMJENA u vijeku uporabe konstrukcije.</a:t>
            </a:r>
          </a:p>
          <a:p>
            <a:pPr algn="just">
              <a:lnSpc>
                <a:spcPct val="150000"/>
              </a:lnSpc>
            </a:pPr>
            <a:endParaRPr lang="hr-HR" sz="1600" b="0" dirty="0" smtClean="0">
              <a:effectLst/>
            </a:endParaRPr>
          </a:p>
          <a:p>
            <a:pPr algn="just">
              <a:lnSpc>
                <a:spcPct val="150000"/>
              </a:lnSpc>
            </a:pPr>
            <a:r>
              <a:rPr lang="hr-HR" sz="1600" b="0" dirty="0" smtClean="0">
                <a:effectLst/>
              </a:rPr>
              <a:t>Ove konstrukcije nas uvode u „nova” promišljanja kao što su:</a:t>
            </a:r>
          </a:p>
          <a:p>
            <a:pPr algn="just">
              <a:lnSpc>
                <a:spcPct val="150000"/>
              </a:lnSpc>
            </a:pPr>
            <a:endParaRPr lang="hr-HR" sz="500" b="0" dirty="0" smtClean="0">
              <a:effectLst/>
            </a:endParaRPr>
          </a:p>
          <a:p>
            <a:pPr marL="285750" indent="-285750" algn="just">
              <a:buFontTx/>
              <a:buChar char="-"/>
            </a:pPr>
            <a:r>
              <a:rPr lang="hr-HR" sz="1600" b="0" dirty="0" smtClean="0">
                <a:effectLst/>
              </a:rPr>
              <a:t>rizik u korištenju konstrukcije</a:t>
            </a:r>
          </a:p>
          <a:p>
            <a:pPr marL="285750" indent="-285750" algn="just"/>
            <a:endParaRPr lang="hr-HR" sz="500" b="0" dirty="0" smtClean="0">
              <a:effectLst/>
            </a:endParaRPr>
          </a:p>
          <a:p>
            <a:pPr marL="285750" indent="-285750" algn="just">
              <a:buFontTx/>
              <a:buChar char="-"/>
            </a:pPr>
            <a:r>
              <a:rPr lang="hr-HR" sz="1600" b="0" dirty="0" smtClean="0">
                <a:effectLst/>
              </a:rPr>
              <a:t>stanja oštećenja konstrukcije</a:t>
            </a:r>
          </a:p>
          <a:p>
            <a:pPr marL="285750" indent="-285750" algn="just"/>
            <a:endParaRPr lang="hr-HR" sz="500" b="0" dirty="0" smtClean="0">
              <a:effectLst/>
            </a:endParaRPr>
          </a:p>
          <a:p>
            <a:pPr marL="285750" indent="-285750" algn="just">
              <a:buFontTx/>
              <a:buChar char="-"/>
            </a:pPr>
            <a:r>
              <a:rPr lang="hr-HR" sz="1600" b="0" dirty="0" smtClean="0">
                <a:effectLst/>
              </a:rPr>
              <a:t>razina održavanja</a:t>
            </a:r>
          </a:p>
          <a:p>
            <a:pPr marL="285750" indent="-285750" algn="just"/>
            <a:endParaRPr lang="hr-HR" sz="500" b="0" dirty="0" smtClean="0">
              <a:effectLst/>
            </a:endParaRPr>
          </a:p>
          <a:p>
            <a:pPr marL="285750" indent="-285750" algn="just">
              <a:buFontTx/>
              <a:buChar char="-"/>
            </a:pPr>
            <a:r>
              <a:rPr lang="hr-HR" sz="1600" b="0" dirty="0" smtClean="0">
                <a:effectLst/>
              </a:rPr>
              <a:t>stanje robusnosti konstrukcije</a:t>
            </a:r>
          </a:p>
          <a:p>
            <a:pPr marL="285750" indent="-285750" algn="just">
              <a:buFontTx/>
              <a:buChar char="-"/>
            </a:pPr>
            <a:endParaRPr lang="hr-HR" sz="500" b="0" dirty="0" smtClean="0">
              <a:effectLst/>
            </a:endParaRPr>
          </a:p>
          <a:p>
            <a:pPr marL="285750" indent="-285750" algn="just">
              <a:buFontTx/>
              <a:buChar char="-"/>
            </a:pPr>
            <a:r>
              <a:rPr lang="hr-HR" sz="1600" b="0" dirty="0" smtClean="0">
                <a:effectLst/>
              </a:rPr>
              <a:t>optimalna trajnost konstrukcija </a:t>
            </a:r>
          </a:p>
          <a:p>
            <a:pPr marL="285750" indent="-285750" algn="just"/>
            <a:r>
              <a:rPr lang="hr-HR" sz="1600" b="0" dirty="0" smtClean="0">
                <a:effectLst/>
              </a:rPr>
              <a:t>      s ekonomskog stajališta</a:t>
            </a:r>
          </a:p>
          <a:p>
            <a:pPr algn="just">
              <a:lnSpc>
                <a:spcPct val="150000"/>
              </a:lnSpc>
            </a:pPr>
            <a:endParaRPr lang="hr-HR" sz="1600" b="0" dirty="0" smtClean="0">
              <a:effectLst/>
            </a:endParaRPr>
          </a:p>
          <a:p>
            <a:pPr algn="just">
              <a:lnSpc>
                <a:spcPct val="150000"/>
              </a:lnSpc>
            </a:pPr>
            <a:endParaRPr lang="hr-HR" sz="1600" b="0" dirty="0" smtClean="0">
              <a:effectLst/>
            </a:endParaRPr>
          </a:p>
          <a:p>
            <a:pPr algn="just">
              <a:lnSpc>
                <a:spcPct val="150000"/>
              </a:lnSpc>
            </a:pPr>
            <a:endParaRPr lang="hr-HR" sz="1600" b="0" dirty="0" smtClean="0">
              <a:effectLst/>
            </a:endParaRPr>
          </a:p>
          <a:p>
            <a:pPr algn="just">
              <a:lnSpc>
                <a:spcPct val="150000"/>
              </a:lnSpc>
            </a:pPr>
            <a:endParaRPr lang="hr-HR" sz="1600" b="0" dirty="0" smtClean="0">
              <a:effectLst/>
            </a:endParaRPr>
          </a:p>
          <a:p>
            <a:pPr algn="just">
              <a:lnSpc>
                <a:spcPct val="150000"/>
              </a:lnSpc>
            </a:pPr>
            <a:r>
              <a:rPr lang="hr-HR" sz="1600" b="0" dirty="0" smtClean="0">
                <a:effectLst/>
              </a:rPr>
              <a:t>Ili sve navedeno vodi nas u novi pristup spram uporabe konstrukcije – GOSPODARENJE GRAĐEVINAMA U PREDVIĐENOM VIJEKU TRAJANJA.</a:t>
            </a:r>
            <a:endParaRPr lang="hr-HR" sz="1600" b="0" dirty="0">
              <a:effectLst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7921" y="3041286"/>
            <a:ext cx="4559419" cy="253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966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3373" y="249173"/>
            <a:ext cx="7980028" cy="1072393"/>
          </a:xfrm>
        </p:spPr>
        <p:txBody>
          <a:bodyPr/>
          <a:lstStyle/>
          <a:p>
            <a:pPr marL="0" indent="0" algn="ctr">
              <a:buNone/>
            </a:pPr>
            <a:r>
              <a:rPr lang="hr-HR" cap="all" dirty="0" smtClean="0">
                <a:solidFill>
                  <a:schemeClr val="bg1"/>
                </a:solidFill>
              </a:rPr>
              <a:t>5. GOSPODARENJE GRAĐEVINAMA</a:t>
            </a:r>
            <a:endParaRPr lang="hr-HR" dirty="0">
              <a:solidFill>
                <a:schemeClr val="bg1"/>
              </a:solidFill>
            </a:endParaRPr>
          </a:p>
        </p:txBody>
      </p:sp>
      <p:sp>
        <p:nvSpPr>
          <p:cNvPr id="4" name="Rectangle 3" descr="04_Seite_1 copy 5"/>
          <p:cNvSpPr>
            <a:spLocks noGrp="1" noChangeAspect="1" noChangeArrowheads="1"/>
          </p:cNvSpPr>
          <p:nvPr isPhoto="1"/>
        </p:nvSpPr>
        <p:spPr bwMode="auto">
          <a:xfrm>
            <a:off x="453004" y="1191235"/>
            <a:ext cx="8355435" cy="4840092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 l="-5576" t="-33451" r="-7319" b="-12811"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102056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8688" y="2241259"/>
            <a:ext cx="7980028" cy="1072393"/>
          </a:xfrm>
        </p:spPr>
        <p:txBody>
          <a:bodyPr/>
          <a:lstStyle/>
          <a:p>
            <a:pPr marL="0" indent="0" algn="ctr">
              <a:buNone/>
            </a:pPr>
            <a:r>
              <a:rPr lang="hr-HR" cap="all" dirty="0" smtClean="0">
                <a:solidFill>
                  <a:schemeClr val="bg1"/>
                </a:solidFill>
              </a:rPr>
              <a:t>6. OŠTEĆENJA I HAVARIJE KONSTRUKCIJA U HRVATSKOJ</a:t>
            </a:r>
            <a:endParaRPr lang="hr-H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9920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aslovna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1307" y="846590"/>
            <a:ext cx="7976507" cy="5593137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27000" y="242888"/>
            <a:ext cx="90170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hr-HR" sz="2000" dirty="0" smtClean="0">
                <a:latin typeface="+mj-lt"/>
              </a:rPr>
              <a:t>RUŠENJE DALEKOVODNOG STUPA NA PODRUČJU MAKARSKE, 2002</a:t>
            </a:r>
            <a:endParaRPr lang="hr-HR" sz="20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7" name="Rectangle 5"/>
          <p:cNvSpPr>
            <a:spLocks noChangeArrowheads="1"/>
          </p:cNvSpPr>
          <p:nvPr/>
        </p:nvSpPr>
        <p:spPr bwMode="auto">
          <a:xfrm>
            <a:off x="5543550" y="2428875"/>
            <a:ext cx="2876550" cy="25717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/>
          <a:lstStyle/>
          <a:p>
            <a:pPr algn="l" eaLnBrk="1" hangingPunct="1">
              <a:buFont typeface="Wingdings" pitchFamily="2" charset="2"/>
              <a:buChar char="Ø"/>
              <a:defRPr/>
            </a:pPr>
            <a:r>
              <a:rPr lang="hr-HR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gradnja u moru</a:t>
            </a:r>
          </a:p>
          <a:p>
            <a:pPr algn="l" eaLnBrk="1" hangingPunct="1">
              <a:buFont typeface="Wingdings" pitchFamily="2" charset="2"/>
              <a:buChar char="Ø"/>
              <a:defRPr/>
            </a:pPr>
            <a:endParaRPr lang="hr-HR" sz="20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 eaLnBrk="1" hangingPunct="1">
              <a:buFont typeface="Wingdings" pitchFamily="2" charset="2"/>
              <a:buChar char="Ø"/>
              <a:defRPr/>
            </a:pPr>
            <a:r>
              <a:rPr lang="hr-HR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promjer 6.5 km</a:t>
            </a:r>
          </a:p>
          <a:p>
            <a:pPr algn="l" eaLnBrk="1" hangingPunct="1">
              <a:buFont typeface="Wingdings" pitchFamily="2" charset="2"/>
              <a:buChar char="Ø"/>
              <a:defRPr/>
            </a:pPr>
            <a:endParaRPr lang="hr-HR" sz="20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 eaLnBrk="1" hangingPunct="1">
              <a:buFont typeface="Wingdings" pitchFamily="2" charset="2"/>
              <a:buChar char="Ø"/>
              <a:defRPr/>
            </a:pPr>
            <a:r>
              <a:rPr lang="hr-HR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7000 Ha površine</a:t>
            </a:r>
          </a:p>
          <a:p>
            <a:pPr algn="l" eaLnBrk="1" hangingPunct="1">
              <a:buFont typeface="Wingdings" pitchFamily="2" charset="2"/>
              <a:buChar char="Ø"/>
              <a:defRPr/>
            </a:pPr>
            <a:endParaRPr lang="hr-HR" sz="20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 eaLnBrk="1" hangingPunct="1">
              <a:buFont typeface="Wingdings" pitchFamily="2" charset="2"/>
              <a:buChar char="Ø"/>
              <a:defRPr/>
            </a:pPr>
            <a:r>
              <a:rPr lang="hr-HR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700 000 ljudi</a:t>
            </a:r>
            <a:endParaRPr lang="en-US" sz="20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 eaLnBrk="1" hangingPunct="1">
              <a:spcBef>
                <a:spcPct val="20000"/>
              </a:spcBef>
              <a:buClr>
                <a:srgbClr val="86D1EC"/>
              </a:buClr>
              <a:buSzPct val="90000"/>
              <a:buFont typeface="Wingdings" pitchFamily="2" charset="2"/>
              <a:buChar char="Ø"/>
              <a:defRPr/>
            </a:pPr>
            <a:endParaRPr lang="hr-HR" sz="20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marL="342900" indent="-342900" eaLnBrk="1" hangingPunct="1">
              <a:spcBef>
                <a:spcPct val="20000"/>
              </a:spcBef>
              <a:buClr>
                <a:srgbClr val="86D1EC"/>
              </a:buClr>
              <a:buSzPct val="90000"/>
              <a:buFont typeface="Wingdings" pitchFamily="2" charset="2"/>
              <a:buChar char="Ø"/>
              <a:defRPr/>
            </a:pPr>
            <a:endParaRPr lang="en-GB" sz="20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marL="895350" lvl="1" algn="l" eaLnBrk="1" hangingPunct="1">
              <a:spcBef>
                <a:spcPct val="20000"/>
              </a:spcBef>
              <a:buClr>
                <a:srgbClr val="86D1EC"/>
              </a:buClr>
              <a:buSzPct val="90000"/>
              <a:buFont typeface="Wingdings" pitchFamily="2" charset="2"/>
              <a:buNone/>
              <a:tabLst>
                <a:tab pos="895350" algn="l"/>
                <a:tab pos="1076325" algn="l"/>
                <a:tab pos="3943350" algn="l"/>
                <a:tab pos="5114925" algn="l"/>
              </a:tabLst>
              <a:defRPr/>
            </a:pPr>
            <a:r>
              <a:rPr lang="hr-HR" sz="2000" b="0" dirty="0">
                <a:solidFill>
                  <a:srgbClr val="DDDDDD"/>
                </a:solidFill>
                <a:effectLst/>
                <a:latin typeface="Arial" charset="0"/>
              </a:rPr>
              <a:t>	</a:t>
            </a:r>
          </a:p>
        </p:txBody>
      </p:sp>
      <p:cxnSp>
        <p:nvCxnSpPr>
          <p:cNvPr id="8" name="Straight Connector 7"/>
          <p:cNvCxnSpPr/>
          <p:nvPr/>
        </p:nvCxnSpPr>
        <p:spPr>
          <a:xfrm rot="10800000" flipH="1">
            <a:off x="0" y="784225"/>
            <a:ext cx="9144000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532" name="Picture 3" descr="sl9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5" y="974725"/>
            <a:ext cx="4065588" cy="5681663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3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1307" y="568835"/>
            <a:ext cx="8019370" cy="6014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0" y="144917"/>
            <a:ext cx="90170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hr-HR" sz="2000" dirty="0" smtClean="0">
                <a:latin typeface="+mj-lt"/>
              </a:rPr>
              <a:t>RUŠENJE ANTENSKOG STUPA MARUNE – VELJAČA 2013</a:t>
            </a:r>
            <a:endParaRPr lang="hr-HR" sz="20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4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055" y="0"/>
            <a:ext cx="9154055" cy="6865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4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IMGP0455"/>
          <p:cNvPicPr>
            <a:picLocks noChangeAspect="1" noChangeArrowheads="1"/>
          </p:cNvPicPr>
          <p:nvPr/>
        </p:nvPicPr>
        <p:blipFill>
          <a:blip r:embed="rId2" cstate="print"/>
          <a:srcRect l="5902" r="4068"/>
          <a:stretch>
            <a:fillRect/>
          </a:stretch>
        </p:blipFill>
        <p:spPr bwMode="auto">
          <a:xfrm>
            <a:off x="342900" y="545472"/>
            <a:ext cx="8557532" cy="631252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144917"/>
            <a:ext cx="90170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hr-HR" sz="2000" dirty="0" smtClean="0">
                <a:latin typeface="+mj-lt"/>
              </a:rPr>
              <a:t>POŽAR U SKLADIŠTU LESNINE U ZADRU – VELJAČA 2010</a:t>
            </a:r>
            <a:endParaRPr lang="hr-HR" sz="20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P101012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SCF003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513" y="0"/>
            <a:ext cx="9180513" cy="68865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4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791" y="1164996"/>
            <a:ext cx="8779511" cy="4256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0" y="144917"/>
            <a:ext cx="90170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hr-HR" sz="2000" dirty="0" smtClean="0">
                <a:latin typeface="+mj-lt"/>
              </a:rPr>
              <a:t>POPLAVA GUNJA RAJEVO SELO - 2014</a:t>
            </a:r>
            <a:endParaRPr lang="hr-HR" sz="20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4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8891" y="0"/>
            <a:ext cx="9192892" cy="686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5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69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9702" y="200187"/>
            <a:ext cx="7980028" cy="1072393"/>
          </a:xfrm>
        </p:spPr>
        <p:txBody>
          <a:bodyPr/>
          <a:lstStyle/>
          <a:p>
            <a:pPr marL="0" indent="0" algn="ctr">
              <a:buNone/>
            </a:pPr>
            <a:r>
              <a:rPr lang="hr-HR" cap="all" dirty="0" smtClean="0">
                <a:solidFill>
                  <a:schemeClr val="bg1"/>
                </a:solidFill>
              </a:rPr>
              <a:t>7. DISKUSIJA – MOGUĆA ZNANSTVENA ISTRAŽIVANJA - SMJERNICE</a:t>
            </a:r>
            <a:endParaRPr lang="hr-HR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2186" y="1192823"/>
            <a:ext cx="8519543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Font typeface="Arial" pitchFamily="34" charset="0"/>
              <a:buChar char="•"/>
            </a:pPr>
            <a:r>
              <a:rPr lang="hr-HR" sz="1600" b="0" dirty="0" smtClean="0">
                <a:effectLst/>
              </a:rPr>
              <a:t> Potreba daljnjih znanstvenih istraživanja klimatskih i ostalih promjena s aspekta ekstremnih djelovanja na konstrukciju</a:t>
            </a:r>
          </a:p>
          <a:p>
            <a:pPr algn="just">
              <a:lnSpc>
                <a:spcPct val="150000"/>
              </a:lnSpc>
              <a:buFont typeface="Arial" pitchFamily="34" charset="0"/>
              <a:buChar char="•"/>
            </a:pPr>
            <a:r>
              <a:rPr lang="hr-HR" sz="1600" b="0" dirty="0" smtClean="0">
                <a:effectLst/>
              </a:rPr>
              <a:t> Provođenje MONITORINGA o ponašanju značajnih građevina za vrijeme uporabe</a:t>
            </a:r>
          </a:p>
          <a:p>
            <a:pPr algn="just">
              <a:lnSpc>
                <a:spcPct val="150000"/>
              </a:lnSpc>
              <a:buFont typeface="Arial" pitchFamily="34" charset="0"/>
              <a:buChar char="•"/>
            </a:pPr>
            <a:r>
              <a:rPr lang="hr-HR" sz="1600" b="0" dirty="0" smtClean="0">
                <a:effectLst/>
              </a:rPr>
              <a:t> Istraživanja kemijsko-mehaničkih svojstava nove generacije materijala u skladu s suvremenim tehnologijama</a:t>
            </a:r>
          </a:p>
          <a:p>
            <a:pPr algn="just">
              <a:lnSpc>
                <a:spcPct val="150000"/>
              </a:lnSpc>
              <a:buFont typeface="Arial" pitchFamily="34" charset="0"/>
              <a:buChar char="•"/>
            </a:pPr>
            <a:r>
              <a:rPr lang="hr-HR" sz="1600" b="0" dirty="0" smtClean="0">
                <a:effectLst/>
              </a:rPr>
              <a:t> Izrada NOVIH MODELA – ponašanja konstrukcija  u vijeku trajanja za relativno stanje okoliša (klimatske i ostale promjene)</a:t>
            </a:r>
          </a:p>
          <a:p>
            <a:pPr algn="just">
              <a:lnSpc>
                <a:spcPct val="150000"/>
              </a:lnSpc>
              <a:buFont typeface="Arial" pitchFamily="34" charset="0"/>
              <a:buChar char="•"/>
            </a:pPr>
            <a:r>
              <a:rPr lang="hr-HR" sz="1600" b="0" dirty="0" smtClean="0">
                <a:effectLst/>
              </a:rPr>
              <a:t> Primjena novih metoda proračuna…</a:t>
            </a:r>
          </a:p>
          <a:p>
            <a:pPr algn="just">
              <a:lnSpc>
                <a:spcPct val="150000"/>
              </a:lnSpc>
              <a:buFont typeface="Arial" pitchFamily="34" charset="0"/>
              <a:buChar char="•"/>
            </a:pPr>
            <a:r>
              <a:rPr lang="hr-HR" sz="1600" b="0" dirty="0" smtClean="0">
                <a:effectLst/>
              </a:rPr>
              <a:t> Razvijanje novih ‘‘ALATA’’ – </a:t>
            </a:r>
            <a:r>
              <a:rPr lang="hr-HR" sz="1600" b="0" dirty="0" err="1" smtClean="0">
                <a:effectLst/>
              </a:rPr>
              <a:t>software</a:t>
            </a:r>
            <a:r>
              <a:rPr lang="hr-HR" sz="1600" b="0" dirty="0" smtClean="0">
                <a:effectLst/>
              </a:rPr>
              <a:t>-a…</a:t>
            </a:r>
          </a:p>
          <a:p>
            <a:pPr algn="just">
              <a:lnSpc>
                <a:spcPct val="150000"/>
              </a:lnSpc>
            </a:pPr>
            <a:endParaRPr lang="hr-HR" sz="1600" b="0" dirty="0" smtClean="0">
              <a:effectLst/>
            </a:endParaRPr>
          </a:p>
          <a:p>
            <a:pPr algn="just">
              <a:lnSpc>
                <a:spcPct val="150000"/>
              </a:lnSpc>
              <a:buFont typeface="Arial" pitchFamily="34" charset="0"/>
              <a:buChar char="•"/>
            </a:pPr>
            <a:r>
              <a:rPr lang="hr-HR" sz="1600" b="0" dirty="0" smtClean="0">
                <a:effectLst/>
              </a:rPr>
              <a:t> INŽENJERSTVO: Kodificiranje ‘‘novih saznanja’’ dobivenih znanstvenim istraživanjima za primjenu u inženjerskoj praksi – NORME, PROPISI…</a:t>
            </a:r>
          </a:p>
          <a:p>
            <a:pPr algn="just">
              <a:lnSpc>
                <a:spcPct val="150000"/>
              </a:lnSpc>
              <a:buFont typeface="Arial" pitchFamily="34" charset="0"/>
              <a:buChar char="•"/>
            </a:pPr>
            <a:r>
              <a:rPr lang="hr-HR" sz="1600" b="0" dirty="0" smtClean="0">
                <a:effectLst/>
              </a:rPr>
              <a:t> GRADITELJSTVO: Multidisciplinarna sinergija inženjera u procesu projektiranja, izvođenja i održavanja građevina</a:t>
            </a:r>
          </a:p>
          <a:p>
            <a:pPr algn="just">
              <a:lnSpc>
                <a:spcPct val="150000"/>
              </a:lnSpc>
              <a:buFont typeface="Arial" pitchFamily="34" charset="0"/>
              <a:buChar char="•"/>
            </a:pPr>
            <a:endParaRPr lang="hr-HR" sz="1600" b="0" dirty="0" smtClean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190336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 rot="10800000" flipH="1">
            <a:off x="0" y="784225"/>
            <a:ext cx="9144000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555" name="Picture 16" descr="sl9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63" y="1028700"/>
            <a:ext cx="4864100" cy="5589588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556" name="Rectangle 17"/>
          <p:cNvSpPr>
            <a:spLocks noChangeArrowheads="1"/>
          </p:cNvSpPr>
          <p:nvPr/>
        </p:nvSpPr>
        <p:spPr bwMode="auto">
          <a:xfrm>
            <a:off x="5597525" y="6018213"/>
            <a:ext cx="3348038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x-none" sz="1600" i="1">
                <a:solidFill>
                  <a:srgbClr val="FFFFFF"/>
                </a:solidFill>
                <a:effectLst/>
              </a:rPr>
              <a:t>Strukturalna shema i elementi kod X-SEED4000</a:t>
            </a:r>
            <a:r>
              <a:rPr lang="hr-HR" altLang="x-none" sz="1600" i="1">
                <a:solidFill>
                  <a:srgbClr val="FFFFFF"/>
                </a:solidFill>
                <a:effectLst/>
              </a:rPr>
              <a:t> </a:t>
            </a:r>
          </a:p>
        </p:txBody>
      </p:sp>
      <p:sp>
        <p:nvSpPr>
          <p:cNvPr id="23557" name="Rectangle 17"/>
          <p:cNvSpPr>
            <a:spLocks noChangeArrowheads="1"/>
          </p:cNvSpPr>
          <p:nvPr/>
        </p:nvSpPr>
        <p:spPr bwMode="auto">
          <a:xfrm>
            <a:off x="5672138" y="2808288"/>
            <a:ext cx="3348037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r-HR" altLang="x-none" sz="2000">
                <a:solidFill>
                  <a:srgbClr val="FFFF00"/>
                </a:solidFill>
                <a:effectLst/>
              </a:rPr>
              <a:t> Konstrukcijski sustav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hr-HR" altLang="x-none" sz="2000">
              <a:solidFill>
                <a:srgbClr val="FFFFFF"/>
              </a:solidFill>
              <a:effectLst/>
            </a:endParaRPr>
          </a:p>
          <a:p>
            <a:pPr eaLnBrk="1" hangingPunct="1">
              <a:spcBef>
                <a:spcPct val="0"/>
              </a:spcBef>
              <a:buClrTx/>
              <a:buSzTx/>
              <a:buFont typeface="Wingdings" pitchFamily="2" charset="2"/>
              <a:buChar char="Ø"/>
            </a:pPr>
            <a:r>
              <a:rPr lang="hr-HR" altLang="x-none" sz="2000">
                <a:solidFill>
                  <a:srgbClr val="FFFFFF"/>
                </a:solidFill>
                <a:effectLst/>
              </a:rPr>
              <a:t>Hiperstruktura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Wingdings" pitchFamily="2" charset="2"/>
              <a:buChar char="Ø"/>
            </a:pPr>
            <a:r>
              <a:rPr lang="hr-HR" altLang="x-none" sz="2000">
                <a:solidFill>
                  <a:srgbClr val="FFFFFF"/>
                </a:solidFill>
                <a:effectLst/>
              </a:rPr>
              <a:t> Superstruktura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Wingdings" pitchFamily="2" charset="2"/>
              <a:buChar char="Ø"/>
            </a:pPr>
            <a:r>
              <a:rPr lang="hr-HR" altLang="x-none" sz="2000">
                <a:solidFill>
                  <a:srgbClr val="FFFFFF"/>
                </a:solidFill>
                <a:effectLst/>
              </a:rPr>
              <a:t> Substruktura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1722892" y="3055258"/>
            <a:ext cx="160655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 sz="1800" b="0">
              <a:solidFill>
                <a:schemeClr val="tx1"/>
              </a:solidFill>
            </a:endParaRP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1722892" y="3055258"/>
            <a:ext cx="160655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 sz="1800" b="0">
              <a:solidFill>
                <a:schemeClr val="tx1"/>
              </a:solidFill>
            </a:endParaRPr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1722892" y="3055258"/>
            <a:ext cx="160655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 sz="1800" b="0">
              <a:solidFill>
                <a:schemeClr val="tx1"/>
              </a:solidFill>
            </a:endParaRPr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1722892" y="3085421"/>
            <a:ext cx="160655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 sz="1800" b="0">
              <a:solidFill>
                <a:schemeClr val="tx1"/>
              </a:solidFill>
            </a:endParaRPr>
          </a:p>
        </p:txBody>
      </p:sp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1722892" y="3085421"/>
            <a:ext cx="160655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 sz="1800" b="0">
              <a:solidFill>
                <a:schemeClr val="tx1"/>
              </a:solidFill>
            </a:endParaRPr>
          </a:p>
        </p:txBody>
      </p:sp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1722892" y="3085421"/>
            <a:ext cx="160655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 sz="1800" b="0">
              <a:solidFill>
                <a:schemeClr val="tx1"/>
              </a:solidFill>
            </a:endParaRPr>
          </a:p>
        </p:txBody>
      </p:sp>
      <p:sp>
        <p:nvSpPr>
          <p:cNvPr id="10" name="Line 12"/>
          <p:cNvSpPr>
            <a:spLocks noChangeShapeType="1"/>
          </p:cNvSpPr>
          <p:nvPr/>
        </p:nvSpPr>
        <p:spPr bwMode="auto">
          <a:xfrm>
            <a:off x="8379279" y="3085421"/>
            <a:ext cx="0" cy="2100262"/>
          </a:xfrm>
          <a:prstGeom prst="lin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hr-HR"/>
          </a:p>
        </p:txBody>
      </p:sp>
      <p:sp>
        <p:nvSpPr>
          <p:cNvPr id="11" name="Rectangle 13"/>
          <p:cNvSpPr>
            <a:spLocks noChangeArrowheads="1"/>
          </p:cNvSpPr>
          <p:nvPr/>
        </p:nvSpPr>
        <p:spPr bwMode="auto">
          <a:xfrm>
            <a:off x="1722892" y="3102883"/>
            <a:ext cx="160655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 sz="1800" b="0">
              <a:solidFill>
                <a:schemeClr val="tx1"/>
              </a:solidFill>
            </a:endParaRPr>
          </a:p>
        </p:txBody>
      </p:sp>
      <p:sp>
        <p:nvSpPr>
          <p:cNvPr id="12" name="Rectangle 14"/>
          <p:cNvSpPr>
            <a:spLocks noChangeArrowheads="1"/>
          </p:cNvSpPr>
          <p:nvPr/>
        </p:nvSpPr>
        <p:spPr bwMode="auto">
          <a:xfrm>
            <a:off x="1260929" y="3118758"/>
            <a:ext cx="160655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b">
            <a:spAutoFit/>
          </a:bodyPr>
          <a:lstStyle/>
          <a:p>
            <a:endParaRPr lang="en-US" sz="1800" b="0">
              <a:solidFill>
                <a:schemeClr val="tx1"/>
              </a:solidFill>
            </a:endParaRPr>
          </a:p>
        </p:txBody>
      </p:sp>
      <p:sp>
        <p:nvSpPr>
          <p:cNvPr id="13" name="Rectangle 15"/>
          <p:cNvSpPr>
            <a:spLocks noChangeArrowheads="1"/>
          </p:cNvSpPr>
          <p:nvPr/>
        </p:nvSpPr>
        <p:spPr bwMode="auto">
          <a:xfrm>
            <a:off x="1260929" y="3118758"/>
            <a:ext cx="6985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just"/>
            <a:endParaRPr lang="en-US" sz="1800" b="0">
              <a:solidFill>
                <a:schemeClr val="tx1"/>
              </a:solidFill>
            </a:endParaRPr>
          </a:p>
        </p:txBody>
      </p:sp>
      <p:sp>
        <p:nvSpPr>
          <p:cNvPr id="14" name="Line 16"/>
          <p:cNvSpPr>
            <a:spLocks noChangeShapeType="1"/>
          </p:cNvSpPr>
          <p:nvPr/>
        </p:nvSpPr>
        <p:spPr bwMode="auto">
          <a:xfrm>
            <a:off x="1308553" y="5573032"/>
            <a:ext cx="5740400" cy="0"/>
          </a:xfrm>
          <a:prstGeom prst="lin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hr-HR"/>
          </a:p>
        </p:txBody>
      </p:sp>
      <p:sp>
        <p:nvSpPr>
          <p:cNvPr id="15" name="Line 17"/>
          <p:cNvSpPr>
            <a:spLocks noChangeShapeType="1"/>
          </p:cNvSpPr>
          <p:nvPr/>
        </p:nvSpPr>
        <p:spPr bwMode="auto">
          <a:xfrm>
            <a:off x="1308553" y="3201307"/>
            <a:ext cx="0" cy="2371725"/>
          </a:xfrm>
          <a:prstGeom prst="lin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hr-HR"/>
          </a:p>
        </p:txBody>
      </p:sp>
      <p:sp>
        <p:nvSpPr>
          <p:cNvPr id="16" name="Line 18"/>
          <p:cNvSpPr>
            <a:spLocks noChangeShapeType="1"/>
          </p:cNvSpPr>
          <p:nvPr/>
        </p:nvSpPr>
        <p:spPr bwMode="auto">
          <a:xfrm>
            <a:off x="7048953" y="3201307"/>
            <a:ext cx="0" cy="2371725"/>
          </a:xfrm>
          <a:prstGeom prst="lin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hr-HR"/>
          </a:p>
        </p:txBody>
      </p:sp>
      <p:sp>
        <p:nvSpPr>
          <p:cNvPr id="17" name="Rectangle 19"/>
          <p:cNvSpPr>
            <a:spLocks noChangeArrowheads="1"/>
          </p:cNvSpPr>
          <p:nvPr/>
        </p:nvSpPr>
        <p:spPr bwMode="auto">
          <a:xfrm>
            <a:off x="1811792" y="2810783"/>
            <a:ext cx="1709737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hr-HR"/>
          </a:p>
        </p:txBody>
      </p:sp>
      <p:sp>
        <p:nvSpPr>
          <p:cNvPr id="18" name="Rectangle 20"/>
          <p:cNvSpPr>
            <a:spLocks noChangeArrowheads="1"/>
          </p:cNvSpPr>
          <p:nvPr/>
        </p:nvSpPr>
        <p:spPr bwMode="auto">
          <a:xfrm>
            <a:off x="1811792" y="2810783"/>
            <a:ext cx="1709737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hr-HR"/>
          </a:p>
        </p:txBody>
      </p:sp>
      <p:sp>
        <p:nvSpPr>
          <p:cNvPr id="19" name="Rectangle 21"/>
          <p:cNvSpPr>
            <a:spLocks noChangeArrowheads="1"/>
          </p:cNvSpPr>
          <p:nvPr/>
        </p:nvSpPr>
        <p:spPr bwMode="auto">
          <a:xfrm>
            <a:off x="1811792" y="2810783"/>
            <a:ext cx="1709737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hr-HR"/>
          </a:p>
        </p:txBody>
      </p:sp>
      <p:sp>
        <p:nvSpPr>
          <p:cNvPr id="20" name="Rectangle 25"/>
          <p:cNvSpPr>
            <a:spLocks noChangeArrowheads="1"/>
          </p:cNvSpPr>
          <p:nvPr/>
        </p:nvSpPr>
        <p:spPr bwMode="auto">
          <a:xfrm>
            <a:off x="803502" y="2724150"/>
            <a:ext cx="4818062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hr-HR"/>
          </a:p>
        </p:txBody>
      </p:sp>
      <p:pic>
        <p:nvPicPr>
          <p:cNvPr id="30" name="Picture 49" descr="img13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59917" y="3393396"/>
            <a:ext cx="2111375" cy="1585912"/>
          </a:xfrm>
          <a:prstGeom prst="rect">
            <a:avLst/>
          </a:prstGeom>
          <a:noFill/>
        </p:spPr>
      </p:pic>
      <p:pic>
        <p:nvPicPr>
          <p:cNvPr id="31" name="Picture 59" descr="j019538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1322842" y="3140983"/>
            <a:ext cx="1795462" cy="1833563"/>
          </a:xfrm>
          <a:prstGeom prst="rect">
            <a:avLst/>
          </a:prstGeom>
          <a:noFill/>
        </p:spPr>
      </p:pic>
      <p:pic>
        <p:nvPicPr>
          <p:cNvPr id="32" name="Picture 65" descr="j029357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83879" y="2348821"/>
            <a:ext cx="904875" cy="906462"/>
          </a:xfrm>
          <a:prstGeom prst="rect">
            <a:avLst/>
          </a:prstGeom>
          <a:noFill/>
        </p:spPr>
      </p:pic>
      <p:sp>
        <p:nvSpPr>
          <p:cNvPr id="33" name="Cloud"/>
          <p:cNvSpPr>
            <a:spLocks noChangeAspect="1" noEditPoints="1" noChangeArrowheads="1"/>
          </p:cNvSpPr>
          <p:nvPr/>
        </p:nvSpPr>
        <p:spPr bwMode="auto">
          <a:xfrm>
            <a:off x="1251404" y="1269321"/>
            <a:ext cx="2520950" cy="16891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FFBE7D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hr-HR"/>
          </a:p>
        </p:txBody>
      </p:sp>
      <p:pic>
        <p:nvPicPr>
          <p:cNvPr id="34" name="Picture 61" descr="j020546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75254" y="1305833"/>
            <a:ext cx="1819275" cy="1809750"/>
          </a:xfrm>
          <a:prstGeom prst="rect">
            <a:avLst/>
          </a:prstGeom>
          <a:noFill/>
        </p:spPr>
      </p:pic>
      <p:sp>
        <p:nvSpPr>
          <p:cNvPr id="35" name="AutoShape 112"/>
          <p:cNvSpPr>
            <a:spLocks noChangeAspect="1" noChangeArrowheads="1" noTextEdit="1"/>
          </p:cNvSpPr>
          <p:nvPr/>
        </p:nvSpPr>
        <p:spPr bwMode="auto">
          <a:xfrm>
            <a:off x="5210629" y="1774146"/>
            <a:ext cx="1819275" cy="180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hr-HR"/>
          </a:p>
        </p:txBody>
      </p:sp>
      <p:sp>
        <p:nvSpPr>
          <p:cNvPr id="36" name="Freeform 114"/>
          <p:cNvSpPr>
            <a:spLocks/>
          </p:cNvSpPr>
          <p:nvPr/>
        </p:nvSpPr>
        <p:spPr bwMode="auto">
          <a:xfrm>
            <a:off x="5210629" y="1774146"/>
            <a:ext cx="1819275" cy="1317625"/>
          </a:xfrm>
          <a:custGeom>
            <a:avLst/>
            <a:gdLst/>
            <a:ahLst/>
            <a:cxnLst>
              <a:cxn ang="0">
                <a:pos x="1791" y="1660"/>
              </a:cxn>
              <a:cxn ang="0">
                <a:pos x="2292" y="1175"/>
              </a:cxn>
              <a:cxn ang="0">
                <a:pos x="1095" y="0"/>
              </a:cxn>
              <a:cxn ang="0">
                <a:pos x="0" y="1235"/>
              </a:cxn>
              <a:cxn ang="0">
                <a:pos x="408" y="1651"/>
              </a:cxn>
              <a:cxn ang="0">
                <a:pos x="452" y="1639"/>
              </a:cxn>
              <a:cxn ang="0">
                <a:pos x="494" y="1628"/>
              </a:cxn>
              <a:cxn ang="0">
                <a:pos x="538" y="1618"/>
              </a:cxn>
              <a:cxn ang="0">
                <a:pos x="582" y="1608"/>
              </a:cxn>
              <a:cxn ang="0">
                <a:pos x="627" y="1599"/>
              </a:cxn>
              <a:cxn ang="0">
                <a:pos x="671" y="1591"/>
              </a:cxn>
              <a:cxn ang="0">
                <a:pos x="714" y="1583"/>
              </a:cxn>
              <a:cxn ang="0">
                <a:pos x="759" y="1576"/>
              </a:cxn>
              <a:cxn ang="0">
                <a:pos x="803" y="1570"/>
              </a:cxn>
              <a:cxn ang="0">
                <a:pos x="848" y="1565"/>
              </a:cxn>
              <a:cxn ang="0">
                <a:pos x="893" y="1560"/>
              </a:cxn>
              <a:cxn ang="0">
                <a:pos x="938" y="1556"/>
              </a:cxn>
              <a:cxn ang="0">
                <a:pos x="983" y="1553"/>
              </a:cxn>
              <a:cxn ang="0">
                <a:pos x="1027" y="1551"/>
              </a:cxn>
              <a:cxn ang="0">
                <a:pos x="1072" y="1550"/>
              </a:cxn>
              <a:cxn ang="0">
                <a:pos x="1117" y="1550"/>
              </a:cxn>
              <a:cxn ang="0">
                <a:pos x="1164" y="1550"/>
              </a:cxn>
              <a:cxn ang="0">
                <a:pos x="1210" y="1551"/>
              </a:cxn>
              <a:cxn ang="0">
                <a:pos x="1256" y="1553"/>
              </a:cxn>
              <a:cxn ang="0">
                <a:pos x="1301" y="1556"/>
              </a:cxn>
              <a:cxn ang="0">
                <a:pos x="1346" y="1560"/>
              </a:cxn>
              <a:cxn ang="0">
                <a:pos x="1390" y="1565"/>
              </a:cxn>
              <a:cxn ang="0">
                <a:pos x="1434" y="1570"/>
              </a:cxn>
              <a:cxn ang="0">
                <a:pos x="1476" y="1577"/>
              </a:cxn>
              <a:cxn ang="0">
                <a:pos x="1518" y="1584"/>
              </a:cxn>
              <a:cxn ang="0">
                <a:pos x="1559" y="1593"/>
              </a:cxn>
              <a:cxn ang="0">
                <a:pos x="1599" y="1603"/>
              </a:cxn>
              <a:cxn ang="0">
                <a:pos x="1640" y="1612"/>
              </a:cxn>
              <a:cxn ang="0">
                <a:pos x="1678" y="1623"/>
              </a:cxn>
              <a:cxn ang="0">
                <a:pos x="1717" y="1635"/>
              </a:cxn>
              <a:cxn ang="0">
                <a:pos x="1754" y="1647"/>
              </a:cxn>
              <a:cxn ang="0">
                <a:pos x="1791" y="1660"/>
              </a:cxn>
            </a:cxnLst>
            <a:rect l="0" t="0" r="r" b="b"/>
            <a:pathLst>
              <a:path w="2292" h="1660">
                <a:moveTo>
                  <a:pt x="1791" y="1660"/>
                </a:moveTo>
                <a:lnTo>
                  <a:pt x="2292" y="1175"/>
                </a:lnTo>
                <a:lnTo>
                  <a:pt x="1095" y="0"/>
                </a:lnTo>
                <a:lnTo>
                  <a:pt x="0" y="1235"/>
                </a:lnTo>
                <a:lnTo>
                  <a:pt x="408" y="1651"/>
                </a:lnTo>
                <a:lnTo>
                  <a:pt x="452" y="1639"/>
                </a:lnTo>
                <a:lnTo>
                  <a:pt x="494" y="1628"/>
                </a:lnTo>
                <a:lnTo>
                  <a:pt x="538" y="1618"/>
                </a:lnTo>
                <a:lnTo>
                  <a:pt x="582" y="1608"/>
                </a:lnTo>
                <a:lnTo>
                  <a:pt x="627" y="1599"/>
                </a:lnTo>
                <a:lnTo>
                  <a:pt x="671" y="1591"/>
                </a:lnTo>
                <a:lnTo>
                  <a:pt x="714" y="1583"/>
                </a:lnTo>
                <a:lnTo>
                  <a:pt x="759" y="1576"/>
                </a:lnTo>
                <a:lnTo>
                  <a:pt x="803" y="1570"/>
                </a:lnTo>
                <a:lnTo>
                  <a:pt x="848" y="1565"/>
                </a:lnTo>
                <a:lnTo>
                  <a:pt x="893" y="1560"/>
                </a:lnTo>
                <a:lnTo>
                  <a:pt x="938" y="1556"/>
                </a:lnTo>
                <a:lnTo>
                  <a:pt x="983" y="1553"/>
                </a:lnTo>
                <a:lnTo>
                  <a:pt x="1027" y="1551"/>
                </a:lnTo>
                <a:lnTo>
                  <a:pt x="1072" y="1550"/>
                </a:lnTo>
                <a:lnTo>
                  <a:pt x="1117" y="1550"/>
                </a:lnTo>
                <a:lnTo>
                  <a:pt x="1164" y="1550"/>
                </a:lnTo>
                <a:lnTo>
                  <a:pt x="1210" y="1551"/>
                </a:lnTo>
                <a:lnTo>
                  <a:pt x="1256" y="1553"/>
                </a:lnTo>
                <a:lnTo>
                  <a:pt x="1301" y="1556"/>
                </a:lnTo>
                <a:lnTo>
                  <a:pt x="1346" y="1560"/>
                </a:lnTo>
                <a:lnTo>
                  <a:pt x="1390" y="1565"/>
                </a:lnTo>
                <a:lnTo>
                  <a:pt x="1434" y="1570"/>
                </a:lnTo>
                <a:lnTo>
                  <a:pt x="1476" y="1577"/>
                </a:lnTo>
                <a:lnTo>
                  <a:pt x="1518" y="1584"/>
                </a:lnTo>
                <a:lnTo>
                  <a:pt x="1559" y="1593"/>
                </a:lnTo>
                <a:lnTo>
                  <a:pt x="1599" y="1603"/>
                </a:lnTo>
                <a:lnTo>
                  <a:pt x="1640" y="1612"/>
                </a:lnTo>
                <a:lnTo>
                  <a:pt x="1678" y="1623"/>
                </a:lnTo>
                <a:lnTo>
                  <a:pt x="1717" y="1635"/>
                </a:lnTo>
                <a:lnTo>
                  <a:pt x="1754" y="1647"/>
                </a:lnTo>
                <a:lnTo>
                  <a:pt x="1791" y="1660"/>
                </a:lnTo>
                <a:close/>
              </a:path>
            </a:pathLst>
          </a:custGeom>
          <a:solidFill>
            <a:srgbClr val="E2E2C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hr-HR"/>
          </a:p>
        </p:txBody>
      </p:sp>
      <p:sp>
        <p:nvSpPr>
          <p:cNvPr id="37" name="Freeform 115"/>
          <p:cNvSpPr>
            <a:spLocks/>
          </p:cNvSpPr>
          <p:nvPr/>
        </p:nvSpPr>
        <p:spPr bwMode="auto">
          <a:xfrm>
            <a:off x="5664654" y="2048783"/>
            <a:ext cx="996950" cy="1044575"/>
          </a:xfrm>
          <a:custGeom>
            <a:avLst/>
            <a:gdLst/>
            <a:ahLst/>
            <a:cxnLst>
              <a:cxn ang="0">
                <a:pos x="1218" y="648"/>
              </a:cxn>
              <a:cxn ang="0">
                <a:pos x="1170" y="614"/>
              </a:cxn>
              <a:cxn ang="0">
                <a:pos x="1123" y="580"/>
              </a:cxn>
              <a:cxn ang="0">
                <a:pos x="1076" y="546"/>
              </a:cxn>
              <a:cxn ang="0">
                <a:pos x="1029" y="512"/>
              </a:cxn>
              <a:cxn ang="0">
                <a:pos x="997" y="489"/>
              </a:cxn>
              <a:cxn ang="0">
                <a:pos x="995" y="488"/>
              </a:cxn>
              <a:cxn ang="0">
                <a:pos x="934" y="500"/>
              </a:cxn>
              <a:cxn ang="0">
                <a:pos x="873" y="512"/>
              </a:cxn>
              <a:cxn ang="0">
                <a:pos x="826" y="447"/>
              </a:cxn>
              <a:cxn ang="0">
                <a:pos x="802" y="224"/>
              </a:cxn>
              <a:cxn ang="0">
                <a:pos x="759" y="182"/>
              </a:cxn>
              <a:cxn ang="0">
                <a:pos x="717" y="140"/>
              </a:cxn>
              <a:cxn ang="0">
                <a:pos x="677" y="100"/>
              </a:cxn>
              <a:cxn ang="0">
                <a:pos x="637" y="58"/>
              </a:cxn>
              <a:cxn ang="0">
                <a:pos x="595" y="18"/>
              </a:cxn>
              <a:cxn ang="0">
                <a:pos x="581" y="4"/>
              </a:cxn>
              <a:cxn ang="0">
                <a:pos x="580" y="3"/>
              </a:cxn>
              <a:cxn ang="0">
                <a:pos x="577" y="0"/>
              </a:cxn>
              <a:cxn ang="0">
                <a:pos x="510" y="47"/>
              </a:cxn>
              <a:cxn ang="0">
                <a:pos x="442" y="95"/>
              </a:cxn>
              <a:cxn ang="0">
                <a:pos x="375" y="145"/>
              </a:cxn>
              <a:cxn ang="0">
                <a:pos x="308" y="197"/>
              </a:cxn>
              <a:cxn ang="0">
                <a:pos x="240" y="250"/>
              </a:cxn>
              <a:cxn ang="0">
                <a:pos x="233" y="436"/>
              </a:cxn>
              <a:cxn ang="0">
                <a:pos x="239" y="602"/>
              </a:cxn>
              <a:cxn ang="0">
                <a:pos x="221" y="595"/>
              </a:cxn>
              <a:cxn ang="0">
                <a:pos x="202" y="590"/>
              </a:cxn>
              <a:cxn ang="0">
                <a:pos x="197" y="588"/>
              </a:cxn>
              <a:cxn ang="0">
                <a:pos x="184" y="595"/>
              </a:cxn>
              <a:cxn ang="0">
                <a:pos x="148" y="614"/>
              </a:cxn>
              <a:cxn ang="0">
                <a:pos x="112" y="633"/>
              </a:cxn>
              <a:cxn ang="0">
                <a:pos x="77" y="653"/>
              </a:cxn>
              <a:cxn ang="0">
                <a:pos x="42" y="672"/>
              </a:cxn>
              <a:cxn ang="0">
                <a:pos x="6" y="692"/>
              </a:cxn>
              <a:cxn ang="0">
                <a:pos x="9" y="1125"/>
              </a:cxn>
              <a:cxn ang="0">
                <a:pos x="68" y="1251"/>
              </a:cxn>
              <a:cxn ang="0">
                <a:pos x="169" y="1231"/>
              </a:cxn>
              <a:cxn ang="0">
                <a:pos x="272" y="1216"/>
              </a:cxn>
              <a:cxn ang="0">
                <a:pos x="374" y="1206"/>
              </a:cxn>
              <a:cxn ang="0">
                <a:pos x="477" y="1200"/>
              </a:cxn>
              <a:cxn ang="0">
                <a:pos x="591" y="1199"/>
              </a:cxn>
              <a:cxn ang="0">
                <a:pos x="728" y="1207"/>
              </a:cxn>
              <a:cxn ang="0">
                <a:pos x="858" y="1222"/>
              </a:cxn>
              <a:cxn ang="0">
                <a:pos x="981" y="1245"/>
              </a:cxn>
              <a:cxn ang="0">
                <a:pos x="1100" y="1277"/>
              </a:cxn>
              <a:cxn ang="0">
                <a:pos x="1211" y="1315"/>
              </a:cxn>
              <a:cxn ang="0">
                <a:pos x="1245" y="1079"/>
              </a:cxn>
              <a:cxn ang="0">
                <a:pos x="1256" y="836"/>
              </a:cxn>
            </a:cxnLst>
            <a:rect l="0" t="0" r="r" b="b"/>
            <a:pathLst>
              <a:path w="1256" h="1315">
                <a:moveTo>
                  <a:pt x="1250" y="671"/>
                </a:moveTo>
                <a:lnTo>
                  <a:pt x="1234" y="660"/>
                </a:lnTo>
                <a:lnTo>
                  <a:pt x="1218" y="648"/>
                </a:lnTo>
                <a:lnTo>
                  <a:pt x="1201" y="637"/>
                </a:lnTo>
                <a:lnTo>
                  <a:pt x="1185" y="625"/>
                </a:lnTo>
                <a:lnTo>
                  <a:pt x="1170" y="614"/>
                </a:lnTo>
                <a:lnTo>
                  <a:pt x="1154" y="602"/>
                </a:lnTo>
                <a:lnTo>
                  <a:pt x="1138" y="591"/>
                </a:lnTo>
                <a:lnTo>
                  <a:pt x="1123" y="580"/>
                </a:lnTo>
                <a:lnTo>
                  <a:pt x="1107" y="569"/>
                </a:lnTo>
                <a:lnTo>
                  <a:pt x="1092" y="557"/>
                </a:lnTo>
                <a:lnTo>
                  <a:pt x="1076" y="546"/>
                </a:lnTo>
                <a:lnTo>
                  <a:pt x="1060" y="534"/>
                </a:lnTo>
                <a:lnTo>
                  <a:pt x="1045" y="524"/>
                </a:lnTo>
                <a:lnTo>
                  <a:pt x="1029" y="512"/>
                </a:lnTo>
                <a:lnTo>
                  <a:pt x="1014" y="501"/>
                </a:lnTo>
                <a:lnTo>
                  <a:pt x="997" y="489"/>
                </a:lnTo>
                <a:lnTo>
                  <a:pt x="997" y="489"/>
                </a:lnTo>
                <a:lnTo>
                  <a:pt x="996" y="488"/>
                </a:lnTo>
                <a:lnTo>
                  <a:pt x="996" y="488"/>
                </a:lnTo>
                <a:lnTo>
                  <a:pt x="995" y="488"/>
                </a:lnTo>
                <a:lnTo>
                  <a:pt x="974" y="492"/>
                </a:lnTo>
                <a:lnTo>
                  <a:pt x="954" y="496"/>
                </a:lnTo>
                <a:lnTo>
                  <a:pt x="934" y="500"/>
                </a:lnTo>
                <a:lnTo>
                  <a:pt x="913" y="504"/>
                </a:lnTo>
                <a:lnTo>
                  <a:pt x="893" y="508"/>
                </a:lnTo>
                <a:lnTo>
                  <a:pt x="873" y="512"/>
                </a:lnTo>
                <a:lnTo>
                  <a:pt x="852" y="517"/>
                </a:lnTo>
                <a:lnTo>
                  <a:pt x="832" y="522"/>
                </a:lnTo>
                <a:lnTo>
                  <a:pt x="826" y="447"/>
                </a:lnTo>
                <a:lnTo>
                  <a:pt x="819" y="373"/>
                </a:lnTo>
                <a:lnTo>
                  <a:pt x="811" y="299"/>
                </a:lnTo>
                <a:lnTo>
                  <a:pt x="802" y="224"/>
                </a:lnTo>
                <a:lnTo>
                  <a:pt x="788" y="210"/>
                </a:lnTo>
                <a:lnTo>
                  <a:pt x="773" y="195"/>
                </a:lnTo>
                <a:lnTo>
                  <a:pt x="759" y="182"/>
                </a:lnTo>
                <a:lnTo>
                  <a:pt x="745" y="168"/>
                </a:lnTo>
                <a:lnTo>
                  <a:pt x="731" y="154"/>
                </a:lnTo>
                <a:lnTo>
                  <a:pt x="717" y="140"/>
                </a:lnTo>
                <a:lnTo>
                  <a:pt x="705" y="126"/>
                </a:lnTo>
                <a:lnTo>
                  <a:pt x="691" y="113"/>
                </a:lnTo>
                <a:lnTo>
                  <a:pt x="677" y="100"/>
                </a:lnTo>
                <a:lnTo>
                  <a:pt x="663" y="86"/>
                </a:lnTo>
                <a:lnTo>
                  <a:pt x="649" y="72"/>
                </a:lnTo>
                <a:lnTo>
                  <a:pt x="637" y="58"/>
                </a:lnTo>
                <a:lnTo>
                  <a:pt x="623" y="45"/>
                </a:lnTo>
                <a:lnTo>
                  <a:pt x="609" y="32"/>
                </a:lnTo>
                <a:lnTo>
                  <a:pt x="595" y="18"/>
                </a:lnTo>
                <a:lnTo>
                  <a:pt x="581" y="4"/>
                </a:lnTo>
                <a:lnTo>
                  <a:pt x="581" y="4"/>
                </a:lnTo>
                <a:lnTo>
                  <a:pt x="581" y="4"/>
                </a:lnTo>
                <a:lnTo>
                  <a:pt x="581" y="4"/>
                </a:lnTo>
                <a:lnTo>
                  <a:pt x="581" y="4"/>
                </a:lnTo>
                <a:lnTo>
                  <a:pt x="580" y="3"/>
                </a:lnTo>
                <a:lnTo>
                  <a:pt x="579" y="2"/>
                </a:lnTo>
                <a:lnTo>
                  <a:pt x="578" y="1"/>
                </a:lnTo>
                <a:lnTo>
                  <a:pt x="577" y="0"/>
                </a:lnTo>
                <a:lnTo>
                  <a:pt x="555" y="15"/>
                </a:lnTo>
                <a:lnTo>
                  <a:pt x="532" y="31"/>
                </a:lnTo>
                <a:lnTo>
                  <a:pt x="510" y="47"/>
                </a:lnTo>
                <a:lnTo>
                  <a:pt x="487" y="63"/>
                </a:lnTo>
                <a:lnTo>
                  <a:pt x="465" y="79"/>
                </a:lnTo>
                <a:lnTo>
                  <a:pt x="442" y="95"/>
                </a:lnTo>
                <a:lnTo>
                  <a:pt x="420" y="111"/>
                </a:lnTo>
                <a:lnTo>
                  <a:pt x="398" y="129"/>
                </a:lnTo>
                <a:lnTo>
                  <a:pt x="375" y="145"/>
                </a:lnTo>
                <a:lnTo>
                  <a:pt x="353" y="162"/>
                </a:lnTo>
                <a:lnTo>
                  <a:pt x="330" y="179"/>
                </a:lnTo>
                <a:lnTo>
                  <a:pt x="308" y="197"/>
                </a:lnTo>
                <a:lnTo>
                  <a:pt x="285" y="214"/>
                </a:lnTo>
                <a:lnTo>
                  <a:pt x="263" y="232"/>
                </a:lnTo>
                <a:lnTo>
                  <a:pt x="240" y="250"/>
                </a:lnTo>
                <a:lnTo>
                  <a:pt x="219" y="268"/>
                </a:lnTo>
                <a:lnTo>
                  <a:pt x="227" y="352"/>
                </a:lnTo>
                <a:lnTo>
                  <a:pt x="233" y="436"/>
                </a:lnTo>
                <a:lnTo>
                  <a:pt x="240" y="520"/>
                </a:lnTo>
                <a:lnTo>
                  <a:pt x="245" y="604"/>
                </a:lnTo>
                <a:lnTo>
                  <a:pt x="239" y="602"/>
                </a:lnTo>
                <a:lnTo>
                  <a:pt x="233" y="600"/>
                </a:lnTo>
                <a:lnTo>
                  <a:pt x="227" y="598"/>
                </a:lnTo>
                <a:lnTo>
                  <a:pt x="221" y="595"/>
                </a:lnTo>
                <a:lnTo>
                  <a:pt x="215" y="594"/>
                </a:lnTo>
                <a:lnTo>
                  <a:pt x="209" y="592"/>
                </a:lnTo>
                <a:lnTo>
                  <a:pt x="202" y="590"/>
                </a:lnTo>
                <a:lnTo>
                  <a:pt x="197" y="587"/>
                </a:lnTo>
                <a:lnTo>
                  <a:pt x="197" y="588"/>
                </a:lnTo>
                <a:lnTo>
                  <a:pt x="197" y="588"/>
                </a:lnTo>
                <a:lnTo>
                  <a:pt x="197" y="588"/>
                </a:lnTo>
                <a:lnTo>
                  <a:pt x="197" y="588"/>
                </a:lnTo>
                <a:lnTo>
                  <a:pt x="184" y="595"/>
                </a:lnTo>
                <a:lnTo>
                  <a:pt x="172" y="601"/>
                </a:lnTo>
                <a:lnTo>
                  <a:pt x="160" y="608"/>
                </a:lnTo>
                <a:lnTo>
                  <a:pt x="148" y="614"/>
                </a:lnTo>
                <a:lnTo>
                  <a:pt x="137" y="621"/>
                </a:lnTo>
                <a:lnTo>
                  <a:pt x="124" y="626"/>
                </a:lnTo>
                <a:lnTo>
                  <a:pt x="112" y="633"/>
                </a:lnTo>
                <a:lnTo>
                  <a:pt x="101" y="640"/>
                </a:lnTo>
                <a:lnTo>
                  <a:pt x="89" y="646"/>
                </a:lnTo>
                <a:lnTo>
                  <a:pt x="77" y="653"/>
                </a:lnTo>
                <a:lnTo>
                  <a:pt x="65" y="659"/>
                </a:lnTo>
                <a:lnTo>
                  <a:pt x="54" y="666"/>
                </a:lnTo>
                <a:lnTo>
                  <a:pt x="42" y="672"/>
                </a:lnTo>
                <a:lnTo>
                  <a:pt x="31" y="678"/>
                </a:lnTo>
                <a:lnTo>
                  <a:pt x="18" y="685"/>
                </a:lnTo>
                <a:lnTo>
                  <a:pt x="6" y="692"/>
                </a:lnTo>
                <a:lnTo>
                  <a:pt x="12" y="838"/>
                </a:lnTo>
                <a:lnTo>
                  <a:pt x="12" y="982"/>
                </a:lnTo>
                <a:lnTo>
                  <a:pt x="9" y="1125"/>
                </a:lnTo>
                <a:lnTo>
                  <a:pt x="0" y="1266"/>
                </a:lnTo>
                <a:lnTo>
                  <a:pt x="33" y="1258"/>
                </a:lnTo>
                <a:lnTo>
                  <a:pt x="68" y="1251"/>
                </a:lnTo>
                <a:lnTo>
                  <a:pt x="101" y="1244"/>
                </a:lnTo>
                <a:lnTo>
                  <a:pt x="136" y="1237"/>
                </a:lnTo>
                <a:lnTo>
                  <a:pt x="169" y="1231"/>
                </a:lnTo>
                <a:lnTo>
                  <a:pt x="204" y="1227"/>
                </a:lnTo>
                <a:lnTo>
                  <a:pt x="237" y="1221"/>
                </a:lnTo>
                <a:lnTo>
                  <a:pt x="272" y="1216"/>
                </a:lnTo>
                <a:lnTo>
                  <a:pt x="305" y="1213"/>
                </a:lnTo>
                <a:lnTo>
                  <a:pt x="339" y="1209"/>
                </a:lnTo>
                <a:lnTo>
                  <a:pt x="374" y="1206"/>
                </a:lnTo>
                <a:lnTo>
                  <a:pt x="407" y="1204"/>
                </a:lnTo>
                <a:lnTo>
                  <a:pt x="442" y="1202"/>
                </a:lnTo>
                <a:lnTo>
                  <a:pt x="477" y="1200"/>
                </a:lnTo>
                <a:lnTo>
                  <a:pt x="510" y="1199"/>
                </a:lnTo>
                <a:lnTo>
                  <a:pt x="545" y="1199"/>
                </a:lnTo>
                <a:lnTo>
                  <a:pt x="591" y="1199"/>
                </a:lnTo>
                <a:lnTo>
                  <a:pt x="637" y="1201"/>
                </a:lnTo>
                <a:lnTo>
                  <a:pt x="683" y="1204"/>
                </a:lnTo>
                <a:lnTo>
                  <a:pt x="728" y="1207"/>
                </a:lnTo>
                <a:lnTo>
                  <a:pt x="772" y="1210"/>
                </a:lnTo>
                <a:lnTo>
                  <a:pt x="814" y="1216"/>
                </a:lnTo>
                <a:lnTo>
                  <a:pt x="858" y="1222"/>
                </a:lnTo>
                <a:lnTo>
                  <a:pt x="900" y="1229"/>
                </a:lnTo>
                <a:lnTo>
                  <a:pt x="941" y="1237"/>
                </a:lnTo>
                <a:lnTo>
                  <a:pt x="981" y="1245"/>
                </a:lnTo>
                <a:lnTo>
                  <a:pt x="1022" y="1255"/>
                </a:lnTo>
                <a:lnTo>
                  <a:pt x="1061" y="1266"/>
                </a:lnTo>
                <a:lnTo>
                  <a:pt x="1100" y="1277"/>
                </a:lnTo>
                <a:lnTo>
                  <a:pt x="1137" y="1289"/>
                </a:lnTo>
                <a:lnTo>
                  <a:pt x="1175" y="1301"/>
                </a:lnTo>
                <a:lnTo>
                  <a:pt x="1211" y="1315"/>
                </a:lnTo>
                <a:lnTo>
                  <a:pt x="1226" y="1237"/>
                </a:lnTo>
                <a:lnTo>
                  <a:pt x="1237" y="1159"/>
                </a:lnTo>
                <a:lnTo>
                  <a:pt x="1245" y="1079"/>
                </a:lnTo>
                <a:lnTo>
                  <a:pt x="1252" y="998"/>
                </a:lnTo>
                <a:lnTo>
                  <a:pt x="1256" y="918"/>
                </a:lnTo>
                <a:lnTo>
                  <a:pt x="1256" y="836"/>
                </a:lnTo>
                <a:lnTo>
                  <a:pt x="1254" y="754"/>
                </a:lnTo>
                <a:lnTo>
                  <a:pt x="1250" y="671"/>
                </a:lnTo>
                <a:close/>
              </a:path>
            </a:pathLst>
          </a:custGeom>
          <a:solidFill>
            <a:srgbClr val="B7B78C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hr-HR"/>
          </a:p>
        </p:txBody>
      </p:sp>
      <p:sp>
        <p:nvSpPr>
          <p:cNvPr id="38" name="Freeform 116"/>
          <p:cNvSpPr>
            <a:spLocks/>
          </p:cNvSpPr>
          <p:nvPr/>
        </p:nvSpPr>
        <p:spPr bwMode="auto">
          <a:xfrm>
            <a:off x="5599567" y="2575833"/>
            <a:ext cx="165100" cy="493713"/>
          </a:xfrm>
          <a:custGeom>
            <a:avLst/>
            <a:gdLst/>
            <a:ahLst/>
            <a:cxnLst>
              <a:cxn ang="0">
                <a:pos x="197" y="0"/>
              </a:cxn>
              <a:cxn ang="0">
                <a:pos x="184" y="6"/>
              </a:cxn>
              <a:cxn ang="0">
                <a:pos x="173" y="12"/>
              </a:cxn>
              <a:cxn ang="0">
                <a:pos x="160" y="19"/>
              </a:cxn>
              <a:cxn ang="0">
                <a:pos x="149" y="24"/>
              </a:cxn>
              <a:cxn ang="0">
                <a:pos x="137" y="30"/>
              </a:cxn>
              <a:cxn ang="0">
                <a:pos x="124" y="36"/>
              </a:cxn>
              <a:cxn ang="0">
                <a:pos x="113" y="42"/>
              </a:cxn>
              <a:cxn ang="0">
                <a:pos x="101" y="49"/>
              </a:cxn>
              <a:cxn ang="0">
                <a:pos x="90" y="54"/>
              </a:cxn>
              <a:cxn ang="0">
                <a:pos x="77" y="60"/>
              </a:cxn>
              <a:cxn ang="0">
                <a:pos x="66" y="66"/>
              </a:cxn>
              <a:cxn ang="0">
                <a:pos x="54" y="73"/>
              </a:cxn>
              <a:cxn ang="0">
                <a:pos x="43" y="79"/>
              </a:cxn>
              <a:cxn ang="0">
                <a:pos x="31" y="84"/>
              </a:cxn>
              <a:cxn ang="0">
                <a:pos x="18" y="91"/>
              </a:cxn>
              <a:cxn ang="0">
                <a:pos x="7" y="97"/>
              </a:cxn>
              <a:cxn ang="0">
                <a:pos x="13" y="232"/>
              </a:cxn>
              <a:cxn ang="0">
                <a:pos x="13" y="363"/>
              </a:cxn>
              <a:cxn ang="0">
                <a:pos x="9" y="493"/>
              </a:cxn>
              <a:cxn ang="0">
                <a:pos x="0" y="622"/>
              </a:cxn>
              <a:cxn ang="0">
                <a:pos x="13" y="619"/>
              </a:cxn>
              <a:cxn ang="0">
                <a:pos x="25" y="617"/>
              </a:cxn>
              <a:cxn ang="0">
                <a:pos x="38" y="613"/>
              </a:cxn>
              <a:cxn ang="0">
                <a:pos x="51" y="611"/>
              </a:cxn>
              <a:cxn ang="0">
                <a:pos x="62" y="607"/>
              </a:cxn>
              <a:cxn ang="0">
                <a:pos x="75" y="605"/>
              </a:cxn>
              <a:cxn ang="0">
                <a:pos x="87" y="603"/>
              </a:cxn>
              <a:cxn ang="0">
                <a:pos x="100" y="599"/>
              </a:cxn>
              <a:cxn ang="0">
                <a:pos x="113" y="597"/>
              </a:cxn>
              <a:cxn ang="0">
                <a:pos x="126" y="595"/>
              </a:cxn>
              <a:cxn ang="0">
                <a:pos x="138" y="592"/>
              </a:cxn>
              <a:cxn ang="0">
                <a:pos x="151" y="590"/>
              </a:cxn>
              <a:cxn ang="0">
                <a:pos x="164" y="588"/>
              </a:cxn>
              <a:cxn ang="0">
                <a:pos x="176" y="586"/>
              </a:cxn>
              <a:cxn ang="0">
                <a:pos x="189" y="583"/>
              </a:cxn>
              <a:cxn ang="0">
                <a:pos x="202" y="581"/>
              </a:cxn>
              <a:cxn ang="0">
                <a:pos x="206" y="438"/>
              </a:cxn>
              <a:cxn ang="0">
                <a:pos x="207" y="294"/>
              </a:cxn>
              <a:cxn ang="0">
                <a:pos x="204" y="149"/>
              </a:cxn>
              <a:cxn ang="0">
                <a:pos x="197" y="0"/>
              </a:cxn>
            </a:cxnLst>
            <a:rect l="0" t="0" r="r" b="b"/>
            <a:pathLst>
              <a:path w="207" h="622">
                <a:moveTo>
                  <a:pt x="197" y="0"/>
                </a:moveTo>
                <a:lnTo>
                  <a:pt x="184" y="6"/>
                </a:lnTo>
                <a:lnTo>
                  <a:pt x="173" y="12"/>
                </a:lnTo>
                <a:lnTo>
                  <a:pt x="160" y="19"/>
                </a:lnTo>
                <a:lnTo>
                  <a:pt x="149" y="24"/>
                </a:lnTo>
                <a:lnTo>
                  <a:pt x="137" y="30"/>
                </a:lnTo>
                <a:lnTo>
                  <a:pt x="124" y="36"/>
                </a:lnTo>
                <a:lnTo>
                  <a:pt x="113" y="42"/>
                </a:lnTo>
                <a:lnTo>
                  <a:pt x="101" y="49"/>
                </a:lnTo>
                <a:lnTo>
                  <a:pt x="90" y="54"/>
                </a:lnTo>
                <a:lnTo>
                  <a:pt x="77" y="60"/>
                </a:lnTo>
                <a:lnTo>
                  <a:pt x="66" y="66"/>
                </a:lnTo>
                <a:lnTo>
                  <a:pt x="54" y="73"/>
                </a:lnTo>
                <a:lnTo>
                  <a:pt x="43" y="79"/>
                </a:lnTo>
                <a:lnTo>
                  <a:pt x="31" y="84"/>
                </a:lnTo>
                <a:lnTo>
                  <a:pt x="18" y="91"/>
                </a:lnTo>
                <a:lnTo>
                  <a:pt x="7" y="97"/>
                </a:lnTo>
                <a:lnTo>
                  <a:pt x="13" y="232"/>
                </a:lnTo>
                <a:lnTo>
                  <a:pt x="13" y="363"/>
                </a:lnTo>
                <a:lnTo>
                  <a:pt x="9" y="493"/>
                </a:lnTo>
                <a:lnTo>
                  <a:pt x="0" y="622"/>
                </a:lnTo>
                <a:lnTo>
                  <a:pt x="13" y="619"/>
                </a:lnTo>
                <a:lnTo>
                  <a:pt x="25" y="617"/>
                </a:lnTo>
                <a:lnTo>
                  <a:pt x="38" y="613"/>
                </a:lnTo>
                <a:lnTo>
                  <a:pt x="51" y="611"/>
                </a:lnTo>
                <a:lnTo>
                  <a:pt x="62" y="607"/>
                </a:lnTo>
                <a:lnTo>
                  <a:pt x="75" y="605"/>
                </a:lnTo>
                <a:lnTo>
                  <a:pt x="87" y="603"/>
                </a:lnTo>
                <a:lnTo>
                  <a:pt x="100" y="599"/>
                </a:lnTo>
                <a:lnTo>
                  <a:pt x="113" y="597"/>
                </a:lnTo>
                <a:lnTo>
                  <a:pt x="126" y="595"/>
                </a:lnTo>
                <a:lnTo>
                  <a:pt x="138" y="592"/>
                </a:lnTo>
                <a:lnTo>
                  <a:pt x="151" y="590"/>
                </a:lnTo>
                <a:lnTo>
                  <a:pt x="164" y="588"/>
                </a:lnTo>
                <a:lnTo>
                  <a:pt x="176" y="586"/>
                </a:lnTo>
                <a:lnTo>
                  <a:pt x="189" y="583"/>
                </a:lnTo>
                <a:lnTo>
                  <a:pt x="202" y="581"/>
                </a:lnTo>
                <a:lnTo>
                  <a:pt x="206" y="438"/>
                </a:lnTo>
                <a:lnTo>
                  <a:pt x="207" y="294"/>
                </a:lnTo>
                <a:lnTo>
                  <a:pt x="204" y="149"/>
                </a:lnTo>
                <a:lnTo>
                  <a:pt x="197" y="0"/>
                </a:lnTo>
                <a:close/>
              </a:path>
            </a:pathLst>
          </a:custGeom>
          <a:solidFill>
            <a:srgbClr val="3F9E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hr-HR"/>
          </a:p>
        </p:txBody>
      </p:sp>
      <p:sp>
        <p:nvSpPr>
          <p:cNvPr id="39" name="Freeform 117"/>
          <p:cNvSpPr>
            <a:spLocks/>
          </p:cNvSpPr>
          <p:nvPr/>
        </p:nvSpPr>
        <p:spPr bwMode="auto">
          <a:xfrm>
            <a:off x="6139317" y="2499633"/>
            <a:ext cx="269875" cy="531813"/>
          </a:xfrm>
          <a:custGeom>
            <a:avLst/>
            <a:gdLst/>
            <a:ahLst/>
            <a:cxnLst>
              <a:cxn ang="0">
                <a:pos x="10" y="638"/>
              </a:cxn>
              <a:cxn ang="0">
                <a:pos x="31" y="639"/>
              </a:cxn>
              <a:cxn ang="0">
                <a:pos x="51" y="639"/>
              </a:cxn>
              <a:cxn ang="0">
                <a:pos x="72" y="640"/>
              </a:cxn>
              <a:cxn ang="0">
                <a:pos x="92" y="641"/>
              </a:cxn>
              <a:cxn ang="0">
                <a:pos x="113" y="644"/>
              </a:cxn>
              <a:cxn ang="0">
                <a:pos x="132" y="645"/>
              </a:cxn>
              <a:cxn ang="0">
                <a:pos x="153" y="646"/>
              </a:cxn>
              <a:cxn ang="0">
                <a:pos x="172" y="648"/>
              </a:cxn>
              <a:cxn ang="0">
                <a:pos x="192" y="651"/>
              </a:cxn>
              <a:cxn ang="0">
                <a:pos x="212" y="653"/>
              </a:cxn>
              <a:cxn ang="0">
                <a:pos x="231" y="655"/>
              </a:cxn>
              <a:cxn ang="0">
                <a:pos x="251" y="657"/>
              </a:cxn>
              <a:cxn ang="0">
                <a:pos x="270" y="661"/>
              </a:cxn>
              <a:cxn ang="0">
                <a:pos x="289" y="663"/>
              </a:cxn>
              <a:cxn ang="0">
                <a:pos x="308" y="667"/>
              </a:cxn>
              <a:cxn ang="0">
                <a:pos x="327" y="670"/>
              </a:cxn>
              <a:cxn ang="0">
                <a:pos x="338" y="505"/>
              </a:cxn>
              <a:cxn ang="0">
                <a:pos x="341" y="339"/>
              </a:cxn>
              <a:cxn ang="0">
                <a:pos x="334" y="171"/>
              </a:cxn>
              <a:cxn ang="0">
                <a:pos x="319" y="1"/>
              </a:cxn>
              <a:cxn ang="0">
                <a:pos x="318" y="1"/>
              </a:cxn>
              <a:cxn ang="0">
                <a:pos x="318" y="0"/>
              </a:cxn>
              <a:cxn ang="0">
                <a:pos x="317" y="0"/>
              </a:cxn>
              <a:cxn ang="0">
                <a:pos x="317" y="0"/>
              </a:cxn>
              <a:cxn ang="0">
                <a:pos x="296" y="3"/>
              </a:cxn>
              <a:cxn ang="0">
                <a:pos x="275" y="7"/>
              </a:cxn>
              <a:cxn ang="0">
                <a:pos x="254" y="10"/>
              </a:cxn>
              <a:cxn ang="0">
                <a:pos x="234" y="15"/>
              </a:cxn>
              <a:cxn ang="0">
                <a:pos x="214" y="18"/>
              </a:cxn>
              <a:cxn ang="0">
                <a:pos x="193" y="23"/>
              </a:cxn>
              <a:cxn ang="0">
                <a:pos x="174" y="27"/>
              </a:cxn>
              <a:cxn ang="0">
                <a:pos x="153" y="32"/>
              </a:cxn>
              <a:cxn ang="0">
                <a:pos x="133" y="36"/>
              </a:cxn>
              <a:cxn ang="0">
                <a:pos x="114" y="41"/>
              </a:cxn>
              <a:cxn ang="0">
                <a:pos x="95" y="46"/>
              </a:cxn>
              <a:cxn ang="0">
                <a:pos x="76" y="50"/>
              </a:cxn>
              <a:cxn ang="0">
                <a:pos x="57" y="55"/>
              </a:cxn>
              <a:cxn ang="0">
                <a:pos x="38" y="60"/>
              </a:cxn>
              <a:cxn ang="0">
                <a:pos x="19" y="65"/>
              </a:cxn>
              <a:cxn ang="0">
                <a:pos x="0" y="70"/>
              </a:cxn>
              <a:cxn ang="0">
                <a:pos x="8" y="215"/>
              </a:cxn>
              <a:cxn ang="0">
                <a:pos x="12" y="358"/>
              </a:cxn>
              <a:cxn ang="0">
                <a:pos x="12" y="498"/>
              </a:cxn>
              <a:cxn ang="0">
                <a:pos x="10" y="638"/>
              </a:cxn>
            </a:cxnLst>
            <a:rect l="0" t="0" r="r" b="b"/>
            <a:pathLst>
              <a:path w="341" h="670">
                <a:moveTo>
                  <a:pt x="10" y="638"/>
                </a:moveTo>
                <a:lnTo>
                  <a:pt x="31" y="639"/>
                </a:lnTo>
                <a:lnTo>
                  <a:pt x="51" y="639"/>
                </a:lnTo>
                <a:lnTo>
                  <a:pt x="72" y="640"/>
                </a:lnTo>
                <a:lnTo>
                  <a:pt x="92" y="641"/>
                </a:lnTo>
                <a:lnTo>
                  <a:pt x="113" y="644"/>
                </a:lnTo>
                <a:lnTo>
                  <a:pt x="132" y="645"/>
                </a:lnTo>
                <a:lnTo>
                  <a:pt x="153" y="646"/>
                </a:lnTo>
                <a:lnTo>
                  <a:pt x="172" y="648"/>
                </a:lnTo>
                <a:lnTo>
                  <a:pt x="192" y="651"/>
                </a:lnTo>
                <a:lnTo>
                  <a:pt x="212" y="653"/>
                </a:lnTo>
                <a:lnTo>
                  <a:pt x="231" y="655"/>
                </a:lnTo>
                <a:lnTo>
                  <a:pt x="251" y="657"/>
                </a:lnTo>
                <a:lnTo>
                  <a:pt x="270" y="661"/>
                </a:lnTo>
                <a:lnTo>
                  <a:pt x="289" y="663"/>
                </a:lnTo>
                <a:lnTo>
                  <a:pt x="308" y="667"/>
                </a:lnTo>
                <a:lnTo>
                  <a:pt x="327" y="670"/>
                </a:lnTo>
                <a:lnTo>
                  <a:pt x="338" y="505"/>
                </a:lnTo>
                <a:lnTo>
                  <a:pt x="341" y="339"/>
                </a:lnTo>
                <a:lnTo>
                  <a:pt x="334" y="171"/>
                </a:lnTo>
                <a:lnTo>
                  <a:pt x="319" y="1"/>
                </a:lnTo>
                <a:lnTo>
                  <a:pt x="318" y="1"/>
                </a:lnTo>
                <a:lnTo>
                  <a:pt x="318" y="0"/>
                </a:lnTo>
                <a:lnTo>
                  <a:pt x="317" y="0"/>
                </a:lnTo>
                <a:lnTo>
                  <a:pt x="317" y="0"/>
                </a:lnTo>
                <a:lnTo>
                  <a:pt x="296" y="3"/>
                </a:lnTo>
                <a:lnTo>
                  <a:pt x="275" y="7"/>
                </a:lnTo>
                <a:lnTo>
                  <a:pt x="254" y="10"/>
                </a:lnTo>
                <a:lnTo>
                  <a:pt x="234" y="15"/>
                </a:lnTo>
                <a:lnTo>
                  <a:pt x="214" y="18"/>
                </a:lnTo>
                <a:lnTo>
                  <a:pt x="193" y="23"/>
                </a:lnTo>
                <a:lnTo>
                  <a:pt x="174" y="27"/>
                </a:lnTo>
                <a:lnTo>
                  <a:pt x="153" y="32"/>
                </a:lnTo>
                <a:lnTo>
                  <a:pt x="133" y="36"/>
                </a:lnTo>
                <a:lnTo>
                  <a:pt x="114" y="41"/>
                </a:lnTo>
                <a:lnTo>
                  <a:pt x="95" y="46"/>
                </a:lnTo>
                <a:lnTo>
                  <a:pt x="76" y="50"/>
                </a:lnTo>
                <a:lnTo>
                  <a:pt x="57" y="55"/>
                </a:lnTo>
                <a:lnTo>
                  <a:pt x="38" y="60"/>
                </a:lnTo>
                <a:lnTo>
                  <a:pt x="19" y="65"/>
                </a:lnTo>
                <a:lnTo>
                  <a:pt x="0" y="70"/>
                </a:lnTo>
                <a:lnTo>
                  <a:pt x="8" y="215"/>
                </a:lnTo>
                <a:lnTo>
                  <a:pt x="12" y="358"/>
                </a:lnTo>
                <a:lnTo>
                  <a:pt x="12" y="498"/>
                </a:lnTo>
                <a:lnTo>
                  <a:pt x="10" y="638"/>
                </a:lnTo>
                <a:close/>
              </a:path>
            </a:pathLst>
          </a:custGeom>
          <a:solidFill>
            <a:srgbClr val="3F9E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hr-HR"/>
          </a:p>
        </p:txBody>
      </p:sp>
      <p:sp>
        <p:nvSpPr>
          <p:cNvPr id="40" name="Freeform 118"/>
          <p:cNvSpPr>
            <a:spLocks/>
          </p:cNvSpPr>
          <p:nvPr/>
        </p:nvSpPr>
        <p:spPr bwMode="auto">
          <a:xfrm>
            <a:off x="5771017" y="2142446"/>
            <a:ext cx="344487" cy="887412"/>
          </a:xfrm>
          <a:custGeom>
            <a:avLst/>
            <a:gdLst/>
            <a:ahLst/>
            <a:cxnLst>
              <a:cxn ang="0">
                <a:pos x="60" y="1115"/>
              </a:cxn>
              <a:cxn ang="0">
                <a:pos x="105" y="1110"/>
              </a:cxn>
              <a:cxn ang="0">
                <a:pos x="150" y="1104"/>
              </a:cxn>
              <a:cxn ang="0">
                <a:pos x="196" y="1099"/>
              </a:cxn>
              <a:cxn ang="0">
                <a:pos x="241" y="1096"/>
              </a:cxn>
              <a:cxn ang="0">
                <a:pos x="287" y="1093"/>
              </a:cxn>
              <a:cxn ang="0">
                <a:pos x="332" y="1091"/>
              </a:cxn>
              <a:cxn ang="0">
                <a:pos x="378" y="1090"/>
              </a:cxn>
              <a:cxn ang="0">
                <a:pos x="409" y="1090"/>
              </a:cxn>
              <a:cxn ang="0">
                <a:pos x="425" y="1090"/>
              </a:cxn>
              <a:cxn ang="0">
                <a:pos x="436" y="958"/>
              </a:cxn>
              <a:cxn ang="0">
                <a:pos x="432" y="690"/>
              </a:cxn>
              <a:cxn ang="0">
                <a:pos x="415" y="420"/>
              </a:cxn>
              <a:cxn ang="0">
                <a:pos x="386" y="144"/>
              </a:cxn>
              <a:cxn ang="0">
                <a:pos x="366" y="4"/>
              </a:cxn>
              <a:cxn ang="0">
                <a:pos x="363" y="1"/>
              </a:cxn>
              <a:cxn ang="0">
                <a:pos x="340" y="15"/>
              </a:cxn>
              <a:cxn ang="0">
                <a:pos x="295" y="44"/>
              </a:cxn>
              <a:cxn ang="0">
                <a:pos x="250" y="74"/>
              </a:cxn>
              <a:cxn ang="0">
                <a:pos x="205" y="105"/>
              </a:cxn>
              <a:cxn ang="0">
                <a:pos x="162" y="136"/>
              </a:cxn>
              <a:cxn ang="0">
                <a:pos x="117" y="167"/>
              </a:cxn>
              <a:cxn ang="0">
                <a:pos x="72" y="199"/>
              </a:cxn>
              <a:cxn ang="0">
                <a:pos x="27" y="233"/>
              </a:cxn>
              <a:cxn ang="0">
                <a:pos x="13" y="327"/>
              </a:cxn>
              <a:cxn ang="0">
                <a:pos x="26" y="483"/>
              </a:cxn>
              <a:cxn ang="0">
                <a:pos x="23" y="559"/>
              </a:cxn>
              <a:cxn ang="0">
                <a:pos x="8" y="554"/>
              </a:cxn>
              <a:cxn ang="0">
                <a:pos x="8" y="554"/>
              </a:cxn>
              <a:cxn ang="0">
                <a:pos x="22" y="560"/>
              </a:cxn>
              <a:cxn ang="0">
                <a:pos x="37" y="704"/>
              </a:cxn>
              <a:cxn ang="0">
                <a:pos x="41" y="982"/>
              </a:cxn>
            </a:cxnLst>
            <a:rect l="0" t="0" r="r" b="b"/>
            <a:pathLst>
              <a:path w="436" h="1119">
                <a:moveTo>
                  <a:pt x="37" y="1119"/>
                </a:moveTo>
                <a:lnTo>
                  <a:pt x="60" y="1115"/>
                </a:lnTo>
                <a:lnTo>
                  <a:pt x="82" y="1112"/>
                </a:lnTo>
                <a:lnTo>
                  <a:pt x="105" y="1110"/>
                </a:lnTo>
                <a:lnTo>
                  <a:pt x="128" y="1106"/>
                </a:lnTo>
                <a:lnTo>
                  <a:pt x="150" y="1104"/>
                </a:lnTo>
                <a:lnTo>
                  <a:pt x="173" y="1102"/>
                </a:lnTo>
                <a:lnTo>
                  <a:pt x="196" y="1099"/>
                </a:lnTo>
                <a:lnTo>
                  <a:pt x="219" y="1097"/>
                </a:lnTo>
                <a:lnTo>
                  <a:pt x="241" y="1096"/>
                </a:lnTo>
                <a:lnTo>
                  <a:pt x="264" y="1095"/>
                </a:lnTo>
                <a:lnTo>
                  <a:pt x="287" y="1093"/>
                </a:lnTo>
                <a:lnTo>
                  <a:pt x="310" y="1092"/>
                </a:lnTo>
                <a:lnTo>
                  <a:pt x="332" y="1091"/>
                </a:lnTo>
                <a:lnTo>
                  <a:pt x="355" y="1090"/>
                </a:lnTo>
                <a:lnTo>
                  <a:pt x="378" y="1090"/>
                </a:lnTo>
                <a:lnTo>
                  <a:pt x="401" y="1090"/>
                </a:lnTo>
                <a:lnTo>
                  <a:pt x="409" y="1090"/>
                </a:lnTo>
                <a:lnTo>
                  <a:pt x="417" y="1090"/>
                </a:lnTo>
                <a:lnTo>
                  <a:pt x="425" y="1090"/>
                </a:lnTo>
                <a:lnTo>
                  <a:pt x="434" y="1090"/>
                </a:lnTo>
                <a:lnTo>
                  <a:pt x="436" y="958"/>
                </a:lnTo>
                <a:lnTo>
                  <a:pt x="436" y="824"/>
                </a:lnTo>
                <a:lnTo>
                  <a:pt x="432" y="690"/>
                </a:lnTo>
                <a:lnTo>
                  <a:pt x="425" y="555"/>
                </a:lnTo>
                <a:lnTo>
                  <a:pt x="415" y="420"/>
                </a:lnTo>
                <a:lnTo>
                  <a:pt x="402" y="282"/>
                </a:lnTo>
                <a:lnTo>
                  <a:pt x="386" y="144"/>
                </a:lnTo>
                <a:lnTo>
                  <a:pt x="367" y="5"/>
                </a:lnTo>
                <a:lnTo>
                  <a:pt x="366" y="4"/>
                </a:lnTo>
                <a:lnTo>
                  <a:pt x="364" y="2"/>
                </a:lnTo>
                <a:lnTo>
                  <a:pt x="363" y="1"/>
                </a:lnTo>
                <a:lnTo>
                  <a:pt x="362" y="0"/>
                </a:lnTo>
                <a:lnTo>
                  <a:pt x="340" y="15"/>
                </a:lnTo>
                <a:lnTo>
                  <a:pt x="317" y="29"/>
                </a:lnTo>
                <a:lnTo>
                  <a:pt x="295" y="44"/>
                </a:lnTo>
                <a:lnTo>
                  <a:pt x="272" y="59"/>
                </a:lnTo>
                <a:lnTo>
                  <a:pt x="250" y="74"/>
                </a:lnTo>
                <a:lnTo>
                  <a:pt x="228" y="89"/>
                </a:lnTo>
                <a:lnTo>
                  <a:pt x="205" y="105"/>
                </a:lnTo>
                <a:lnTo>
                  <a:pt x="183" y="120"/>
                </a:lnTo>
                <a:lnTo>
                  <a:pt x="162" y="136"/>
                </a:lnTo>
                <a:lnTo>
                  <a:pt x="139" y="151"/>
                </a:lnTo>
                <a:lnTo>
                  <a:pt x="117" y="167"/>
                </a:lnTo>
                <a:lnTo>
                  <a:pt x="94" y="183"/>
                </a:lnTo>
                <a:lnTo>
                  <a:pt x="72" y="199"/>
                </a:lnTo>
                <a:lnTo>
                  <a:pt x="49" y="216"/>
                </a:lnTo>
                <a:lnTo>
                  <a:pt x="27" y="233"/>
                </a:lnTo>
                <a:lnTo>
                  <a:pt x="4" y="249"/>
                </a:lnTo>
                <a:lnTo>
                  <a:pt x="13" y="327"/>
                </a:lnTo>
                <a:lnTo>
                  <a:pt x="20" y="406"/>
                </a:lnTo>
                <a:lnTo>
                  <a:pt x="26" y="483"/>
                </a:lnTo>
                <a:lnTo>
                  <a:pt x="31" y="561"/>
                </a:lnTo>
                <a:lnTo>
                  <a:pt x="23" y="559"/>
                </a:lnTo>
                <a:lnTo>
                  <a:pt x="16" y="557"/>
                </a:lnTo>
                <a:lnTo>
                  <a:pt x="8" y="554"/>
                </a:lnTo>
                <a:lnTo>
                  <a:pt x="0" y="552"/>
                </a:lnTo>
                <a:lnTo>
                  <a:pt x="8" y="554"/>
                </a:lnTo>
                <a:lnTo>
                  <a:pt x="15" y="557"/>
                </a:lnTo>
                <a:lnTo>
                  <a:pt x="22" y="560"/>
                </a:lnTo>
                <a:lnTo>
                  <a:pt x="30" y="562"/>
                </a:lnTo>
                <a:lnTo>
                  <a:pt x="37" y="704"/>
                </a:lnTo>
                <a:lnTo>
                  <a:pt x="41" y="843"/>
                </a:lnTo>
                <a:lnTo>
                  <a:pt x="41" y="982"/>
                </a:lnTo>
                <a:lnTo>
                  <a:pt x="37" y="1119"/>
                </a:lnTo>
                <a:close/>
              </a:path>
            </a:pathLst>
          </a:custGeom>
          <a:solidFill>
            <a:srgbClr val="3F9E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hr-HR"/>
          </a:p>
        </p:txBody>
      </p:sp>
      <p:sp>
        <p:nvSpPr>
          <p:cNvPr id="41" name="Freeform 119"/>
          <p:cNvSpPr>
            <a:spLocks/>
          </p:cNvSpPr>
          <p:nvPr/>
        </p:nvSpPr>
        <p:spPr bwMode="auto">
          <a:xfrm>
            <a:off x="6393317" y="2499633"/>
            <a:ext cx="204787" cy="573088"/>
          </a:xfrm>
          <a:custGeom>
            <a:avLst/>
            <a:gdLst/>
            <a:ahLst/>
            <a:cxnLst>
              <a:cxn ang="0">
                <a:pos x="251" y="167"/>
              </a:cxn>
              <a:cxn ang="0">
                <a:pos x="235" y="156"/>
              </a:cxn>
              <a:cxn ang="0">
                <a:pos x="219" y="146"/>
              </a:cxn>
              <a:cxn ang="0">
                <a:pos x="204" y="136"/>
              </a:cxn>
              <a:cxn ang="0">
                <a:pos x="188" y="125"/>
              </a:cxn>
              <a:cxn ang="0">
                <a:pos x="172" y="115"/>
              </a:cxn>
              <a:cxn ang="0">
                <a:pos x="157" y="104"/>
              </a:cxn>
              <a:cxn ang="0">
                <a:pos x="141" y="94"/>
              </a:cxn>
              <a:cxn ang="0">
                <a:pos x="126" y="83"/>
              </a:cxn>
              <a:cxn ang="0">
                <a:pos x="109" y="72"/>
              </a:cxn>
              <a:cxn ang="0">
                <a:pos x="94" y="62"/>
              </a:cxn>
              <a:cxn ang="0">
                <a:pos x="78" y="51"/>
              </a:cxn>
              <a:cxn ang="0">
                <a:pos x="62" y="41"/>
              </a:cxn>
              <a:cxn ang="0">
                <a:pos x="47" y="31"/>
              </a:cxn>
              <a:cxn ang="0">
                <a:pos x="31" y="20"/>
              </a:cxn>
              <a:cxn ang="0">
                <a:pos x="16" y="10"/>
              </a:cxn>
              <a:cxn ang="0">
                <a:pos x="0" y="0"/>
              </a:cxn>
              <a:cxn ang="0">
                <a:pos x="15" y="170"/>
              </a:cxn>
              <a:cxn ang="0">
                <a:pos x="22" y="338"/>
              </a:cxn>
              <a:cxn ang="0">
                <a:pos x="20" y="504"/>
              </a:cxn>
              <a:cxn ang="0">
                <a:pos x="8" y="669"/>
              </a:cxn>
              <a:cxn ang="0">
                <a:pos x="22" y="671"/>
              </a:cxn>
              <a:cxn ang="0">
                <a:pos x="36" y="675"/>
              </a:cxn>
              <a:cxn ang="0">
                <a:pos x="50" y="677"/>
              </a:cxn>
              <a:cxn ang="0">
                <a:pos x="63" y="681"/>
              </a:cxn>
              <a:cxn ang="0">
                <a:pos x="77" y="683"/>
              </a:cxn>
              <a:cxn ang="0">
                <a:pos x="91" y="686"/>
              </a:cxn>
              <a:cxn ang="0">
                <a:pos x="105" y="690"/>
              </a:cxn>
              <a:cxn ang="0">
                <a:pos x="118" y="692"/>
              </a:cxn>
              <a:cxn ang="0">
                <a:pos x="131" y="695"/>
              </a:cxn>
              <a:cxn ang="0">
                <a:pos x="144" y="699"/>
              </a:cxn>
              <a:cxn ang="0">
                <a:pos x="157" y="702"/>
              </a:cxn>
              <a:cxn ang="0">
                <a:pos x="171" y="706"/>
              </a:cxn>
              <a:cxn ang="0">
                <a:pos x="183" y="710"/>
              </a:cxn>
              <a:cxn ang="0">
                <a:pos x="196" y="714"/>
              </a:cxn>
              <a:cxn ang="0">
                <a:pos x="209" y="717"/>
              </a:cxn>
              <a:cxn ang="0">
                <a:pos x="221" y="722"/>
              </a:cxn>
              <a:cxn ang="0">
                <a:pos x="234" y="654"/>
              </a:cxn>
              <a:cxn ang="0">
                <a:pos x="243" y="586"/>
              </a:cxn>
              <a:cxn ang="0">
                <a:pos x="250" y="518"/>
              </a:cxn>
              <a:cxn ang="0">
                <a:pos x="256" y="449"/>
              </a:cxn>
              <a:cxn ang="0">
                <a:pos x="258" y="379"/>
              </a:cxn>
              <a:cxn ang="0">
                <a:pos x="258" y="308"/>
              </a:cxn>
              <a:cxn ang="0">
                <a:pos x="256" y="238"/>
              </a:cxn>
              <a:cxn ang="0">
                <a:pos x="251" y="167"/>
              </a:cxn>
            </a:cxnLst>
            <a:rect l="0" t="0" r="r" b="b"/>
            <a:pathLst>
              <a:path w="258" h="722">
                <a:moveTo>
                  <a:pt x="251" y="167"/>
                </a:moveTo>
                <a:lnTo>
                  <a:pt x="235" y="156"/>
                </a:lnTo>
                <a:lnTo>
                  <a:pt x="219" y="146"/>
                </a:lnTo>
                <a:lnTo>
                  <a:pt x="204" y="136"/>
                </a:lnTo>
                <a:lnTo>
                  <a:pt x="188" y="125"/>
                </a:lnTo>
                <a:lnTo>
                  <a:pt x="172" y="115"/>
                </a:lnTo>
                <a:lnTo>
                  <a:pt x="157" y="104"/>
                </a:lnTo>
                <a:lnTo>
                  <a:pt x="141" y="94"/>
                </a:lnTo>
                <a:lnTo>
                  <a:pt x="126" y="83"/>
                </a:lnTo>
                <a:lnTo>
                  <a:pt x="109" y="72"/>
                </a:lnTo>
                <a:lnTo>
                  <a:pt x="94" y="62"/>
                </a:lnTo>
                <a:lnTo>
                  <a:pt x="78" y="51"/>
                </a:lnTo>
                <a:lnTo>
                  <a:pt x="62" y="41"/>
                </a:lnTo>
                <a:lnTo>
                  <a:pt x="47" y="31"/>
                </a:lnTo>
                <a:lnTo>
                  <a:pt x="31" y="20"/>
                </a:lnTo>
                <a:lnTo>
                  <a:pt x="16" y="10"/>
                </a:lnTo>
                <a:lnTo>
                  <a:pt x="0" y="0"/>
                </a:lnTo>
                <a:lnTo>
                  <a:pt x="15" y="170"/>
                </a:lnTo>
                <a:lnTo>
                  <a:pt x="22" y="338"/>
                </a:lnTo>
                <a:lnTo>
                  <a:pt x="20" y="504"/>
                </a:lnTo>
                <a:lnTo>
                  <a:pt x="8" y="669"/>
                </a:lnTo>
                <a:lnTo>
                  <a:pt x="22" y="671"/>
                </a:lnTo>
                <a:lnTo>
                  <a:pt x="36" y="675"/>
                </a:lnTo>
                <a:lnTo>
                  <a:pt x="50" y="677"/>
                </a:lnTo>
                <a:lnTo>
                  <a:pt x="63" y="681"/>
                </a:lnTo>
                <a:lnTo>
                  <a:pt x="77" y="683"/>
                </a:lnTo>
                <a:lnTo>
                  <a:pt x="91" y="686"/>
                </a:lnTo>
                <a:lnTo>
                  <a:pt x="105" y="690"/>
                </a:lnTo>
                <a:lnTo>
                  <a:pt x="118" y="692"/>
                </a:lnTo>
                <a:lnTo>
                  <a:pt x="131" y="695"/>
                </a:lnTo>
                <a:lnTo>
                  <a:pt x="144" y="699"/>
                </a:lnTo>
                <a:lnTo>
                  <a:pt x="157" y="702"/>
                </a:lnTo>
                <a:lnTo>
                  <a:pt x="171" y="706"/>
                </a:lnTo>
                <a:lnTo>
                  <a:pt x="183" y="710"/>
                </a:lnTo>
                <a:lnTo>
                  <a:pt x="196" y="714"/>
                </a:lnTo>
                <a:lnTo>
                  <a:pt x="209" y="717"/>
                </a:lnTo>
                <a:lnTo>
                  <a:pt x="221" y="722"/>
                </a:lnTo>
                <a:lnTo>
                  <a:pt x="234" y="654"/>
                </a:lnTo>
                <a:lnTo>
                  <a:pt x="243" y="586"/>
                </a:lnTo>
                <a:lnTo>
                  <a:pt x="250" y="518"/>
                </a:lnTo>
                <a:lnTo>
                  <a:pt x="256" y="449"/>
                </a:lnTo>
                <a:lnTo>
                  <a:pt x="258" y="379"/>
                </a:lnTo>
                <a:lnTo>
                  <a:pt x="258" y="308"/>
                </a:lnTo>
                <a:lnTo>
                  <a:pt x="256" y="238"/>
                </a:lnTo>
                <a:lnTo>
                  <a:pt x="251" y="167"/>
                </a:lnTo>
                <a:close/>
              </a:path>
            </a:pathLst>
          </a:custGeom>
          <a:solidFill>
            <a:srgbClr val="0026A5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hr-HR"/>
          </a:p>
        </p:txBody>
      </p:sp>
      <p:sp>
        <p:nvSpPr>
          <p:cNvPr id="42" name="Freeform 120"/>
          <p:cNvSpPr>
            <a:spLocks/>
          </p:cNvSpPr>
          <p:nvPr/>
        </p:nvSpPr>
        <p:spPr bwMode="auto">
          <a:xfrm>
            <a:off x="5756729" y="2574246"/>
            <a:ext cx="14288" cy="4762"/>
          </a:xfrm>
          <a:custGeom>
            <a:avLst/>
            <a:gdLst/>
            <a:ahLst/>
            <a:cxnLst>
              <a:cxn ang="0">
                <a:pos x="17" y="6"/>
              </a:cxn>
              <a:cxn ang="0">
                <a:pos x="13" y="5"/>
              </a:cxn>
              <a:cxn ang="0">
                <a:pos x="9" y="2"/>
              </a:cxn>
              <a:cxn ang="0">
                <a:pos x="5" y="1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5" y="1"/>
              </a:cxn>
              <a:cxn ang="0">
                <a:pos x="9" y="2"/>
              </a:cxn>
              <a:cxn ang="0">
                <a:pos x="13" y="5"/>
              </a:cxn>
              <a:cxn ang="0">
                <a:pos x="17" y="6"/>
              </a:cxn>
            </a:cxnLst>
            <a:rect l="0" t="0" r="r" b="b"/>
            <a:pathLst>
              <a:path w="17" h="6">
                <a:moveTo>
                  <a:pt x="17" y="6"/>
                </a:moveTo>
                <a:lnTo>
                  <a:pt x="13" y="5"/>
                </a:lnTo>
                <a:lnTo>
                  <a:pt x="9" y="2"/>
                </a:lnTo>
                <a:lnTo>
                  <a:pt x="5" y="1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5" y="1"/>
                </a:lnTo>
                <a:lnTo>
                  <a:pt x="9" y="2"/>
                </a:lnTo>
                <a:lnTo>
                  <a:pt x="13" y="5"/>
                </a:lnTo>
                <a:lnTo>
                  <a:pt x="17" y="6"/>
                </a:lnTo>
                <a:close/>
              </a:path>
            </a:pathLst>
          </a:custGeom>
          <a:solidFill>
            <a:srgbClr val="0026A5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hr-HR"/>
          </a:p>
        </p:txBody>
      </p:sp>
      <p:sp>
        <p:nvSpPr>
          <p:cNvPr id="43" name="Freeform 121"/>
          <p:cNvSpPr>
            <a:spLocks/>
          </p:cNvSpPr>
          <p:nvPr/>
        </p:nvSpPr>
        <p:spPr bwMode="auto">
          <a:xfrm>
            <a:off x="5756729" y="2574246"/>
            <a:ext cx="46038" cy="460375"/>
          </a:xfrm>
          <a:custGeom>
            <a:avLst/>
            <a:gdLst/>
            <a:ahLst/>
            <a:cxnLst>
              <a:cxn ang="0">
                <a:pos x="5" y="581"/>
              </a:cxn>
              <a:cxn ang="0">
                <a:pos x="10" y="580"/>
              </a:cxn>
              <a:cxn ang="0">
                <a:pos x="17" y="578"/>
              </a:cxn>
              <a:cxn ang="0">
                <a:pos x="23" y="577"/>
              </a:cxn>
              <a:cxn ang="0">
                <a:pos x="29" y="576"/>
              </a:cxn>
              <a:cxn ang="0">
                <a:pos x="35" y="575"/>
              </a:cxn>
              <a:cxn ang="0">
                <a:pos x="41" y="575"/>
              </a:cxn>
              <a:cxn ang="0">
                <a:pos x="47" y="574"/>
              </a:cxn>
              <a:cxn ang="0">
                <a:pos x="54" y="573"/>
              </a:cxn>
              <a:cxn ang="0">
                <a:pos x="58" y="436"/>
              </a:cxn>
              <a:cxn ang="0">
                <a:pos x="58" y="297"/>
              </a:cxn>
              <a:cxn ang="0">
                <a:pos x="54" y="158"/>
              </a:cxn>
              <a:cxn ang="0">
                <a:pos x="47" y="16"/>
              </a:cxn>
              <a:cxn ang="0">
                <a:pos x="41" y="14"/>
              </a:cxn>
              <a:cxn ang="0">
                <a:pos x="36" y="12"/>
              </a:cxn>
              <a:cxn ang="0">
                <a:pos x="30" y="9"/>
              </a:cxn>
              <a:cxn ang="0">
                <a:pos x="24" y="8"/>
              </a:cxn>
              <a:cxn ang="0">
                <a:pos x="17" y="6"/>
              </a:cxn>
              <a:cxn ang="0">
                <a:pos x="11" y="4"/>
              </a:cxn>
              <a:cxn ang="0">
                <a:pos x="6" y="2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7" y="149"/>
              </a:cxn>
              <a:cxn ang="0">
                <a:pos x="10" y="294"/>
              </a:cxn>
              <a:cxn ang="0">
                <a:pos x="9" y="438"/>
              </a:cxn>
              <a:cxn ang="0">
                <a:pos x="5" y="581"/>
              </a:cxn>
            </a:cxnLst>
            <a:rect l="0" t="0" r="r" b="b"/>
            <a:pathLst>
              <a:path w="58" h="581">
                <a:moveTo>
                  <a:pt x="5" y="581"/>
                </a:moveTo>
                <a:lnTo>
                  <a:pt x="10" y="580"/>
                </a:lnTo>
                <a:lnTo>
                  <a:pt x="17" y="578"/>
                </a:lnTo>
                <a:lnTo>
                  <a:pt x="23" y="577"/>
                </a:lnTo>
                <a:lnTo>
                  <a:pt x="29" y="576"/>
                </a:lnTo>
                <a:lnTo>
                  <a:pt x="35" y="575"/>
                </a:lnTo>
                <a:lnTo>
                  <a:pt x="41" y="575"/>
                </a:lnTo>
                <a:lnTo>
                  <a:pt x="47" y="574"/>
                </a:lnTo>
                <a:lnTo>
                  <a:pt x="54" y="573"/>
                </a:lnTo>
                <a:lnTo>
                  <a:pt x="58" y="436"/>
                </a:lnTo>
                <a:lnTo>
                  <a:pt x="58" y="297"/>
                </a:lnTo>
                <a:lnTo>
                  <a:pt x="54" y="158"/>
                </a:lnTo>
                <a:lnTo>
                  <a:pt x="47" y="16"/>
                </a:lnTo>
                <a:lnTo>
                  <a:pt x="41" y="14"/>
                </a:lnTo>
                <a:lnTo>
                  <a:pt x="36" y="12"/>
                </a:lnTo>
                <a:lnTo>
                  <a:pt x="30" y="9"/>
                </a:lnTo>
                <a:lnTo>
                  <a:pt x="24" y="8"/>
                </a:lnTo>
                <a:lnTo>
                  <a:pt x="17" y="6"/>
                </a:lnTo>
                <a:lnTo>
                  <a:pt x="11" y="4"/>
                </a:lnTo>
                <a:lnTo>
                  <a:pt x="6" y="2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7" y="149"/>
                </a:lnTo>
                <a:lnTo>
                  <a:pt x="10" y="294"/>
                </a:lnTo>
                <a:lnTo>
                  <a:pt x="9" y="438"/>
                </a:lnTo>
                <a:lnTo>
                  <a:pt x="5" y="581"/>
                </a:lnTo>
                <a:close/>
              </a:path>
            </a:pathLst>
          </a:custGeom>
          <a:solidFill>
            <a:srgbClr val="0026A5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hr-HR"/>
          </a:p>
        </p:txBody>
      </p:sp>
      <p:sp>
        <p:nvSpPr>
          <p:cNvPr id="44" name="Freeform 122"/>
          <p:cNvSpPr>
            <a:spLocks/>
          </p:cNvSpPr>
          <p:nvPr/>
        </p:nvSpPr>
        <p:spPr bwMode="auto">
          <a:xfrm>
            <a:off x="6061529" y="2144033"/>
            <a:ext cx="3175" cy="31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1" y="1"/>
              </a:cxn>
              <a:cxn ang="0">
                <a:pos x="2" y="1"/>
              </a:cxn>
              <a:cxn ang="0">
                <a:pos x="2" y="2"/>
              </a:cxn>
              <a:cxn ang="0">
                <a:pos x="3" y="3"/>
              </a:cxn>
              <a:cxn ang="0">
                <a:pos x="2" y="2"/>
              </a:cxn>
              <a:cxn ang="0">
                <a:pos x="2" y="1"/>
              </a:cxn>
              <a:cxn ang="0">
                <a:pos x="1" y="1"/>
              </a:cxn>
              <a:cxn ang="0">
                <a:pos x="0" y="0"/>
              </a:cxn>
            </a:cxnLst>
            <a:rect l="0" t="0" r="r" b="b"/>
            <a:pathLst>
              <a:path w="3" h="3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1" y="1"/>
                </a:lnTo>
                <a:lnTo>
                  <a:pt x="2" y="1"/>
                </a:lnTo>
                <a:lnTo>
                  <a:pt x="2" y="2"/>
                </a:lnTo>
                <a:lnTo>
                  <a:pt x="3" y="3"/>
                </a:lnTo>
                <a:lnTo>
                  <a:pt x="2" y="2"/>
                </a:lnTo>
                <a:lnTo>
                  <a:pt x="2" y="1"/>
                </a:lnTo>
                <a:lnTo>
                  <a:pt x="1" y="1"/>
                </a:lnTo>
                <a:lnTo>
                  <a:pt x="0" y="0"/>
                </a:lnTo>
                <a:close/>
              </a:path>
            </a:pathLst>
          </a:custGeom>
          <a:solidFill>
            <a:srgbClr val="0026A5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hr-HR"/>
          </a:p>
        </p:txBody>
      </p:sp>
      <p:sp>
        <p:nvSpPr>
          <p:cNvPr id="45" name="Freeform 123"/>
          <p:cNvSpPr>
            <a:spLocks/>
          </p:cNvSpPr>
          <p:nvPr/>
        </p:nvSpPr>
        <p:spPr bwMode="auto">
          <a:xfrm>
            <a:off x="6061529" y="2144033"/>
            <a:ext cx="198438" cy="862013"/>
          </a:xfrm>
          <a:custGeom>
            <a:avLst/>
            <a:gdLst/>
            <a:ahLst/>
            <a:cxnLst>
              <a:cxn ang="0">
                <a:pos x="67" y="1085"/>
              </a:cxn>
              <a:cxn ang="0">
                <a:pos x="72" y="1085"/>
              </a:cxn>
              <a:cxn ang="0">
                <a:pos x="77" y="1085"/>
              </a:cxn>
              <a:cxn ang="0">
                <a:pos x="83" y="1085"/>
              </a:cxn>
              <a:cxn ang="0">
                <a:pos x="87" y="1085"/>
              </a:cxn>
              <a:cxn ang="0">
                <a:pos x="93" y="1085"/>
              </a:cxn>
              <a:cxn ang="0">
                <a:pos x="98" y="1085"/>
              </a:cxn>
              <a:cxn ang="0">
                <a:pos x="103" y="1085"/>
              </a:cxn>
              <a:cxn ang="0">
                <a:pos x="108" y="1085"/>
              </a:cxn>
              <a:cxn ang="0">
                <a:pos x="110" y="945"/>
              </a:cxn>
              <a:cxn ang="0">
                <a:pos x="110" y="805"/>
              </a:cxn>
              <a:cxn ang="0">
                <a:pos x="106" y="662"/>
              </a:cxn>
              <a:cxn ang="0">
                <a:pos x="98" y="517"/>
              </a:cxn>
              <a:cxn ang="0">
                <a:pos x="117" y="512"/>
              </a:cxn>
              <a:cxn ang="0">
                <a:pos x="136" y="507"/>
              </a:cxn>
              <a:cxn ang="0">
                <a:pos x="155" y="502"/>
              </a:cxn>
              <a:cxn ang="0">
                <a:pos x="174" y="497"/>
              </a:cxn>
              <a:cxn ang="0">
                <a:pos x="193" y="493"/>
              </a:cxn>
              <a:cxn ang="0">
                <a:pos x="212" y="488"/>
              </a:cxn>
              <a:cxn ang="0">
                <a:pos x="231" y="483"/>
              </a:cxn>
              <a:cxn ang="0">
                <a:pos x="251" y="479"/>
              </a:cxn>
              <a:cxn ang="0">
                <a:pos x="244" y="409"/>
              </a:cxn>
              <a:cxn ang="0">
                <a:pos x="237" y="339"/>
              </a:cxn>
              <a:cxn ang="0">
                <a:pos x="228" y="271"/>
              </a:cxn>
              <a:cxn ang="0">
                <a:pos x="219" y="201"/>
              </a:cxn>
              <a:cxn ang="0">
                <a:pos x="205" y="189"/>
              </a:cxn>
              <a:cxn ang="0">
                <a:pos x="191" y="176"/>
              </a:cxn>
              <a:cxn ang="0">
                <a:pos x="177" y="163"/>
              </a:cxn>
              <a:cxn ang="0">
                <a:pos x="163" y="149"/>
              </a:cxn>
              <a:cxn ang="0">
                <a:pos x="149" y="138"/>
              </a:cxn>
              <a:cxn ang="0">
                <a:pos x="137" y="125"/>
              </a:cxn>
              <a:cxn ang="0">
                <a:pos x="123" y="113"/>
              </a:cxn>
              <a:cxn ang="0">
                <a:pos x="109" y="100"/>
              </a:cxn>
              <a:cxn ang="0">
                <a:pos x="95" y="87"/>
              </a:cxn>
              <a:cxn ang="0">
                <a:pos x="81" y="74"/>
              </a:cxn>
              <a:cxn ang="0">
                <a:pos x="69" y="62"/>
              </a:cxn>
              <a:cxn ang="0">
                <a:pos x="55" y="49"/>
              </a:cxn>
              <a:cxn ang="0">
                <a:pos x="41" y="38"/>
              </a:cxn>
              <a:cxn ang="0">
                <a:pos x="27" y="25"/>
              </a:cxn>
              <a:cxn ang="0">
                <a:pos x="14" y="12"/>
              </a:cxn>
              <a:cxn ang="0">
                <a:pos x="0" y="0"/>
              </a:cxn>
              <a:cxn ang="0">
                <a:pos x="19" y="139"/>
              </a:cxn>
              <a:cxn ang="0">
                <a:pos x="35" y="277"/>
              </a:cxn>
              <a:cxn ang="0">
                <a:pos x="48" y="414"/>
              </a:cxn>
              <a:cxn ang="0">
                <a:pos x="58" y="550"/>
              </a:cxn>
              <a:cxn ang="0">
                <a:pos x="65" y="685"/>
              </a:cxn>
              <a:cxn ang="0">
                <a:pos x="69" y="819"/>
              </a:cxn>
              <a:cxn ang="0">
                <a:pos x="69" y="952"/>
              </a:cxn>
              <a:cxn ang="0">
                <a:pos x="67" y="1085"/>
              </a:cxn>
            </a:cxnLst>
            <a:rect l="0" t="0" r="r" b="b"/>
            <a:pathLst>
              <a:path w="251" h="1085">
                <a:moveTo>
                  <a:pt x="67" y="1085"/>
                </a:moveTo>
                <a:lnTo>
                  <a:pt x="72" y="1085"/>
                </a:lnTo>
                <a:lnTo>
                  <a:pt x="77" y="1085"/>
                </a:lnTo>
                <a:lnTo>
                  <a:pt x="83" y="1085"/>
                </a:lnTo>
                <a:lnTo>
                  <a:pt x="87" y="1085"/>
                </a:lnTo>
                <a:lnTo>
                  <a:pt x="93" y="1085"/>
                </a:lnTo>
                <a:lnTo>
                  <a:pt x="98" y="1085"/>
                </a:lnTo>
                <a:lnTo>
                  <a:pt x="103" y="1085"/>
                </a:lnTo>
                <a:lnTo>
                  <a:pt x="108" y="1085"/>
                </a:lnTo>
                <a:lnTo>
                  <a:pt x="110" y="945"/>
                </a:lnTo>
                <a:lnTo>
                  <a:pt x="110" y="805"/>
                </a:lnTo>
                <a:lnTo>
                  <a:pt x="106" y="662"/>
                </a:lnTo>
                <a:lnTo>
                  <a:pt x="98" y="517"/>
                </a:lnTo>
                <a:lnTo>
                  <a:pt x="117" y="512"/>
                </a:lnTo>
                <a:lnTo>
                  <a:pt x="136" y="507"/>
                </a:lnTo>
                <a:lnTo>
                  <a:pt x="155" y="502"/>
                </a:lnTo>
                <a:lnTo>
                  <a:pt x="174" y="497"/>
                </a:lnTo>
                <a:lnTo>
                  <a:pt x="193" y="493"/>
                </a:lnTo>
                <a:lnTo>
                  <a:pt x="212" y="488"/>
                </a:lnTo>
                <a:lnTo>
                  <a:pt x="231" y="483"/>
                </a:lnTo>
                <a:lnTo>
                  <a:pt x="251" y="479"/>
                </a:lnTo>
                <a:lnTo>
                  <a:pt x="244" y="409"/>
                </a:lnTo>
                <a:lnTo>
                  <a:pt x="237" y="339"/>
                </a:lnTo>
                <a:lnTo>
                  <a:pt x="228" y="271"/>
                </a:lnTo>
                <a:lnTo>
                  <a:pt x="219" y="201"/>
                </a:lnTo>
                <a:lnTo>
                  <a:pt x="205" y="189"/>
                </a:lnTo>
                <a:lnTo>
                  <a:pt x="191" y="176"/>
                </a:lnTo>
                <a:lnTo>
                  <a:pt x="177" y="163"/>
                </a:lnTo>
                <a:lnTo>
                  <a:pt x="163" y="149"/>
                </a:lnTo>
                <a:lnTo>
                  <a:pt x="149" y="138"/>
                </a:lnTo>
                <a:lnTo>
                  <a:pt x="137" y="125"/>
                </a:lnTo>
                <a:lnTo>
                  <a:pt x="123" y="113"/>
                </a:lnTo>
                <a:lnTo>
                  <a:pt x="109" y="100"/>
                </a:lnTo>
                <a:lnTo>
                  <a:pt x="95" y="87"/>
                </a:lnTo>
                <a:lnTo>
                  <a:pt x="81" y="74"/>
                </a:lnTo>
                <a:lnTo>
                  <a:pt x="69" y="62"/>
                </a:lnTo>
                <a:lnTo>
                  <a:pt x="55" y="49"/>
                </a:lnTo>
                <a:lnTo>
                  <a:pt x="41" y="38"/>
                </a:lnTo>
                <a:lnTo>
                  <a:pt x="27" y="25"/>
                </a:lnTo>
                <a:lnTo>
                  <a:pt x="14" y="12"/>
                </a:lnTo>
                <a:lnTo>
                  <a:pt x="0" y="0"/>
                </a:lnTo>
                <a:lnTo>
                  <a:pt x="19" y="139"/>
                </a:lnTo>
                <a:lnTo>
                  <a:pt x="35" y="277"/>
                </a:lnTo>
                <a:lnTo>
                  <a:pt x="48" y="414"/>
                </a:lnTo>
                <a:lnTo>
                  <a:pt x="58" y="550"/>
                </a:lnTo>
                <a:lnTo>
                  <a:pt x="65" y="685"/>
                </a:lnTo>
                <a:lnTo>
                  <a:pt x="69" y="819"/>
                </a:lnTo>
                <a:lnTo>
                  <a:pt x="69" y="952"/>
                </a:lnTo>
                <a:lnTo>
                  <a:pt x="67" y="1085"/>
                </a:lnTo>
                <a:close/>
              </a:path>
            </a:pathLst>
          </a:custGeom>
          <a:solidFill>
            <a:srgbClr val="0026A5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hr-HR"/>
          </a:p>
        </p:txBody>
      </p:sp>
      <p:sp>
        <p:nvSpPr>
          <p:cNvPr id="46" name="Freeform 124"/>
          <p:cNvSpPr>
            <a:spLocks/>
          </p:cNvSpPr>
          <p:nvPr/>
        </p:nvSpPr>
        <p:spPr bwMode="auto">
          <a:xfrm>
            <a:off x="5834517" y="2637746"/>
            <a:ext cx="47625" cy="79375"/>
          </a:xfrm>
          <a:custGeom>
            <a:avLst/>
            <a:gdLst/>
            <a:ahLst/>
            <a:cxnLst>
              <a:cxn ang="0">
                <a:pos x="56" y="0"/>
              </a:cxn>
              <a:cxn ang="0">
                <a:pos x="49" y="2"/>
              </a:cxn>
              <a:cxn ang="0">
                <a:pos x="41" y="4"/>
              </a:cxn>
              <a:cxn ang="0">
                <a:pos x="34" y="7"/>
              </a:cxn>
              <a:cxn ang="0">
                <a:pos x="28" y="9"/>
              </a:cxn>
              <a:cxn ang="0">
                <a:pos x="21" y="12"/>
              </a:cxn>
              <a:cxn ang="0">
                <a:pos x="14" y="15"/>
              </a:cxn>
              <a:cxn ang="0">
                <a:pos x="7" y="17"/>
              </a:cxn>
              <a:cxn ang="0">
                <a:pos x="0" y="19"/>
              </a:cxn>
              <a:cxn ang="0">
                <a:pos x="1" y="40"/>
              </a:cxn>
              <a:cxn ang="0">
                <a:pos x="1" y="60"/>
              </a:cxn>
              <a:cxn ang="0">
                <a:pos x="2" y="80"/>
              </a:cxn>
              <a:cxn ang="0">
                <a:pos x="2" y="100"/>
              </a:cxn>
              <a:cxn ang="0">
                <a:pos x="9" y="98"/>
              </a:cxn>
              <a:cxn ang="0">
                <a:pos x="17" y="95"/>
              </a:cxn>
              <a:cxn ang="0">
                <a:pos x="24" y="94"/>
              </a:cxn>
              <a:cxn ang="0">
                <a:pos x="31" y="92"/>
              </a:cxn>
              <a:cxn ang="0">
                <a:pos x="38" y="90"/>
              </a:cxn>
              <a:cxn ang="0">
                <a:pos x="45" y="88"/>
              </a:cxn>
              <a:cxn ang="0">
                <a:pos x="53" y="86"/>
              </a:cxn>
              <a:cxn ang="0">
                <a:pos x="60" y="84"/>
              </a:cxn>
              <a:cxn ang="0">
                <a:pos x="59" y="63"/>
              </a:cxn>
              <a:cxn ang="0">
                <a:pos x="59" y="41"/>
              </a:cxn>
              <a:cxn ang="0">
                <a:pos x="58" y="20"/>
              </a:cxn>
              <a:cxn ang="0">
                <a:pos x="56" y="0"/>
              </a:cxn>
            </a:cxnLst>
            <a:rect l="0" t="0" r="r" b="b"/>
            <a:pathLst>
              <a:path w="60" h="100">
                <a:moveTo>
                  <a:pt x="56" y="0"/>
                </a:moveTo>
                <a:lnTo>
                  <a:pt x="49" y="2"/>
                </a:lnTo>
                <a:lnTo>
                  <a:pt x="41" y="4"/>
                </a:lnTo>
                <a:lnTo>
                  <a:pt x="34" y="7"/>
                </a:lnTo>
                <a:lnTo>
                  <a:pt x="28" y="9"/>
                </a:lnTo>
                <a:lnTo>
                  <a:pt x="21" y="12"/>
                </a:lnTo>
                <a:lnTo>
                  <a:pt x="14" y="15"/>
                </a:lnTo>
                <a:lnTo>
                  <a:pt x="7" y="17"/>
                </a:lnTo>
                <a:lnTo>
                  <a:pt x="0" y="19"/>
                </a:lnTo>
                <a:lnTo>
                  <a:pt x="1" y="40"/>
                </a:lnTo>
                <a:lnTo>
                  <a:pt x="1" y="60"/>
                </a:lnTo>
                <a:lnTo>
                  <a:pt x="2" y="80"/>
                </a:lnTo>
                <a:lnTo>
                  <a:pt x="2" y="100"/>
                </a:lnTo>
                <a:lnTo>
                  <a:pt x="9" y="98"/>
                </a:lnTo>
                <a:lnTo>
                  <a:pt x="17" y="95"/>
                </a:lnTo>
                <a:lnTo>
                  <a:pt x="24" y="94"/>
                </a:lnTo>
                <a:lnTo>
                  <a:pt x="31" y="92"/>
                </a:lnTo>
                <a:lnTo>
                  <a:pt x="38" y="90"/>
                </a:lnTo>
                <a:lnTo>
                  <a:pt x="45" y="88"/>
                </a:lnTo>
                <a:lnTo>
                  <a:pt x="53" y="86"/>
                </a:lnTo>
                <a:lnTo>
                  <a:pt x="60" y="84"/>
                </a:lnTo>
                <a:lnTo>
                  <a:pt x="59" y="63"/>
                </a:lnTo>
                <a:lnTo>
                  <a:pt x="59" y="41"/>
                </a:lnTo>
                <a:lnTo>
                  <a:pt x="58" y="20"/>
                </a:lnTo>
                <a:lnTo>
                  <a:pt x="56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hr-HR"/>
          </a:p>
        </p:txBody>
      </p:sp>
      <p:sp>
        <p:nvSpPr>
          <p:cNvPr id="47" name="Freeform 125"/>
          <p:cNvSpPr>
            <a:spLocks/>
          </p:cNvSpPr>
          <p:nvPr/>
        </p:nvSpPr>
        <p:spPr bwMode="auto">
          <a:xfrm>
            <a:off x="5837692" y="2896508"/>
            <a:ext cx="47625" cy="63500"/>
          </a:xfrm>
          <a:custGeom>
            <a:avLst/>
            <a:gdLst/>
            <a:ahLst/>
            <a:cxnLst>
              <a:cxn ang="0">
                <a:pos x="1" y="8"/>
              </a:cxn>
              <a:cxn ang="0">
                <a:pos x="1" y="26"/>
              </a:cxn>
              <a:cxn ang="0">
                <a:pos x="1" y="43"/>
              </a:cxn>
              <a:cxn ang="0">
                <a:pos x="0" y="62"/>
              </a:cxn>
              <a:cxn ang="0">
                <a:pos x="0" y="80"/>
              </a:cxn>
              <a:cxn ang="0">
                <a:pos x="6" y="80"/>
              </a:cxn>
              <a:cxn ang="0">
                <a:pos x="14" y="79"/>
              </a:cxn>
              <a:cxn ang="0">
                <a:pos x="21" y="79"/>
              </a:cxn>
              <a:cxn ang="0">
                <a:pos x="28" y="78"/>
              </a:cxn>
              <a:cxn ang="0">
                <a:pos x="35" y="78"/>
              </a:cxn>
              <a:cxn ang="0">
                <a:pos x="42" y="78"/>
              </a:cxn>
              <a:cxn ang="0">
                <a:pos x="50" y="77"/>
              </a:cxn>
              <a:cxn ang="0">
                <a:pos x="57" y="77"/>
              </a:cxn>
              <a:cxn ang="0">
                <a:pos x="58" y="57"/>
              </a:cxn>
              <a:cxn ang="0">
                <a:pos x="58" y="38"/>
              </a:cxn>
              <a:cxn ang="0">
                <a:pos x="58" y="19"/>
              </a:cxn>
              <a:cxn ang="0">
                <a:pos x="58" y="0"/>
              </a:cxn>
              <a:cxn ang="0">
                <a:pos x="51" y="1"/>
              </a:cxn>
              <a:cxn ang="0">
                <a:pos x="43" y="2"/>
              </a:cxn>
              <a:cxn ang="0">
                <a:pos x="36" y="2"/>
              </a:cxn>
              <a:cxn ang="0">
                <a:pos x="29" y="3"/>
              </a:cxn>
              <a:cxn ang="0">
                <a:pos x="23" y="4"/>
              </a:cxn>
              <a:cxn ang="0">
                <a:pos x="16" y="5"/>
              </a:cxn>
              <a:cxn ang="0">
                <a:pos x="8" y="7"/>
              </a:cxn>
              <a:cxn ang="0">
                <a:pos x="1" y="8"/>
              </a:cxn>
            </a:cxnLst>
            <a:rect l="0" t="0" r="r" b="b"/>
            <a:pathLst>
              <a:path w="58" h="80">
                <a:moveTo>
                  <a:pt x="1" y="8"/>
                </a:moveTo>
                <a:lnTo>
                  <a:pt x="1" y="26"/>
                </a:lnTo>
                <a:lnTo>
                  <a:pt x="1" y="43"/>
                </a:lnTo>
                <a:lnTo>
                  <a:pt x="0" y="62"/>
                </a:lnTo>
                <a:lnTo>
                  <a:pt x="0" y="80"/>
                </a:lnTo>
                <a:lnTo>
                  <a:pt x="6" y="80"/>
                </a:lnTo>
                <a:lnTo>
                  <a:pt x="14" y="79"/>
                </a:lnTo>
                <a:lnTo>
                  <a:pt x="21" y="79"/>
                </a:lnTo>
                <a:lnTo>
                  <a:pt x="28" y="78"/>
                </a:lnTo>
                <a:lnTo>
                  <a:pt x="35" y="78"/>
                </a:lnTo>
                <a:lnTo>
                  <a:pt x="42" y="78"/>
                </a:lnTo>
                <a:lnTo>
                  <a:pt x="50" y="77"/>
                </a:lnTo>
                <a:lnTo>
                  <a:pt x="57" y="77"/>
                </a:lnTo>
                <a:lnTo>
                  <a:pt x="58" y="57"/>
                </a:lnTo>
                <a:lnTo>
                  <a:pt x="58" y="38"/>
                </a:lnTo>
                <a:lnTo>
                  <a:pt x="58" y="19"/>
                </a:lnTo>
                <a:lnTo>
                  <a:pt x="58" y="0"/>
                </a:lnTo>
                <a:lnTo>
                  <a:pt x="51" y="1"/>
                </a:lnTo>
                <a:lnTo>
                  <a:pt x="43" y="2"/>
                </a:lnTo>
                <a:lnTo>
                  <a:pt x="36" y="2"/>
                </a:lnTo>
                <a:lnTo>
                  <a:pt x="29" y="3"/>
                </a:lnTo>
                <a:lnTo>
                  <a:pt x="23" y="4"/>
                </a:lnTo>
                <a:lnTo>
                  <a:pt x="16" y="5"/>
                </a:lnTo>
                <a:lnTo>
                  <a:pt x="8" y="7"/>
                </a:lnTo>
                <a:lnTo>
                  <a:pt x="1" y="8"/>
                </a:lnTo>
                <a:close/>
              </a:path>
            </a:pathLst>
          </a:custGeom>
          <a:solidFill>
            <a:srgbClr val="0026A5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hr-HR"/>
          </a:p>
        </p:txBody>
      </p:sp>
      <p:sp>
        <p:nvSpPr>
          <p:cNvPr id="48" name="Freeform 126"/>
          <p:cNvSpPr>
            <a:spLocks/>
          </p:cNvSpPr>
          <p:nvPr/>
        </p:nvSpPr>
        <p:spPr bwMode="auto">
          <a:xfrm>
            <a:off x="5826579" y="2499633"/>
            <a:ext cx="49213" cy="88900"/>
          </a:xfrm>
          <a:custGeom>
            <a:avLst/>
            <a:gdLst/>
            <a:ahLst/>
            <a:cxnLst>
              <a:cxn ang="0">
                <a:pos x="56" y="0"/>
              </a:cxn>
              <a:cxn ang="0">
                <a:pos x="49" y="3"/>
              </a:cxn>
              <a:cxn ang="0">
                <a:pos x="42" y="7"/>
              </a:cxn>
              <a:cxn ang="0">
                <a:pos x="35" y="10"/>
              </a:cxn>
              <a:cxn ang="0">
                <a:pos x="28" y="12"/>
              </a:cxn>
              <a:cxn ang="0">
                <a:pos x="20" y="16"/>
              </a:cxn>
              <a:cxn ang="0">
                <a:pos x="13" y="19"/>
              </a:cxn>
              <a:cxn ang="0">
                <a:pos x="6" y="23"/>
              </a:cxn>
              <a:cxn ang="0">
                <a:pos x="0" y="26"/>
              </a:cxn>
              <a:cxn ang="0">
                <a:pos x="1" y="48"/>
              </a:cxn>
              <a:cxn ang="0">
                <a:pos x="3" y="69"/>
              </a:cxn>
              <a:cxn ang="0">
                <a:pos x="4" y="90"/>
              </a:cxn>
              <a:cxn ang="0">
                <a:pos x="5" y="112"/>
              </a:cxn>
              <a:cxn ang="0">
                <a:pos x="12" y="108"/>
              </a:cxn>
              <a:cxn ang="0">
                <a:pos x="19" y="106"/>
              </a:cxn>
              <a:cxn ang="0">
                <a:pos x="26" y="102"/>
              </a:cxn>
              <a:cxn ang="0">
                <a:pos x="33" y="99"/>
              </a:cxn>
              <a:cxn ang="0">
                <a:pos x="40" y="97"/>
              </a:cxn>
              <a:cxn ang="0">
                <a:pos x="47" y="93"/>
              </a:cxn>
              <a:cxn ang="0">
                <a:pos x="55" y="91"/>
              </a:cxn>
              <a:cxn ang="0">
                <a:pos x="62" y="87"/>
              </a:cxn>
              <a:cxn ang="0">
                <a:pos x="61" y="65"/>
              </a:cxn>
              <a:cxn ang="0">
                <a:pos x="59" y="44"/>
              </a:cxn>
              <a:cxn ang="0">
                <a:pos x="57" y="22"/>
              </a:cxn>
              <a:cxn ang="0">
                <a:pos x="56" y="0"/>
              </a:cxn>
            </a:cxnLst>
            <a:rect l="0" t="0" r="r" b="b"/>
            <a:pathLst>
              <a:path w="62" h="112">
                <a:moveTo>
                  <a:pt x="56" y="0"/>
                </a:moveTo>
                <a:lnTo>
                  <a:pt x="49" y="3"/>
                </a:lnTo>
                <a:lnTo>
                  <a:pt x="42" y="7"/>
                </a:lnTo>
                <a:lnTo>
                  <a:pt x="35" y="10"/>
                </a:lnTo>
                <a:lnTo>
                  <a:pt x="28" y="12"/>
                </a:lnTo>
                <a:lnTo>
                  <a:pt x="20" y="16"/>
                </a:lnTo>
                <a:lnTo>
                  <a:pt x="13" y="19"/>
                </a:lnTo>
                <a:lnTo>
                  <a:pt x="6" y="23"/>
                </a:lnTo>
                <a:lnTo>
                  <a:pt x="0" y="26"/>
                </a:lnTo>
                <a:lnTo>
                  <a:pt x="1" y="48"/>
                </a:lnTo>
                <a:lnTo>
                  <a:pt x="3" y="69"/>
                </a:lnTo>
                <a:lnTo>
                  <a:pt x="4" y="90"/>
                </a:lnTo>
                <a:lnTo>
                  <a:pt x="5" y="112"/>
                </a:lnTo>
                <a:lnTo>
                  <a:pt x="12" y="108"/>
                </a:lnTo>
                <a:lnTo>
                  <a:pt x="19" y="106"/>
                </a:lnTo>
                <a:lnTo>
                  <a:pt x="26" y="102"/>
                </a:lnTo>
                <a:lnTo>
                  <a:pt x="33" y="99"/>
                </a:lnTo>
                <a:lnTo>
                  <a:pt x="40" y="97"/>
                </a:lnTo>
                <a:lnTo>
                  <a:pt x="47" y="93"/>
                </a:lnTo>
                <a:lnTo>
                  <a:pt x="55" y="91"/>
                </a:lnTo>
                <a:lnTo>
                  <a:pt x="62" y="87"/>
                </a:lnTo>
                <a:lnTo>
                  <a:pt x="61" y="65"/>
                </a:lnTo>
                <a:lnTo>
                  <a:pt x="59" y="44"/>
                </a:lnTo>
                <a:lnTo>
                  <a:pt x="57" y="22"/>
                </a:lnTo>
                <a:lnTo>
                  <a:pt x="56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hr-HR"/>
          </a:p>
        </p:txBody>
      </p:sp>
      <p:sp>
        <p:nvSpPr>
          <p:cNvPr id="49" name="Freeform 127"/>
          <p:cNvSpPr>
            <a:spLocks/>
          </p:cNvSpPr>
          <p:nvPr/>
        </p:nvSpPr>
        <p:spPr bwMode="auto">
          <a:xfrm>
            <a:off x="5837692" y="2769508"/>
            <a:ext cx="47625" cy="73025"/>
          </a:xfrm>
          <a:custGeom>
            <a:avLst/>
            <a:gdLst/>
            <a:ahLst/>
            <a:cxnLst>
              <a:cxn ang="0">
                <a:pos x="57" y="0"/>
              </a:cxn>
              <a:cxn ang="0">
                <a:pos x="50" y="1"/>
              </a:cxn>
              <a:cxn ang="0">
                <a:pos x="42" y="3"/>
              </a:cxn>
              <a:cxn ang="0">
                <a:pos x="35" y="4"/>
              </a:cxn>
              <a:cxn ang="0">
                <a:pos x="28" y="7"/>
              </a:cxn>
              <a:cxn ang="0">
                <a:pos x="21" y="8"/>
              </a:cxn>
              <a:cxn ang="0">
                <a:pos x="14" y="10"/>
              </a:cxn>
              <a:cxn ang="0">
                <a:pos x="6" y="11"/>
              </a:cxn>
              <a:cxn ang="0">
                <a:pos x="0" y="13"/>
              </a:cxn>
              <a:cxn ang="0">
                <a:pos x="1" y="33"/>
              </a:cxn>
              <a:cxn ang="0">
                <a:pos x="1" y="51"/>
              </a:cxn>
              <a:cxn ang="0">
                <a:pos x="1" y="71"/>
              </a:cxn>
              <a:cxn ang="0">
                <a:pos x="1" y="91"/>
              </a:cxn>
              <a:cxn ang="0">
                <a:pos x="8" y="89"/>
              </a:cxn>
              <a:cxn ang="0">
                <a:pos x="16" y="88"/>
              </a:cxn>
              <a:cxn ang="0">
                <a:pos x="23" y="87"/>
              </a:cxn>
              <a:cxn ang="0">
                <a:pos x="29" y="85"/>
              </a:cxn>
              <a:cxn ang="0">
                <a:pos x="36" y="84"/>
              </a:cxn>
              <a:cxn ang="0">
                <a:pos x="43" y="83"/>
              </a:cxn>
              <a:cxn ang="0">
                <a:pos x="51" y="81"/>
              </a:cxn>
              <a:cxn ang="0">
                <a:pos x="58" y="80"/>
              </a:cxn>
              <a:cxn ang="0">
                <a:pos x="58" y="60"/>
              </a:cxn>
              <a:cxn ang="0">
                <a:pos x="58" y="40"/>
              </a:cxn>
              <a:cxn ang="0">
                <a:pos x="57" y="20"/>
              </a:cxn>
              <a:cxn ang="0">
                <a:pos x="57" y="0"/>
              </a:cxn>
            </a:cxnLst>
            <a:rect l="0" t="0" r="r" b="b"/>
            <a:pathLst>
              <a:path w="58" h="91">
                <a:moveTo>
                  <a:pt x="57" y="0"/>
                </a:moveTo>
                <a:lnTo>
                  <a:pt x="50" y="1"/>
                </a:lnTo>
                <a:lnTo>
                  <a:pt x="42" y="3"/>
                </a:lnTo>
                <a:lnTo>
                  <a:pt x="35" y="4"/>
                </a:lnTo>
                <a:lnTo>
                  <a:pt x="28" y="7"/>
                </a:lnTo>
                <a:lnTo>
                  <a:pt x="21" y="8"/>
                </a:lnTo>
                <a:lnTo>
                  <a:pt x="14" y="10"/>
                </a:lnTo>
                <a:lnTo>
                  <a:pt x="6" y="11"/>
                </a:lnTo>
                <a:lnTo>
                  <a:pt x="0" y="13"/>
                </a:lnTo>
                <a:lnTo>
                  <a:pt x="1" y="33"/>
                </a:lnTo>
                <a:lnTo>
                  <a:pt x="1" y="51"/>
                </a:lnTo>
                <a:lnTo>
                  <a:pt x="1" y="71"/>
                </a:lnTo>
                <a:lnTo>
                  <a:pt x="1" y="91"/>
                </a:lnTo>
                <a:lnTo>
                  <a:pt x="8" y="89"/>
                </a:lnTo>
                <a:lnTo>
                  <a:pt x="16" y="88"/>
                </a:lnTo>
                <a:lnTo>
                  <a:pt x="23" y="87"/>
                </a:lnTo>
                <a:lnTo>
                  <a:pt x="29" y="85"/>
                </a:lnTo>
                <a:lnTo>
                  <a:pt x="36" y="84"/>
                </a:lnTo>
                <a:lnTo>
                  <a:pt x="43" y="83"/>
                </a:lnTo>
                <a:lnTo>
                  <a:pt x="51" y="81"/>
                </a:lnTo>
                <a:lnTo>
                  <a:pt x="58" y="80"/>
                </a:lnTo>
                <a:lnTo>
                  <a:pt x="58" y="60"/>
                </a:lnTo>
                <a:lnTo>
                  <a:pt x="58" y="40"/>
                </a:lnTo>
                <a:lnTo>
                  <a:pt x="57" y="20"/>
                </a:lnTo>
                <a:lnTo>
                  <a:pt x="57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hr-HR"/>
          </a:p>
        </p:txBody>
      </p:sp>
      <p:sp>
        <p:nvSpPr>
          <p:cNvPr id="50" name="Freeform 128"/>
          <p:cNvSpPr>
            <a:spLocks/>
          </p:cNvSpPr>
          <p:nvPr/>
        </p:nvSpPr>
        <p:spPr bwMode="auto">
          <a:xfrm>
            <a:off x="5813879" y="2355171"/>
            <a:ext cx="50800" cy="96837"/>
          </a:xfrm>
          <a:custGeom>
            <a:avLst/>
            <a:gdLst/>
            <a:ahLst/>
            <a:cxnLst>
              <a:cxn ang="0">
                <a:pos x="55" y="0"/>
              </a:cxn>
              <a:cxn ang="0">
                <a:pos x="48" y="4"/>
              </a:cxn>
              <a:cxn ang="0">
                <a:pos x="41" y="8"/>
              </a:cxn>
              <a:cxn ang="0">
                <a:pos x="34" y="12"/>
              </a:cxn>
              <a:cxn ang="0">
                <a:pos x="27" y="16"/>
              </a:cxn>
              <a:cxn ang="0">
                <a:pos x="20" y="20"/>
              </a:cxn>
              <a:cxn ang="0">
                <a:pos x="13" y="25"/>
              </a:cxn>
              <a:cxn ang="0">
                <a:pos x="6" y="29"/>
              </a:cxn>
              <a:cxn ang="0">
                <a:pos x="0" y="33"/>
              </a:cxn>
              <a:cxn ang="0">
                <a:pos x="2" y="55"/>
              </a:cxn>
              <a:cxn ang="0">
                <a:pos x="4" y="77"/>
              </a:cxn>
              <a:cxn ang="0">
                <a:pos x="6" y="100"/>
              </a:cxn>
              <a:cxn ang="0">
                <a:pos x="9" y="122"/>
              </a:cxn>
              <a:cxn ang="0">
                <a:pos x="16" y="118"/>
              </a:cxn>
              <a:cxn ang="0">
                <a:pos x="23" y="114"/>
              </a:cxn>
              <a:cxn ang="0">
                <a:pos x="30" y="110"/>
              </a:cxn>
              <a:cxn ang="0">
                <a:pos x="36" y="107"/>
              </a:cxn>
              <a:cxn ang="0">
                <a:pos x="42" y="103"/>
              </a:cxn>
              <a:cxn ang="0">
                <a:pos x="49" y="100"/>
              </a:cxn>
              <a:cxn ang="0">
                <a:pos x="56" y="95"/>
              </a:cxn>
              <a:cxn ang="0">
                <a:pos x="63" y="92"/>
              </a:cxn>
              <a:cxn ang="0">
                <a:pos x="61" y="69"/>
              </a:cxn>
              <a:cxn ang="0">
                <a:pos x="59" y="46"/>
              </a:cxn>
              <a:cxn ang="0">
                <a:pos x="57" y="23"/>
              </a:cxn>
              <a:cxn ang="0">
                <a:pos x="55" y="0"/>
              </a:cxn>
            </a:cxnLst>
            <a:rect l="0" t="0" r="r" b="b"/>
            <a:pathLst>
              <a:path w="63" h="122">
                <a:moveTo>
                  <a:pt x="55" y="0"/>
                </a:moveTo>
                <a:lnTo>
                  <a:pt x="48" y="4"/>
                </a:lnTo>
                <a:lnTo>
                  <a:pt x="41" y="8"/>
                </a:lnTo>
                <a:lnTo>
                  <a:pt x="34" y="12"/>
                </a:lnTo>
                <a:lnTo>
                  <a:pt x="27" y="16"/>
                </a:lnTo>
                <a:lnTo>
                  <a:pt x="20" y="20"/>
                </a:lnTo>
                <a:lnTo>
                  <a:pt x="13" y="25"/>
                </a:lnTo>
                <a:lnTo>
                  <a:pt x="6" y="29"/>
                </a:lnTo>
                <a:lnTo>
                  <a:pt x="0" y="33"/>
                </a:lnTo>
                <a:lnTo>
                  <a:pt x="2" y="55"/>
                </a:lnTo>
                <a:lnTo>
                  <a:pt x="4" y="77"/>
                </a:lnTo>
                <a:lnTo>
                  <a:pt x="6" y="100"/>
                </a:lnTo>
                <a:lnTo>
                  <a:pt x="9" y="122"/>
                </a:lnTo>
                <a:lnTo>
                  <a:pt x="16" y="118"/>
                </a:lnTo>
                <a:lnTo>
                  <a:pt x="23" y="114"/>
                </a:lnTo>
                <a:lnTo>
                  <a:pt x="30" y="110"/>
                </a:lnTo>
                <a:lnTo>
                  <a:pt x="36" y="107"/>
                </a:lnTo>
                <a:lnTo>
                  <a:pt x="42" y="103"/>
                </a:lnTo>
                <a:lnTo>
                  <a:pt x="49" y="100"/>
                </a:lnTo>
                <a:lnTo>
                  <a:pt x="56" y="95"/>
                </a:lnTo>
                <a:lnTo>
                  <a:pt x="63" y="92"/>
                </a:lnTo>
                <a:lnTo>
                  <a:pt x="61" y="69"/>
                </a:lnTo>
                <a:lnTo>
                  <a:pt x="59" y="46"/>
                </a:lnTo>
                <a:lnTo>
                  <a:pt x="57" y="23"/>
                </a:lnTo>
                <a:lnTo>
                  <a:pt x="55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hr-HR"/>
          </a:p>
        </p:txBody>
      </p:sp>
      <p:sp>
        <p:nvSpPr>
          <p:cNvPr id="51" name="Freeform 129"/>
          <p:cNvSpPr>
            <a:spLocks/>
          </p:cNvSpPr>
          <p:nvPr/>
        </p:nvSpPr>
        <p:spPr bwMode="auto">
          <a:xfrm>
            <a:off x="5912304" y="2459946"/>
            <a:ext cx="50800" cy="93662"/>
          </a:xfrm>
          <a:custGeom>
            <a:avLst/>
            <a:gdLst/>
            <a:ahLst/>
            <a:cxnLst>
              <a:cxn ang="0">
                <a:pos x="56" y="0"/>
              </a:cxn>
              <a:cxn ang="0">
                <a:pos x="49" y="4"/>
              </a:cxn>
              <a:cxn ang="0">
                <a:pos x="42" y="6"/>
              </a:cxn>
              <a:cxn ang="0">
                <a:pos x="36" y="9"/>
              </a:cxn>
              <a:cxn ang="0">
                <a:pos x="29" y="13"/>
              </a:cxn>
              <a:cxn ang="0">
                <a:pos x="22" y="16"/>
              </a:cxn>
              <a:cxn ang="0">
                <a:pos x="15" y="20"/>
              </a:cxn>
              <a:cxn ang="0">
                <a:pos x="7" y="22"/>
              </a:cxn>
              <a:cxn ang="0">
                <a:pos x="0" y="25"/>
              </a:cxn>
              <a:cxn ang="0">
                <a:pos x="2" y="48"/>
              </a:cxn>
              <a:cxn ang="0">
                <a:pos x="3" y="72"/>
              </a:cxn>
              <a:cxn ang="0">
                <a:pos x="6" y="95"/>
              </a:cxn>
              <a:cxn ang="0">
                <a:pos x="7" y="118"/>
              </a:cxn>
              <a:cxn ang="0">
                <a:pos x="14" y="114"/>
              </a:cxn>
              <a:cxn ang="0">
                <a:pos x="21" y="112"/>
              </a:cxn>
              <a:cxn ang="0">
                <a:pos x="27" y="108"/>
              </a:cxn>
              <a:cxn ang="0">
                <a:pos x="34" y="106"/>
              </a:cxn>
              <a:cxn ang="0">
                <a:pos x="41" y="104"/>
              </a:cxn>
              <a:cxn ang="0">
                <a:pos x="48" y="100"/>
              </a:cxn>
              <a:cxn ang="0">
                <a:pos x="56" y="98"/>
              </a:cxn>
              <a:cxn ang="0">
                <a:pos x="63" y="95"/>
              </a:cxn>
              <a:cxn ang="0">
                <a:pos x="62" y="70"/>
              </a:cxn>
              <a:cxn ang="0">
                <a:pos x="61" y="47"/>
              </a:cxn>
              <a:cxn ang="0">
                <a:pos x="59" y="24"/>
              </a:cxn>
              <a:cxn ang="0">
                <a:pos x="56" y="0"/>
              </a:cxn>
            </a:cxnLst>
            <a:rect l="0" t="0" r="r" b="b"/>
            <a:pathLst>
              <a:path w="63" h="118">
                <a:moveTo>
                  <a:pt x="56" y="0"/>
                </a:moveTo>
                <a:lnTo>
                  <a:pt x="49" y="4"/>
                </a:lnTo>
                <a:lnTo>
                  <a:pt x="42" y="6"/>
                </a:lnTo>
                <a:lnTo>
                  <a:pt x="36" y="9"/>
                </a:lnTo>
                <a:lnTo>
                  <a:pt x="29" y="13"/>
                </a:lnTo>
                <a:lnTo>
                  <a:pt x="22" y="16"/>
                </a:lnTo>
                <a:lnTo>
                  <a:pt x="15" y="20"/>
                </a:lnTo>
                <a:lnTo>
                  <a:pt x="7" y="22"/>
                </a:lnTo>
                <a:lnTo>
                  <a:pt x="0" y="25"/>
                </a:lnTo>
                <a:lnTo>
                  <a:pt x="2" y="48"/>
                </a:lnTo>
                <a:lnTo>
                  <a:pt x="3" y="72"/>
                </a:lnTo>
                <a:lnTo>
                  <a:pt x="6" y="95"/>
                </a:lnTo>
                <a:lnTo>
                  <a:pt x="7" y="118"/>
                </a:lnTo>
                <a:lnTo>
                  <a:pt x="14" y="114"/>
                </a:lnTo>
                <a:lnTo>
                  <a:pt x="21" y="112"/>
                </a:lnTo>
                <a:lnTo>
                  <a:pt x="27" y="108"/>
                </a:lnTo>
                <a:lnTo>
                  <a:pt x="34" y="106"/>
                </a:lnTo>
                <a:lnTo>
                  <a:pt x="41" y="104"/>
                </a:lnTo>
                <a:lnTo>
                  <a:pt x="48" y="100"/>
                </a:lnTo>
                <a:lnTo>
                  <a:pt x="56" y="98"/>
                </a:lnTo>
                <a:lnTo>
                  <a:pt x="63" y="95"/>
                </a:lnTo>
                <a:lnTo>
                  <a:pt x="62" y="70"/>
                </a:lnTo>
                <a:lnTo>
                  <a:pt x="61" y="47"/>
                </a:lnTo>
                <a:lnTo>
                  <a:pt x="59" y="24"/>
                </a:lnTo>
                <a:lnTo>
                  <a:pt x="56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hr-HR"/>
          </a:p>
        </p:txBody>
      </p:sp>
      <p:sp>
        <p:nvSpPr>
          <p:cNvPr id="52" name="Freeform 130"/>
          <p:cNvSpPr>
            <a:spLocks/>
          </p:cNvSpPr>
          <p:nvPr/>
        </p:nvSpPr>
        <p:spPr bwMode="auto">
          <a:xfrm>
            <a:off x="5926592" y="2750458"/>
            <a:ext cx="47625" cy="76200"/>
          </a:xfrm>
          <a:custGeom>
            <a:avLst/>
            <a:gdLst/>
            <a:ahLst/>
            <a:cxnLst>
              <a:cxn ang="0">
                <a:pos x="0" y="13"/>
              </a:cxn>
              <a:cxn ang="0">
                <a:pos x="0" y="34"/>
              </a:cxn>
              <a:cxn ang="0">
                <a:pos x="1" y="55"/>
              </a:cxn>
              <a:cxn ang="0">
                <a:pos x="1" y="75"/>
              </a:cxn>
              <a:cxn ang="0">
                <a:pos x="1" y="96"/>
              </a:cxn>
              <a:cxn ang="0">
                <a:pos x="8" y="95"/>
              </a:cxn>
              <a:cxn ang="0">
                <a:pos x="16" y="94"/>
              </a:cxn>
              <a:cxn ang="0">
                <a:pos x="23" y="93"/>
              </a:cxn>
              <a:cxn ang="0">
                <a:pos x="30" y="91"/>
              </a:cxn>
              <a:cxn ang="0">
                <a:pos x="37" y="90"/>
              </a:cxn>
              <a:cxn ang="0">
                <a:pos x="45" y="89"/>
              </a:cxn>
              <a:cxn ang="0">
                <a:pos x="52" y="88"/>
              </a:cxn>
              <a:cxn ang="0">
                <a:pos x="60" y="87"/>
              </a:cxn>
              <a:cxn ang="0">
                <a:pos x="60" y="65"/>
              </a:cxn>
              <a:cxn ang="0">
                <a:pos x="59" y="43"/>
              </a:cxn>
              <a:cxn ang="0">
                <a:pos x="59" y="22"/>
              </a:cxn>
              <a:cxn ang="0">
                <a:pos x="58" y="0"/>
              </a:cxn>
              <a:cxn ang="0">
                <a:pos x="51" y="2"/>
              </a:cxn>
              <a:cxn ang="0">
                <a:pos x="43" y="3"/>
              </a:cxn>
              <a:cxn ang="0">
                <a:pos x="36" y="5"/>
              </a:cxn>
              <a:cxn ang="0">
                <a:pos x="29" y="6"/>
              </a:cxn>
              <a:cxn ang="0">
                <a:pos x="22" y="9"/>
              </a:cxn>
              <a:cxn ang="0">
                <a:pos x="15" y="10"/>
              </a:cxn>
              <a:cxn ang="0">
                <a:pos x="7" y="12"/>
              </a:cxn>
              <a:cxn ang="0">
                <a:pos x="0" y="13"/>
              </a:cxn>
            </a:cxnLst>
            <a:rect l="0" t="0" r="r" b="b"/>
            <a:pathLst>
              <a:path w="60" h="96">
                <a:moveTo>
                  <a:pt x="0" y="13"/>
                </a:moveTo>
                <a:lnTo>
                  <a:pt x="0" y="34"/>
                </a:lnTo>
                <a:lnTo>
                  <a:pt x="1" y="55"/>
                </a:lnTo>
                <a:lnTo>
                  <a:pt x="1" y="75"/>
                </a:lnTo>
                <a:lnTo>
                  <a:pt x="1" y="96"/>
                </a:lnTo>
                <a:lnTo>
                  <a:pt x="8" y="95"/>
                </a:lnTo>
                <a:lnTo>
                  <a:pt x="16" y="94"/>
                </a:lnTo>
                <a:lnTo>
                  <a:pt x="23" y="93"/>
                </a:lnTo>
                <a:lnTo>
                  <a:pt x="30" y="91"/>
                </a:lnTo>
                <a:lnTo>
                  <a:pt x="37" y="90"/>
                </a:lnTo>
                <a:lnTo>
                  <a:pt x="45" y="89"/>
                </a:lnTo>
                <a:lnTo>
                  <a:pt x="52" y="88"/>
                </a:lnTo>
                <a:lnTo>
                  <a:pt x="60" y="87"/>
                </a:lnTo>
                <a:lnTo>
                  <a:pt x="60" y="65"/>
                </a:lnTo>
                <a:lnTo>
                  <a:pt x="59" y="43"/>
                </a:lnTo>
                <a:lnTo>
                  <a:pt x="59" y="22"/>
                </a:lnTo>
                <a:lnTo>
                  <a:pt x="58" y="0"/>
                </a:lnTo>
                <a:lnTo>
                  <a:pt x="51" y="2"/>
                </a:lnTo>
                <a:lnTo>
                  <a:pt x="43" y="3"/>
                </a:lnTo>
                <a:lnTo>
                  <a:pt x="36" y="5"/>
                </a:lnTo>
                <a:lnTo>
                  <a:pt x="29" y="6"/>
                </a:lnTo>
                <a:lnTo>
                  <a:pt x="22" y="9"/>
                </a:lnTo>
                <a:lnTo>
                  <a:pt x="15" y="10"/>
                </a:lnTo>
                <a:lnTo>
                  <a:pt x="7" y="12"/>
                </a:lnTo>
                <a:lnTo>
                  <a:pt x="0" y="13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hr-HR"/>
          </a:p>
        </p:txBody>
      </p:sp>
      <p:sp>
        <p:nvSpPr>
          <p:cNvPr id="53" name="Freeform 131"/>
          <p:cNvSpPr>
            <a:spLocks/>
          </p:cNvSpPr>
          <p:nvPr/>
        </p:nvSpPr>
        <p:spPr bwMode="auto">
          <a:xfrm>
            <a:off x="5921829" y="2607583"/>
            <a:ext cx="49213" cy="85725"/>
          </a:xfrm>
          <a:custGeom>
            <a:avLst/>
            <a:gdLst/>
            <a:ahLst/>
            <a:cxnLst>
              <a:cxn ang="0">
                <a:pos x="58" y="0"/>
              </a:cxn>
              <a:cxn ang="0">
                <a:pos x="51" y="2"/>
              </a:cxn>
              <a:cxn ang="0">
                <a:pos x="43" y="4"/>
              </a:cxn>
              <a:cxn ang="0">
                <a:pos x="36" y="7"/>
              </a:cxn>
              <a:cxn ang="0">
                <a:pos x="29" y="9"/>
              </a:cxn>
              <a:cxn ang="0">
                <a:pos x="22" y="12"/>
              </a:cxn>
              <a:cxn ang="0">
                <a:pos x="15" y="15"/>
              </a:cxn>
              <a:cxn ang="0">
                <a:pos x="7" y="17"/>
              </a:cxn>
              <a:cxn ang="0">
                <a:pos x="0" y="19"/>
              </a:cxn>
              <a:cxn ang="0">
                <a:pos x="2" y="41"/>
              </a:cxn>
              <a:cxn ang="0">
                <a:pos x="3" y="63"/>
              </a:cxn>
              <a:cxn ang="0">
                <a:pos x="3" y="85"/>
              </a:cxn>
              <a:cxn ang="0">
                <a:pos x="4" y="107"/>
              </a:cxn>
              <a:cxn ang="0">
                <a:pos x="11" y="105"/>
              </a:cxn>
              <a:cxn ang="0">
                <a:pos x="19" y="102"/>
              </a:cxn>
              <a:cxn ang="0">
                <a:pos x="26" y="101"/>
              </a:cxn>
              <a:cxn ang="0">
                <a:pos x="34" y="99"/>
              </a:cxn>
              <a:cxn ang="0">
                <a:pos x="41" y="96"/>
              </a:cxn>
              <a:cxn ang="0">
                <a:pos x="48" y="95"/>
              </a:cxn>
              <a:cxn ang="0">
                <a:pos x="56" y="93"/>
              </a:cxn>
              <a:cxn ang="0">
                <a:pos x="63" y="91"/>
              </a:cxn>
              <a:cxn ang="0">
                <a:pos x="61" y="68"/>
              </a:cxn>
              <a:cxn ang="0">
                <a:pos x="60" y="45"/>
              </a:cxn>
              <a:cxn ang="0">
                <a:pos x="59" y="23"/>
              </a:cxn>
              <a:cxn ang="0">
                <a:pos x="58" y="0"/>
              </a:cxn>
            </a:cxnLst>
            <a:rect l="0" t="0" r="r" b="b"/>
            <a:pathLst>
              <a:path w="63" h="107">
                <a:moveTo>
                  <a:pt x="58" y="0"/>
                </a:moveTo>
                <a:lnTo>
                  <a:pt x="51" y="2"/>
                </a:lnTo>
                <a:lnTo>
                  <a:pt x="43" y="4"/>
                </a:lnTo>
                <a:lnTo>
                  <a:pt x="36" y="7"/>
                </a:lnTo>
                <a:lnTo>
                  <a:pt x="29" y="9"/>
                </a:lnTo>
                <a:lnTo>
                  <a:pt x="22" y="12"/>
                </a:lnTo>
                <a:lnTo>
                  <a:pt x="15" y="15"/>
                </a:lnTo>
                <a:lnTo>
                  <a:pt x="7" y="17"/>
                </a:lnTo>
                <a:lnTo>
                  <a:pt x="0" y="19"/>
                </a:lnTo>
                <a:lnTo>
                  <a:pt x="2" y="41"/>
                </a:lnTo>
                <a:lnTo>
                  <a:pt x="3" y="63"/>
                </a:lnTo>
                <a:lnTo>
                  <a:pt x="3" y="85"/>
                </a:lnTo>
                <a:lnTo>
                  <a:pt x="4" y="107"/>
                </a:lnTo>
                <a:lnTo>
                  <a:pt x="11" y="105"/>
                </a:lnTo>
                <a:lnTo>
                  <a:pt x="19" y="102"/>
                </a:lnTo>
                <a:lnTo>
                  <a:pt x="26" y="101"/>
                </a:lnTo>
                <a:lnTo>
                  <a:pt x="34" y="99"/>
                </a:lnTo>
                <a:lnTo>
                  <a:pt x="41" y="96"/>
                </a:lnTo>
                <a:lnTo>
                  <a:pt x="48" y="95"/>
                </a:lnTo>
                <a:lnTo>
                  <a:pt x="56" y="93"/>
                </a:lnTo>
                <a:lnTo>
                  <a:pt x="63" y="91"/>
                </a:lnTo>
                <a:lnTo>
                  <a:pt x="61" y="68"/>
                </a:lnTo>
                <a:lnTo>
                  <a:pt x="60" y="45"/>
                </a:lnTo>
                <a:lnTo>
                  <a:pt x="59" y="23"/>
                </a:lnTo>
                <a:lnTo>
                  <a:pt x="58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hr-HR"/>
          </a:p>
        </p:txBody>
      </p:sp>
      <p:sp>
        <p:nvSpPr>
          <p:cNvPr id="54" name="Freeform 132"/>
          <p:cNvSpPr>
            <a:spLocks/>
          </p:cNvSpPr>
          <p:nvPr/>
        </p:nvSpPr>
        <p:spPr bwMode="auto">
          <a:xfrm>
            <a:off x="5928179" y="2885396"/>
            <a:ext cx="46038" cy="69850"/>
          </a:xfrm>
          <a:custGeom>
            <a:avLst/>
            <a:gdLst/>
            <a:ahLst/>
            <a:cxnLst>
              <a:cxn ang="0">
                <a:pos x="0" y="7"/>
              </a:cxn>
              <a:cxn ang="0">
                <a:pos x="0" y="26"/>
              </a:cxn>
              <a:cxn ang="0">
                <a:pos x="0" y="46"/>
              </a:cxn>
              <a:cxn ang="0">
                <a:pos x="0" y="66"/>
              </a:cxn>
              <a:cxn ang="0">
                <a:pos x="0" y="86"/>
              </a:cxn>
              <a:cxn ang="0">
                <a:pos x="7" y="85"/>
              </a:cxn>
              <a:cxn ang="0">
                <a:pos x="15" y="85"/>
              </a:cxn>
              <a:cxn ang="0">
                <a:pos x="22" y="84"/>
              </a:cxn>
              <a:cxn ang="0">
                <a:pos x="29" y="84"/>
              </a:cxn>
              <a:cxn ang="0">
                <a:pos x="36" y="83"/>
              </a:cxn>
              <a:cxn ang="0">
                <a:pos x="44" y="83"/>
              </a:cxn>
              <a:cxn ang="0">
                <a:pos x="51" y="82"/>
              </a:cxn>
              <a:cxn ang="0">
                <a:pos x="59" y="82"/>
              </a:cxn>
              <a:cxn ang="0">
                <a:pos x="59" y="61"/>
              </a:cxn>
              <a:cxn ang="0">
                <a:pos x="59" y="40"/>
              </a:cxn>
              <a:cxn ang="0">
                <a:pos x="59" y="21"/>
              </a:cxn>
              <a:cxn ang="0">
                <a:pos x="59" y="0"/>
              </a:cxn>
              <a:cxn ang="0">
                <a:pos x="52" y="1"/>
              </a:cxn>
              <a:cxn ang="0">
                <a:pos x="44" y="1"/>
              </a:cxn>
              <a:cxn ang="0">
                <a:pos x="37" y="2"/>
              </a:cxn>
              <a:cxn ang="0">
                <a:pos x="30" y="3"/>
              </a:cxn>
              <a:cxn ang="0">
                <a:pos x="22" y="5"/>
              </a:cxn>
              <a:cxn ang="0">
                <a:pos x="15" y="5"/>
              </a:cxn>
              <a:cxn ang="0">
                <a:pos x="7" y="6"/>
              </a:cxn>
              <a:cxn ang="0">
                <a:pos x="0" y="7"/>
              </a:cxn>
            </a:cxnLst>
            <a:rect l="0" t="0" r="r" b="b"/>
            <a:pathLst>
              <a:path w="59" h="86">
                <a:moveTo>
                  <a:pt x="0" y="7"/>
                </a:moveTo>
                <a:lnTo>
                  <a:pt x="0" y="26"/>
                </a:lnTo>
                <a:lnTo>
                  <a:pt x="0" y="46"/>
                </a:lnTo>
                <a:lnTo>
                  <a:pt x="0" y="66"/>
                </a:lnTo>
                <a:lnTo>
                  <a:pt x="0" y="86"/>
                </a:lnTo>
                <a:lnTo>
                  <a:pt x="7" y="85"/>
                </a:lnTo>
                <a:lnTo>
                  <a:pt x="15" y="85"/>
                </a:lnTo>
                <a:lnTo>
                  <a:pt x="22" y="84"/>
                </a:lnTo>
                <a:lnTo>
                  <a:pt x="29" y="84"/>
                </a:lnTo>
                <a:lnTo>
                  <a:pt x="36" y="83"/>
                </a:lnTo>
                <a:lnTo>
                  <a:pt x="44" y="83"/>
                </a:lnTo>
                <a:lnTo>
                  <a:pt x="51" y="82"/>
                </a:lnTo>
                <a:lnTo>
                  <a:pt x="59" y="82"/>
                </a:lnTo>
                <a:lnTo>
                  <a:pt x="59" y="61"/>
                </a:lnTo>
                <a:lnTo>
                  <a:pt x="59" y="40"/>
                </a:lnTo>
                <a:lnTo>
                  <a:pt x="59" y="21"/>
                </a:lnTo>
                <a:lnTo>
                  <a:pt x="59" y="0"/>
                </a:lnTo>
                <a:lnTo>
                  <a:pt x="52" y="1"/>
                </a:lnTo>
                <a:lnTo>
                  <a:pt x="44" y="1"/>
                </a:lnTo>
                <a:lnTo>
                  <a:pt x="37" y="2"/>
                </a:lnTo>
                <a:lnTo>
                  <a:pt x="30" y="3"/>
                </a:lnTo>
                <a:lnTo>
                  <a:pt x="22" y="5"/>
                </a:lnTo>
                <a:lnTo>
                  <a:pt x="15" y="5"/>
                </a:lnTo>
                <a:lnTo>
                  <a:pt x="7" y="6"/>
                </a:lnTo>
                <a:lnTo>
                  <a:pt x="0" y="7"/>
                </a:lnTo>
                <a:close/>
              </a:path>
            </a:pathLst>
          </a:custGeom>
          <a:solidFill>
            <a:srgbClr val="0026A5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hr-HR"/>
          </a:p>
        </p:txBody>
      </p:sp>
      <p:sp>
        <p:nvSpPr>
          <p:cNvPr id="55" name="Freeform 133"/>
          <p:cNvSpPr>
            <a:spLocks/>
          </p:cNvSpPr>
          <p:nvPr/>
        </p:nvSpPr>
        <p:spPr bwMode="auto">
          <a:xfrm>
            <a:off x="5898017" y="2304371"/>
            <a:ext cx="52387" cy="101600"/>
          </a:xfrm>
          <a:custGeom>
            <a:avLst/>
            <a:gdLst/>
            <a:ahLst/>
            <a:cxnLst>
              <a:cxn ang="0">
                <a:pos x="65" y="99"/>
              </a:cxn>
              <a:cxn ang="0">
                <a:pos x="63" y="74"/>
              </a:cxn>
              <a:cxn ang="0">
                <a:pos x="61" y="50"/>
              </a:cxn>
              <a:cxn ang="0">
                <a:pos x="57" y="26"/>
              </a:cxn>
              <a:cxn ang="0">
                <a:pos x="55" y="0"/>
              </a:cxn>
              <a:cxn ang="0">
                <a:pos x="48" y="4"/>
              </a:cxn>
              <a:cxn ang="0">
                <a:pos x="41" y="8"/>
              </a:cxn>
              <a:cxn ang="0">
                <a:pos x="34" y="12"/>
              </a:cxn>
              <a:cxn ang="0">
                <a:pos x="27" y="16"/>
              </a:cxn>
              <a:cxn ang="0">
                <a:pos x="20" y="21"/>
              </a:cxn>
              <a:cxn ang="0">
                <a:pos x="13" y="24"/>
              </a:cxn>
              <a:cxn ang="0">
                <a:pos x="6" y="29"/>
              </a:cxn>
              <a:cxn ang="0">
                <a:pos x="0" y="32"/>
              </a:cxn>
              <a:cxn ang="0">
                <a:pos x="2" y="57"/>
              </a:cxn>
              <a:cxn ang="0">
                <a:pos x="4" y="81"/>
              </a:cxn>
              <a:cxn ang="0">
                <a:pos x="6" y="104"/>
              </a:cxn>
              <a:cxn ang="0">
                <a:pos x="9" y="128"/>
              </a:cxn>
              <a:cxn ang="0">
                <a:pos x="16" y="125"/>
              </a:cxn>
              <a:cxn ang="0">
                <a:pos x="24" y="121"/>
              </a:cxn>
              <a:cxn ang="0">
                <a:pos x="31" y="118"/>
              </a:cxn>
              <a:cxn ang="0">
                <a:pos x="38" y="113"/>
              </a:cxn>
              <a:cxn ang="0">
                <a:pos x="44" y="110"/>
              </a:cxn>
              <a:cxn ang="0">
                <a:pos x="51" y="106"/>
              </a:cxn>
              <a:cxn ang="0">
                <a:pos x="58" y="103"/>
              </a:cxn>
              <a:cxn ang="0">
                <a:pos x="65" y="99"/>
              </a:cxn>
            </a:cxnLst>
            <a:rect l="0" t="0" r="r" b="b"/>
            <a:pathLst>
              <a:path w="65" h="128">
                <a:moveTo>
                  <a:pt x="65" y="99"/>
                </a:moveTo>
                <a:lnTo>
                  <a:pt x="63" y="74"/>
                </a:lnTo>
                <a:lnTo>
                  <a:pt x="61" y="50"/>
                </a:lnTo>
                <a:lnTo>
                  <a:pt x="57" y="26"/>
                </a:lnTo>
                <a:lnTo>
                  <a:pt x="55" y="0"/>
                </a:lnTo>
                <a:lnTo>
                  <a:pt x="48" y="4"/>
                </a:lnTo>
                <a:lnTo>
                  <a:pt x="41" y="8"/>
                </a:lnTo>
                <a:lnTo>
                  <a:pt x="34" y="12"/>
                </a:lnTo>
                <a:lnTo>
                  <a:pt x="27" y="16"/>
                </a:lnTo>
                <a:lnTo>
                  <a:pt x="20" y="21"/>
                </a:lnTo>
                <a:lnTo>
                  <a:pt x="13" y="24"/>
                </a:lnTo>
                <a:lnTo>
                  <a:pt x="6" y="29"/>
                </a:lnTo>
                <a:lnTo>
                  <a:pt x="0" y="32"/>
                </a:lnTo>
                <a:lnTo>
                  <a:pt x="2" y="57"/>
                </a:lnTo>
                <a:lnTo>
                  <a:pt x="4" y="81"/>
                </a:lnTo>
                <a:lnTo>
                  <a:pt x="6" y="104"/>
                </a:lnTo>
                <a:lnTo>
                  <a:pt x="9" y="128"/>
                </a:lnTo>
                <a:lnTo>
                  <a:pt x="16" y="125"/>
                </a:lnTo>
                <a:lnTo>
                  <a:pt x="24" y="121"/>
                </a:lnTo>
                <a:lnTo>
                  <a:pt x="31" y="118"/>
                </a:lnTo>
                <a:lnTo>
                  <a:pt x="38" y="113"/>
                </a:lnTo>
                <a:lnTo>
                  <a:pt x="44" y="110"/>
                </a:lnTo>
                <a:lnTo>
                  <a:pt x="51" y="106"/>
                </a:lnTo>
                <a:lnTo>
                  <a:pt x="58" y="103"/>
                </a:lnTo>
                <a:lnTo>
                  <a:pt x="65" y="99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hr-HR"/>
          </a:p>
        </p:txBody>
      </p:sp>
      <p:sp>
        <p:nvSpPr>
          <p:cNvPr id="56" name="Freeform 134"/>
          <p:cNvSpPr>
            <a:spLocks/>
          </p:cNvSpPr>
          <p:nvPr/>
        </p:nvSpPr>
        <p:spPr bwMode="auto">
          <a:xfrm>
            <a:off x="5999617" y="2421846"/>
            <a:ext cx="52387" cy="96837"/>
          </a:xfrm>
          <a:custGeom>
            <a:avLst/>
            <a:gdLst/>
            <a:ahLst/>
            <a:cxnLst>
              <a:cxn ang="0">
                <a:pos x="8" y="122"/>
              </a:cxn>
              <a:cxn ang="0">
                <a:pos x="15" y="120"/>
              </a:cxn>
              <a:cxn ang="0">
                <a:pos x="23" y="116"/>
              </a:cxn>
              <a:cxn ang="0">
                <a:pos x="30" y="114"/>
              </a:cxn>
              <a:cxn ang="0">
                <a:pos x="37" y="111"/>
              </a:cxn>
              <a:cxn ang="0">
                <a:pos x="44" y="109"/>
              </a:cxn>
              <a:cxn ang="0">
                <a:pos x="52" y="106"/>
              </a:cxn>
              <a:cxn ang="0">
                <a:pos x="59" y="103"/>
              </a:cxn>
              <a:cxn ang="0">
                <a:pos x="67" y="101"/>
              </a:cxn>
              <a:cxn ang="0">
                <a:pos x="65" y="76"/>
              </a:cxn>
              <a:cxn ang="0">
                <a:pos x="63" y="50"/>
              </a:cxn>
              <a:cxn ang="0">
                <a:pos x="60" y="25"/>
              </a:cxn>
              <a:cxn ang="0">
                <a:pos x="58" y="0"/>
              </a:cxn>
              <a:cxn ang="0">
                <a:pos x="51" y="3"/>
              </a:cxn>
              <a:cxn ang="0">
                <a:pos x="43" y="5"/>
              </a:cxn>
              <a:cxn ang="0">
                <a:pos x="36" y="9"/>
              </a:cxn>
              <a:cxn ang="0">
                <a:pos x="29" y="11"/>
              </a:cxn>
              <a:cxn ang="0">
                <a:pos x="22" y="15"/>
              </a:cxn>
              <a:cxn ang="0">
                <a:pos x="15" y="18"/>
              </a:cxn>
              <a:cxn ang="0">
                <a:pos x="7" y="20"/>
              </a:cxn>
              <a:cxn ang="0">
                <a:pos x="0" y="24"/>
              </a:cxn>
              <a:cxn ang="0">
                <a:pos x="3" y="49"/>
              </a:cxn>
              <a:cxn ang="0">
                <a:pos x="5" y="73"/>
              </a:cxn>
              <a:cxn ang="0">
                <a:pos x="6" y="98"/>
              </a:cxn>
              <a:cxn ang="0">
                <a:pos x="8" y="122"/>
              </a:cxn>
            </a:cxnLst>
            <a:rect l="0" t="0" r="r" b="b"/>
            <a:pathLst>
              <a:path w="67" h="122">
                <a:moveTo>
                  <a:pt x="8" y="122"/>
                </a:moveTo>
                <a:lnTo>
                  <a:pt x="15" y="120"/>
                </a:lnTo>
                <a:lnTo>
                  <a:pt x="23" y="116"/>
                </a:lnTo>
                <a:lnTo>
                  <a:pt x="30" y="114"/>
                </a:lnTo>
                <a:lnTo>
                  <a:pt x="37" y="111"/>
                </a:lnTo>
                <a:lnTo>
                  <a:pt x="44" y="109"/>
                </a:lnTo>
                <a:lnTo>
                  <a:pt x="52" y="106"/>
                </a:lnTo>
                <a:lnTo>
                  <a:pt x="59" y="103"/>
                </a:lnTo>
                <a:lnTo>
                  <a:pt x="67" y="101"/>
                </a:lnTo>
                <a:lnTo>
                  <a:pt x="65" y="76"/>
                </a:lnTo>
                <a:lnTo>
                  <a:pt x="63" y="50"/>
                </a:lnTo>
                <a:lnTo>
                  <a:pt x="60" y="25"/>
                </a:lnTo>
                <a:lnTo>
                  <a:pt x="58" y="0"/>
                </a:lnTo>
                <a:lnTo>
                  <a:pt x="51" y="3"/>
                </a:lnTo>
                <a:lnTo>
                  <a:pt x="43" y="5"/>
                </a:lnTo>
                <a:lnTo>
                  <a:pt x="36" y="9"/>
                </a:lnTo>
                <a:lnTo>
                  <a:pt x="29" y="11"/>
                </a:lnTo>
                <a:lnTo>
                  <a:pt x="22" y="15"/>
                </a:lnTo>
                <a:lnTo>
                  <a:pt x="15" y="18"/>
                </a:lnTo>
                <a:lnTo>
                  <a:pt x="7" y="20"/>
                </a:lnTo>
                <a:lnTo>
                  <a:pt x="0" y="24"/>
                </a:lnTo>
                <a:lnTo>
                  <a:pt x="3" y="49"/>
                </a:lnTo>
                <a:lnTo>
                  <a:pt x="5" y="73"/>
                </a:lnTo>
                <a:lnTo>
                  <a:pt x="6" y="98"/>
                </a:lnTo>
                <a:lnTo>
                  <a:pt x="8" y="122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hr-HR"/>
          </a:p>
        </p:txBody>
      </p:sp>
      <p:sp>
        <p:nvSpPr>
          <p:cNvPr id="57" name="Freeform 135"/>
          <p:cNvSpPr>
            <a:spLocks/>
          </p:cNvSpPr>
          <p:nvPr/>
        </p:nvSpPr>
        <p:spPr bwMode="auto">
          <a:xfrm>
            <a:off x="5983742" y="2256746"/>
            <a:ext cx="53975" cy="104775"/>
          </a:xfrm>
          <a:custGeom>
            <a:avLst/>
            <a:gdLst/>
            <a:ahLst/>
            <a:cxnLst>
              <a:cxn ang="0">
                <a:pos x="68" y="105"/>
              </a:cxn>
              <a:cxn ang="0">
                <a:pos x="64" y="78"/>
              </a:cxn>
              <a:cxn ang="0">
                <a:pos x="62" y="52"/>
              </a:cxn>
              <a:cxn ang="0">
                <a:pos x="58" y="27"/>
              </a:cxn>
              <a:cxn ang="0">
                <a:pos x="55" y="0"/>
              </a:cxn>
              <a:cxn ang="0">
                <a:pos x="48" y="4"/>
              </a:cxn>
              <a:cxn ang="0">
                <a:pos x="41" y="8"/>
              </a:cxn>
              <a:cxn ang="0">
                <a:pos x="34" y="12"/>
              </a:cxn>
              <a:cxn ang="0">
                <a:pos x="27" y="15"/>
              </a:cxn>
              <a:cxn ang="0">
                <a:pos x="20" y="19"/>
              </a:cxn>
              <a:cxn ang="0">
                <a:pos x="14" y="23"/>
              </a:cxn>
              <a:cxn ang="0">
                <a:pos x="7" y="27"/>
              </a:cxn>
              <a:cxn ang="0">
                <a:pos x="0" y="31"/>
              </a:cxn>
              <a:cxn ang="0">
                <a:pos x="2" y="57"/>
              </a:cxn>
              <a:cxn ang="0">
                <a:pos x="5" y="82"/>
              </a:cxn>
              <a:cxn ang="0">
                <a:pos x="8" y="108"/>
              </a:cxn>
              <a:cxn ang="0">
                <a:pos x="10" y="134"/>
              </a:cxn>
              <a:cxn ang="0">
                <a:pos x="17" y="130"/>
              </a:cxn>
              <a:cxn ang="0">
                <a:pos x="25" y="126"/>
              </a:cxn>
              <a:cxn ang="0">
                <a:pos x="32" y="122"/>
              </a:cxn>
              <a:cxn ang="0">
                <a:pos x="39" y="119"/>
              </a:cxn>
              <a:cxn ang="0">
                <a:pos x="46" y="115"/>
              </a:cxn>
              <a:cxn ang="0">
                <a:pos x="53" y="112"/>
              </a:cxn>
              <a:cxn ang="0">
                <a:pos x="61" y="108"/>
              </a:cxn>
              <a:cxn ang="0">
                <a:pos x="68" y="105"/>
              </a:cxn>
            </a:cxnLst>
            <a:rect l="0" t="0" r="r" b="b"/>
            <a:pathLst>
              <a:path w="68" h="134">
                <a:moveTo>
                  <a:pt x="68" y="105"/>
                </a:moveTo>
                <a:lnTo>
                  <a:pt x="64" y="78"/>
                </a:lnTo>
                <a:lnTo>
                  <a:pt x="62" y="52"/>
                </a:lnTo>
                <a:lnTo>
                  <a:pt x="58" y="27"/>
                </a:lnTo>
                <a:lnTo>
                  <a:pt x="55" y="0"/>
                </a:lnTo>
                <a:lnTo>
                  <a:pt x="48" y="4"/>
                </a:lnTo>
                <a:lnTo>
                  <a:pt x="41" y="8"/>
                </a:lnTo>
                <a:lnTo>
                  <a:pt x="34" y="12"/>
                </a:lnTo>
                <a:lnTo>
                  <a:pt x="27" y="15"/>
                </a:lnTo>
                <a:lnTo>
                  <a:pt x="20" y="19"/>
                </a:lnTo>
                <a:lnTo>
                  <a:pt x="14" y="23"/>
                </a:lnTo>
                <a:lnTo>
                  <a:pt x="7" y="27"/>
                </a:lnTo>
                <a:lnTo>
                  <a:pt x="0" y="31"/>
                </a:lnTo>
                <a:lnTo>
                  <a:pt x="2" y="57"/>
                </a:lnTo>
                <a:lnTo>
                  <a:pt x="5" y="82"/>
                </a:lnTo>
                <a:lnTo>
                  <a:pt x="8" y="108"/>
                </a:lnTo>
                <a:lnTo>
                  <a:pt x="10" y="134"/>
                </a:lnTo>
                <a:lnTo>
                  <a:pt x="17" y="130"/>
                </a:lnTo>
                <a:lnTo>
                  <a:pt x="25" y="126"/>
                </a:lnTo>
                <a:lnTo>
                  <a:pt x="32" y="122"/>
                </a:lnTo>
                <a:lnTo>
                  <a:pt x="39" y="119"/>
                </a:lnTo>
                <a:lnTo>
                  <a:pt x="46" y="115"/>
                </a:lnTo>
                <a:lnTo>
                  <a:pt x="53" y="112"/>
                </a:lnTo>
                <a:lnTo>
                  <a:pt x="61" y="108"/>
                </a:lnTo>
                <a:lnTo>
                  <a:pt x="68" y="105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hr-HR"/>
          </a:p>
        </p:txBody>
      </p:sp>
      <p:sp>
        <p:nvSpPr>
          <p:cNvPr id="58" name="Freeform 136"/>
          <p:cNvSpPr>
            <a:spLocks/>
          </p:cNvSpPr>
          <p:nvPr/>
        </p:nvSpPr>
        <p:spPr bwMode="auto">
          <a:xfrm>
            <a:off x="6017079" y="2732996"/>
            <a:ext cx="49213" cy="79375"/>
          </a:xfrm>
          <a:custGeom>
            <a:avLst/>
            <a:gdLst/>
            <a:ahLst/>
            <a:cxnLst>
              <a:cxn ang="0">
                <a:pos x="3" y="101"/>
              </a:cxn>
              <a:cxn ang="0">
                <a:pos x="9" y="99"/>
              </a:cxn>
              <a:cxn ang="0">
                <a:pos x="17" y="98"/>
              </a:cxn>
              <a:cxn ang="0">
                <a:pos x="24" y="97"/>
              </a:cxn>
              <a:cxn ang="0">
                <a:pos x="32" y="96"/>
              </a:cxn>
              <a:cxn ang="0">
                <a:pos x="39" y="96"/>
              </a:cxn>
              <a:cxn ang="0">
                <a:pos x="47" y="95"/>
              </a:cxn>
              <a:cxn ang="0">
                <a:pos x="54" y="94"/>
              </a:cxn>
              <a:cxn ang="0">
                <a:pos x="62" y="93"/>
              </a:cxn>
              <a:cxn ang="0">
                <a:pos x="61" y="70"/>
              </a:cxn>
              <a:cxn ang="0">
                <a:pos x="61" y="46"/>
              </a:cxn>
              <a:cxn ang="0">
                <a:pos x="61" y="23"/>
              </a:cxn>
              <a:cxn ang="0">
                <a:pos x="60" y="0"/>
              </a:cxn>
              <a:cxn ang="0">
                <a:pos x="52" y="2"/>
              </a:cxn>
              <a:cxn ang="0">
                <a:pos x="45" y="3"/>
              </a:cxn>
              <a:cxn ang="0">
                <a:pos x="37" y="4"/>
              </a:cxn>
              <a:cxn ang="0">
                <a:pos x="30" y="6"/>
              </a:cxn>
              <a:cxn ang="0">
                <a:pos x="23" y="7"/>
              </a:cxn>
              <a:cxn ang="0">
                <a:pos x="15" y="8"/>
              </a:cxn>
              <a:cxn ang="0">
                <a:pos x="8" y="11"/>
              </a:cxn>
              <a:cxn ang="0">
                <a:pos x="0" y="12"/>
              </a:cxn>
              <a:cxn ang="0">
                <a:pos x="1" y="34"/>
              </a:cxn>
              <a:cxn ang="0">
                <a:pos x="1" y="56"/>
              </a:cxn>
              <a:cxn ang="0">
                <a:pos x="1" y="79"/>
              </a:cxn>
              <a:cxn ang="0">
                <a:pos x="3" y="101"/>
              </a:cxn>
            </a:cxnLst>
            <a:rect l="0" t="0" r="r" b="b"/>
            <a:pathLst>
              <a:path w="62" h="101">
                <a:moveTo>
                  <a:pt x="3" y="101"/>
                </a:moveTo>
                <a:lnTo>
                  <a:pt x="9" y="99"/>
                </a:lnTo>
                <a:lnTo>
                  <a:pt x="17" y="98"/>
                </a:lnTo>
                <a:lnTo>
                  <a:pt x="24" y="97"/>
                </a:lnTo>
                <a:lnTo>
                  <a:pt x="32" y="96"/>
                </a:lnTo>
                <a:lnTo>
                  <a:pt x="39" y="96"/>
                </a:lnTo>
                <a:lnTo>
                  <a:pt x="47" y="95"/>
                </a:lnTo>
                <a:lnTo>
                  <a:pt x="54" y="94"/>
                </a:lnTo>
                <a:lnTo>
                  <a:pt x="62" y="93"/>
                </a:lnTo>
                <a:lnTo>
                  <a:pt x="61" y="70"/>
                </a:lnTo>
                <a:lnTo>
                  <a:pt x="61" y="46"/>
                </a:lnTo>
                <a:lnTo>
                  <a:pt x="61" y="23"/>
                </a:lnTo>
                <a:lnTo>
                  <a:pt x="60" y="0"/>
                </a:lnTo>
                <a:lnTo>
                  <a:pt x="52" y="2"/>
                </a:lnTo>
                <a:lnTo>
                  <a:pt x="45" y="3"/>
                </a:lnTo>
                <a:lnTo>
                  <a:pt x="37" y="4"/>
                </a:lnTo>
                <a:lnTo>
                  <a:pt x="30" y="6"/>
                </a:lnTo>
                <a:lnTo>
                  <a:pt x="23" y="7"/>
                </a:lnTo>
                <a:lnTo>
                  <a:pt x="15" y="8"/>
                </a:lnTo>
                <a:lnTo>
                  <a:pt x="8" y="11"/>
                </a:lnTo>
                <a:lnTo>
                  <a:pt x="0" y="12"/>
                </a:lnTo>
                <a:lnTo>
                  <a:pt x="1" y="34"/>
                </a:lnTo>
                <a:lnTo>
                  <a:pt x="1" y="56"/>
                </a:lnTo>
                <a:lnTo>
                  <a:pt x="1" y="79"/>
                </a:lnTo>
                <a:lnTo>
                  <a:pt x="3" y="101"/>
                </a:lnTo>
                <a:close/>
              </a:path>
            </a:pathLst>
          </a:custGeom>
          <a:solidFill>
            <a:srgbClr val="0026A5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hr-HR"/>
          </a:p>
        </p:txBody>
      </p:sp>
      <p:sp>
        <p:nvSpPr>
          <p:cNvPr id="59" name="Freeform 137"/>
          <p:cNvSpPr>
            <a:spLocks/>
          </p:cNvSpPr>
          <p:nvPr/>
        </p:nvSpPr>
        <p:spPr bwMode="auto">
          <a:xfrm>
            <a:off x="6010729" y="2580596"/>
            <a:ext cx="50800" cy="88900"/>
          </a:xfrm>
          <a:custGeom>
            <a:avLst/>
            <a:gdLst/>
            <a:ahLst/>
            <a:cxnLst>
              <a:cxn ang="0">
                <a:pos x="5" y="112"/>
              </a:cxn>
              <a:cxn ang="0">
                <a:pos x="13" y="110"/>
              </a:cxn>
              <a:cxn ang="0">
                <a:pos x="20" y="107"/>
              </a:cxn>
              <a:cxn ang="0">
                <a:pos x="28" y="106"/>
              </a:cxn>
              <a:cxn ang="0">
                <a:pos x="35" y="104"/>
              </a:cxn>
              <a:cxn ang="0">
                <a:pos x="42" y="103"/>
              </a:cxn>
              <a:cxn ang="0">
                <a:pos x="50" y="100"/>
              </a:cxn>
              <a:cxn ang="0">
                <a:pos x="57" y="99"/>
              </a:cxn>
              <a:cxn ang="0">
                <a:pos x="65" y="97"/>
              </a:cxn>
              <a:cxn ang="0">
                <a:pos x="64" y="73"/>
              </a:cxn>
              <a:cxn ang="0">
                <a:pos x="62" y="49"/>
              </a:cxn>
              <a:cxn ang="0">
                <a:pos x="60" y="24"/>
              </a:cxn>
              <a:cxn ang="0">
                <a:pos x="59" y="0"/>
              </a:cxn>
              <a:cxn ang="0">
                <a:pos x="52" y="2"/>
              </a:cxn>
              <a:cxn ang="0">
                <a:pos x="44" y="5"/>
              </a:cxn>
              <a:cxn ang="0">
                <a:pos x="37" y="7"/>
              </a:cxn>
              <a:cxn ang="0">
                <a:pos x="30" y="8"/>
              </a:cxn>
              <a:cxn ang="0">
                <a:pos x="23" y="11"/>
              </a:cxn>
              <a:cxn ang="0">
                <a:pos x="15" y="13"/>
              </a:cxn>
              <a:cxn ang="0">
                <a:pos x="8" y="15"/>
              </a:cxn>
              <a:cxn ang="0">
                <a:pos x="0" y="17"/>
              </a:cxn>
              <a:cxn ang="0">
                <a:pos x="1" y="42"/>
              </a:cxn>
              <a:cxn ang="0">
                <a:pos x="2" y="65"/>
              </a:cxn>
              <a:cxn ang="0">
                <a:pos x="4" y="88"/>
              </a:cxn>
              <a:cxn ang="0">
                <a:pos x="5" y="112"/>
              </a:cxn>
            </a:cxnLst>
            <a:rect l="0" t="0" r="r" b="b"/>
            <a:pathLst>
              <a:path w="65" h="112">
                <a:moveTo>
                  <a:pt x="5" y="112"/>
                </a:moveTo>
                <a:lnTo>
                  <a:pt x="13" y="110"/>
                </a:lnTo>
                <a:lnTo>
                  <a:pt x="20" y="107"/>
                </a:lnTo>
                <a:lnTo>
                  <a:pt x="28" y="106"/>
                </a:lnTo>
                <a:lnTo>
                  <a:pt x="35" y="104"/>
                </a:lnTo>
                <a:lnTo>
                  <a:pt x="42" y="103"/>
                </a:lnTo>
                <a:lnTo>
                  <a:pt x="50" y="100"/>
                </a:lnTo>
                <a:lnTo>
                  <a:pt x="57" y="99"/>
                </a:lnTo>
                <a:lnTo>
                  <a:pt x="65" y="97"/>
                </a:lnTo>
                <a:lnTo>
                  <a:pt x="64" y="73"/>
                </a:lnTo>
                <a:lnTo>
                  <a:pt x="62" y="49"/>
                </a:lnTo>
                <a:lnTo>
                  <a:pt x="60" y="24"/>
                </a:lnTo>
                <a:lnTo>
                  <a:pt x="59" y="0"/>
                </a:lnTo>
                <a:lnTo>
                  <a:pt x="52" y="2"/>
                </a:lnTo>
                <a:lnTo>
                  <a:pt x="44" y="5"/>
                </a:lnTo>
                <a:lnTo>
                  <a:pt x="37" y="7"/>
                </a:lnTo>
                <a:lnTo>
                  <a:pt x="30" y="8"/>
                </a:lnTo>
                <a:lnTo>
                  <a:pt x="23" y="11"/>
                </a:lnTo>
                <a:lnTo>
                  <a:pt x="15" y="13"/>
                </a:lnTo>
                <a:lnTo>
                  <a:pt x="8" y="15"/>
                </a:lnTo>
                <a:lnTo>
                  <a:pt x="0" y="17"/>
                </a:lnTo>
                <a:lnTo>
                  <a:pt x="1" y="42"/>
                </a:lnTo>
                <a:lnTo>
                  <a:pt x="2" y="65"/>
                </a:lnTo>
                <a:lnTo>
                  <a:pt x="4" y="88"/>
                </a:lnTo>
                <a:lnTo>
                  <a:pt x="5" y="112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hr-HR"/>
          </a:p>
        </p:txBody>
      </p:sp>
      <p:sp>
        <p:nvSpPr>
          <p:cNvPr id="60" name="Freeform 138"/>
          <p:cNvSpPr>
            <a:spLocks/>
          </p:cNvSpPr>
          <p:nvPr/>
        </p:nvSpPr>
        <p:spPr bwMode="auto">
          <a:xfrm>
            <a:off x="6018667" y="2877458"/>
            <a:ext cx="47625" cy="71438"/>
          </a:xfrm>
          <a:custGeom>
            <a:avLst/>
            <a:gdLst/>
            <a:ahLst/>
            <a:cxnLst>
              <a:cxn ang="0">
                <a:pos x="61" y="0"/>
              </a:cxn>
              <a:cxn ang="0">
                <a:pos x="53" y="0"/>
              </a:cxn>
              <a:cxn ang="0">
                <a:pos x="46" y="2"/>
              </a:cxn>
              <a:cxn ang="0">
                <a:pos x="38" y="2"/>
              </a:cxn>
              <a:cxn ang="0">
                <a:pos x="31" y="3"/>
              </a:cxn>
              <a:cxn ang="0">
                <a:pos x="23" y="4"/>
              </a:cxn>
              <a:cxn ang="0">
                <a:pos x="14" y="5"/>
              </a:cxn>
              <a:cxn ang="0">
                <a:pos x="8" y="5"/>
              </a:cxn>
              <a:cxn ang="0">
                <a:pos x="0" y="6"/>
              </a:cxn>
              <a:cxn ang="0">
                <a:pos x="0" y="28"/>
              </a:cxn>
              <a:cxn ang="0">
                <a:pos x="0" y="49"/>
              </a:cxn>
              <a:cxn ang="0">
                <a:pos x="0" y="70"/>
              </a:cxn>
              <a:cxn ang="0">
                <a:pos x="0" y="91"/>
              </a:cxn>
              <a:cxn ang="0">
                <a:pos x="6" y="91"/>
              </a:cxn>
              <a:cxn ang="0">
                <a:pos x="14" y="90"/>
              </a:cxn>
              <a:cxn ang="0">
                <a:pos x="21" y="90"/>
              </a:cxn>
              <a:cxn ang="0">
                <a:pos x="29" y="89"/>
              </a:cxn>
              <a:cxn ang="0">
                <a:pos x="36" y="89"/>
              </a:cxn>
              <a:cxn ang="0">
                <a:pos x="44" y="89"/>
              </a:cxn>
              <a:cxn ang="0">
                <a:pos x="51" y="88"/>
              </a:cxn>
              <a:cxn ang="0">
                <a:pos x="59" y="88"/>
              </a:cxn>
              <a:cxn ang="0">
                <a:pos x="59" y="66"/>
              </a:cxn>
              <a:cxn ang="0">
                <a:pos x="61" y="44"/>
              </a:cxn>
              <a:cxn ang="0">
                <a:pos x="61" y="22"/>
              </a:cxn>
              <a:cxn ang="0">
                <a:pos x="61" y="0"/>
              </a:cxn>
            </a:cxnLst>
            <a:rect l="0" t="0" r="r" b="b"/>
            <a:pathLst>
              <a:path w="61" h="91">
                <a:moveTo>
                  <a:pt x="61" y="0"/>
                </a:moveTo>
                <a:lnTo>
                  <a:pt x="53" y="0"/>
                </a:lnTo>
                <a:lnTo>
                  <a:pt x="46" y="2"/>
                </a:lnTo>
                <a:lnTo>
                  <a:pt x="38" y="2"/>
                </a:lnTo>
                <a:lnTo>
                  <a:pt x="31" y="3"/>
                </a:lnTo>
                <a:lnTo>
                  <a:pt x="23" y="4"/>
                </a:lnTo>
                <a:lnTo>
                  <a:pt x="14" y="5"/>
                </a:lnTo>
                <a:lnTo>
                  <a:pt x="8" y="5"/>
                </a:lnTo>
                <a:lnTo>
                  <a:pt x="0" y="6"/>
                </a:lnTo>
                <a:lnTo>
                  <a:pt x="0" y="28"/>
                </a:lnTo>
                <a:lnTo>
                  <a:pt x="0" y="49"/>
                </a:lnTo>
                <a:lnTo>
                  <a:pt x="0" y="70"/>
                </a:lnTo>
                <a:lnTo>
                  <a:pt x="0" y="91"/>
                </a:lnTo>
                <a:lnTo>
                  <a:pt x="6" y="91"/>
                </a:lnTo>
                <a:lnTo>
                  <a:pt x="14" y="90"/>
                </a:lnTo>
                <a:lnTo>
                  <a:pt x="21" y="90"/>
                </a:lnTo>
                <a:lnTo>
                  <a:pt x="29" y="89"/>
                </a:lnTo>
                <a:lnTo>
                  <a:pt x="36" y="89"/>
                </a:lnTo>
                <a:lnTo>
                  <a:pt x="44" y="89"/>
                </a:lnTo>
                <a:lnTo>
                  <a:pt x="51" y="88"/>
                </a:lnTo>
                <a:lnTo>
                  <a:pt x="59" y="88"/>
                </a:lnTo>
                <a:lnTo>
                  <a:pt x="59" y="66"/>
                </a:lnTo>
                <a:lnTo>
                  <a:pt x="61" y="44"/>
                </a:lnTo>
                <a:lnTo>
                  <a:pt x="61" y="22"/>
                </a:lnTo>
                <a:lnTo>
                  <a:pt x="61" y="0"/>
                </a:lnTo>
                <a:close/>
              </a:path>
            </a:pathLst>
          </a:custGeom>
          <a:solidFill>
            <a:srgbClr val="0026A5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hr-HR"/>
          </a:p>
        </p:txBody>
      </p:sp>
      <p:sp>
        <p:nvSpPr>
          <p:cNvPr id="61" name="Freeform 139"/>
          <p:cNvSpPr>
            <a:spLocks/>
          </p:cNvSpPr>
          <p:nvPr/>
        </p:nvSpPr>
        <p:spPr bwMode="auto">
          <a:xfrm>
            <a:off x="6190117" y="2610758"/>
            <a:ext cx="50800" cy="82550"/>
          </a:xfrm>
          <a:custGeom>
            <a:avLst/>
            <a:gdLst/>
            <a:ahLst/>
            <a:cxnLst>
              <a:cxn ang="0">
                <a:pos x="60" y="0"/>
              </a:cxn>
              <a:cxn ang="0">
                <a:pos x="52" y="1"/>
              </a:cxn>
              <a:cxn ang="0">
                <a:pos x="45" y="4"/>
              </a:cxn>
              <a:cxn ang="0">
                <a:pos x="37" y="5"/>
              </a:cxn>
              <a:cxn ang="0">
                <a:pos x="30" y="6"/>
              </a:cxn>
              <a:cxn ang="0">
                <a:pos x="22" y="8"/>
              </a:cxn>
              <a:cxn ang="0">
                <a:pos x="15" y="9"/>
              </a:cxn>
              <a:cxn ang="0">
                <a:pos x="7" y="12"/>
              </a:cxn>
              <a:cxn ang="0">
                <a:pos x="0" y="13"/>
              </a:cxn>
              <a:cxn ang="0">
                <a:pos x="1" y="36"/>
              </a:cxn>
              <a:cxn ang="0">
                <a:pos x="2" y="58"/>
              </a:cxn>
              <a:cxn ang="0">
                <a:pos x="3" y="81"/>
              </a:cxn>
              <a:cxn ang="0">
                <a:pos x="5" y="104"/>
              </a:cxn>
              <a:cxn ang="0">
                <a:pos x="12" y="103"/>
              </a:cxn>
              <a:cxn ang="0">
                <a:pos x="20" y="102"/>
              </a:cxn>
              <a:cxn ang="0">
                <a:pos x="27" y="100"/>
              </a:cxn>
              <a:cxn ang="0">
                <a:pos x="35" y="99"/>
              </a:cxn>
              <a:cxn ang="0">
                <a:pos x="41" y="98"/>
              </a:cxn>
              <a:cxn ang="0">
                <a:pos x="50" y="97"/>
              </a:cxn>
              <a:cxn ang="0">
                <a:pos x="56" y="96"/>
              </a:cxn>
              <a:cxn ang="0">
                <a:pos x="65" y="95"/>
              </a:cxn>
              <a:cxn ang="0">
                <a:pos x="63" y="70"/>
              </a:cxn>
              <a:cxn ang="0">
                <a:pos x="62" y="47"/>
              </a:cxn>
              <a:cxn ang="0">
                <a:pos x="61" y="24"/>
              </a:cxn>
              <a:cxn ang="0">
                <a:pos x="60" y="0"/>
              </a:cxn>
            </a:cxnLst>
            <a:rect l="0" t="0" r="r" b="b"/>
            <a:pathLst>
              <a:path w="65" h="104">
                <a:moveTo>
                  <a:pt x="60" y="0"/>
                </a:moveTo>
                <a:lnTo>
                  <a:pt x="52" y="1"/>
                </a:lnTo>
                <a:lnTo>
                  <a:pt x="45" y="4"/>
                </a:lnTo>
                <a:lnTo>
                  <a:pt x="37" y="5"/>
                </a:lnTo>
                <a:lnTo>
                  <a:pt x="30" y="6"/>
                </a:lnTo>
                <a:lnTo>
                  <a:pt x="22" y="8"/>
                </a:lnTo>
                <a:lnTo>
                  <a:pt x="15" y="9"/>
                </a:lnTo>
                <a:lnTo>
                  <a:pt x="7" y="12"/>
                </a:lnTo>
                <a:lnTo>
                  <a:pt x="0" y="13"/>
                </a:lnTo>
                <a:lnTo>
                  <a:pt x="1" y="36"/>
                </a:lnTo>
                <a:lnTo>
                  <a:pt x="2" y="58"/>
                </a:lnTo>
                <a:lnTo>
                  <a:pt x="3" y="81"/>
                </a:lnTo>
                <a:lnTo>
                  <a:pt x="5" y="104"/>
                </a:lnTo>
                <a:lnTo>
                  <a:pt x="12" y="103"/>
                </a:lnTo>
                <a:lnTo>
                  <a:pt x="20" y="102"/>
                </a:lnTo>
                <a:lnTo>
                  <a:pt x="27" y="100"/>
                </a:lnTo>
                <a:lnTo>
                  <a:pt x="35" y="99"/>
                </a:lnTo>
                <a:lnTo>
                  <a:pt x="41" y="98"/>
                </a:lnTo>
                <a:lnTo>
                  <a:pt x="50" y="97"/>
                </a:lnTo>
                <a:lnTo>
                  <a:pt x="56" y="96"/>
                </a:lnTo>
                <a:lnTo>
                  <a:pt x="65" y="95"/>
                </a:lnTo>
                <a:lnTo>
                  <a:pt x="63" y="70"/>
                </a:lnTo>
                <a:lnTo>
                  <a:pt x="62" y="47"/>
                </a:lnTo>
                <a:lnTo>
                  <a:pt x="61" y="24"/>
                </a:lnTo>
                <a:lnTo>
                  <a:pt x="60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hr-HR"/>
          </a:p>
        </p:txBody>
      </p:sp>
      <p:sp>
        <p:nvSpPr>
          <p:cNvPr id="62" name="Freeform 140"/>
          <p:cNvSpPr>
            <a:spLocks/>
          </p:cNvSpPr>
          <p:nvPr/>
        </p:nvSpPr>
        <p:spPr bwMode="auto">
          <a:xfrm>
            <a:off x="6194879" y="2759983"/>
            <a:ext cx="49213" cy="77788"/>
          </a:xfrm>
          <a:custGeom>
            <a:avLst/>
            <a:gdLst/>
            <a:ahLst/>
            <a:cxnLst>
              <a:cxn ang="0">
                <a:pos x="61" y="0"/>
              </a:cxn>
              <a:cxn ang="0">
                <a:pos x="53" y="1"/>
              </a:cxn>
              <a:cxn ang="0">
                <a:pos x="45" y="1"/>
              </a:cxn>
              <a:cxn ang="0">
                <a:pos x="37" y="2"/>
              </a:cxn>
              <a:cxn ang="0">
                <a:pos x="30" y="3"/>
              </a:cxn>
              <a:cxn ang="0">
                <a:pos x="22" y="5"/>
              </a:cxn>
              <a:cxn ang="0">
                <a:pos x="15" y="5"/>
              </a:cxn>
              <a:cxn ang="0">
                <a:pos x="7" y="6"/>
              </a:cxn>
              <a:cxn ang="0">
                <a:pos x="0" y="7"/>
              </a:cxn>
              <a:cxn ang="0">
                <a:pos x="1" y="30"/>
              </a:cxn>
              <a:cxn ang="0">
                <a:pos x="1" y="52"/>
              </a:cxn>
              <a:cxn ang="0">
                <a:pos x="1" y="75"/>
              </a:cxn>
              <a:cxn ang="0">
                <a:pos x="1" y="98"/>
              </a:cxn>
              <a:cxn ang="0">
                <a:pos x="8" y="97"/>
              </a:cxn>
              <a:cxn ang="0">
                <a:pos x="16" y="97"/>
              </a:cxn>
              <a:cxn ang="0">
                <a:pos x="23" y="96"/>
              </a:cxn>
              <a:cxn ang="0">
                <a:pos x="31" y="94"/>
              </a:cxn>
              <a:cxn ang="0">
                <a:pos x="38" y="94"/>
              </a:cxn>
              <a:cxn ang="0">
                <a:pos x="46" y="93"/>
              </a:cxn>
              <a:cxn ang="0">
                <a:pos x="54" y="93"/>
              </a:cxn>
              <a:cxn ang="0">
                <a:pos x="62" y="92"/>
              </a:cxn>
              <a:cxn ang="0">
                <a:pos x="62" y="69"/>
              </a:cxn>
              <a:cxn ang="0">
                <a:pos x="62" y="46"/>
              </a:cxn>
              <a:cxn ang="0">
                <a:pos x="61" y="23"/>
              </a:cxn>
              <a:cxn ang="0">
                <a:pos x="61" y="0"/>
              </a:cxn>
            </a:cxnLst>
            <a:rect l="0" t="0" r="r" b="b"/>
            <a:pathLst>
              <a:path w="62" h="98">
                <a:moveTo>
                  <a:pt x="61" y="0"/>
                </a:moveTo>
                <a:lnTo>
                  <a:pt x="53" y="1"/>
                </a:lnTo>
                <a:lnTo>
                  <a:pt x="45" y="1"/>
                </a:lnTo>
                <a:lnTo>
                  <a:pt x="37" y="2"/>
                </a:lnTo>
                <a:lnTo>
                  <a:pt x="30" y="3"/>
                </a:lnTo>
                <a:lnTo>
                  <a:pt x="22" y="5"/>
                </a:lnTo>
                <a:lnTo>
                  <a:pt x="15" y="5"/>
                </a:lnTo>
                <a:lnTo>
                  <a:pt x="7" y="6"/>
                </a:lnTo>
                <a:lnTo>
                  <a:pt x="0" y="7"/>
                </a:lnTo>
                <a:lnTo>
                  <a:pt x="1" y="30"/>
                </a:lnTo>
                <a:lnTo>
                  <a:pt x="1" y="52"/>
                </a:lnTo>
                <a:lnTo>
                  <a:pt x="1" y="75"/>
                </a:lnTo>
                <a:lnTo>
                  <a:pt x="1" y="98"/>
                </a:lnTo>
                <a:lnTo>
                  <a:pt x="8" y="97"/>
                </a:lnTo>
                <a:lnTo>
                  <a:pt x="16" y="97"/>
                </a:lnTo>
                <a:lnTo>
                  <a:pt x="23" y="96"/>
                </a:lnTo>
                <a:lnTo>
                  <a:pt x="31" y="94"/>
                </a:lnTo>
                <a:lnTo>
                  <a:pt x="38" y="94"/>
                </a:lnTo>
                <a:lnTo>
                  <a:pt x="46" y="93"/>
                </a:lnTo>
                <a:lnTo>
                  <a:pt x="54" y="93"/>
                </a:lnTo>
                <a:lnTo>
                  <a:pt x="62" y="92"/>
                </a:lnTo>
                <a:lnTo>
                  <a:pt x="62" y="69"/>
                </a:lnTo>
                <a:lnTo>
                  <a:pt x="62" y="46"/>
                </a:lnTo>
                <a:lnTo>
                  <a:pt x="61" y="23"/>
                </a:lnTo>
                <a:lnTo>
                  <a:pt x="61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hr-HR"/>
          </a:p>
        </p:txBody>
      </p:sp>
      <p:sp>
        <p:nvSpPr>
          <p:cNvPr id="63" name="Freeform 141"/>
          <p:cNvSpPr>
            <a:spLocks/>
          </p:cNvSpPr>
          <p:nvPr/>
        </p:nvSpPr>
        <p:spPr bwMode="auto">
          <a:xfrm>
            <a:off x="6193292" y="2907621"/>
            <a:ext cx="49212" cy="71437"/>
          </a:xfrm>
          <a:custGeom>
            <a:avLst/>
            <a:gdLst/>
            <a:ahLst/>
            <a:cxnLst>
              <a:cxn ang="0">
                <a:pos x="2" y="3"/>
              </a:cxn>
              <a:cxn ang="0">
                <a:pos x="2" y="25"/>
              </a:cxn>
              <a:cxn ang="0">
                <a:pos x="1" y="47"/>
              </a:cxn>
              <a:cxn ang="0">
                <a:pos x="1" y="70"/>
              </a:cxn>
              <a:cxn ang="0">
                <a:pos x="0" y="91"/>
              </a:cxn>
              <a:cxn ang="0">
                <a:pos x="7" y="91"/>
              </a:cxn>
              <a:cxn ang="0">
                <a:pos x="15" y="91"/>
              </a:cxn>
              <a:cxn ang="0">
                <a:pos x="22" y="91"/>
              </a:cxn>
              <a:cxn ang="0">
                <a:pos x="30" y="91"/>
              </a:cxn>
              <a:cxn ang="0">
                <a:pos x="37" y="91"/>
              </a:cxn>
              <a:cxn ang="0">
                <a:pos x="45" y="91"/>
              </a:cxn>
              <a:cxn ang="0">
                <a:pos x="52" y="91"/>
              </a:cxn>
              <a:cxn ang="0">
                <a:pos x="60" y="91"/>
              </a:cxn>
              <a:cxn ang="0">
                <a:pos x="61" y="68"/>
              </a:cxn>
              <a:cxn ang="0">
                <a:pos x="61" y="45"/>
              </a:cxn>
              <a:cxn ang="0">
                <a:pos x="62" y="23"/>
              </a:cxn>
              <a:cxn ang="0">
                <a:pos x="62" y="0"/>
              </a:cxn>
              <a:cxn ang="0">
                <a:pos x="54" y="0"/>
              </a:cxn>
              <a:cxn ang="0">
                <a:pos x="47" y="0"/>
              </a:cxn>
              <a:cxn ang="0">
                <a:pos x="39" y="0"/>
              </a:cxn>
              <a:cxn ang="0">
                <a:pos x="32" y="2"/>
              </a:cxn>
              <a:cxn ang="0">
                <a:pos x="24" y="2"/>
              </a:cxn>
              <a:cxn ang="0">
                <a:pos x="17" y="2"/>
              </a:cxn>
              <a:cxn ang="0">
                <a:pos x="9" y="3"/>
              </a:cxn>
              <a:cxn ang="0">
                <a:pos x="2" y="3"/>
              </a:cxn>
            </a:cxnLst>
            <a:rect l="0" t="0" r="r" b="b"/>
            <a:pathLst>
              <a:path w="62" h="91">
                <a:moveTo>
                  <a:pt x="2" y="3"/>
                </a:moveTo>
                <a:lnTo>
                  <a:pt x="2" y="25"/>
                </a:lnTo>
                <a:lnTo>
                  <a:pt x="1" y="47"/>
                </a:lnTo>
                <a:lnTo>
                  <a:pt x="1" y="70"/>
                </a:lnTo>
                <a:lnTo>
                  <a:pt x="0" y="91"/>
                </a:lnTo>
                <a:lnTo>
                  <a:pt x="7" y="91"/>
                </a:lnTo>
                <a:lnTo>
                  <a:pt x="15" y="91"/>
                </a:lnTo>
                <a:lnTo>
                  <a:pt x="22" y="91"/>
                </a:lnTo>
                <a:lnTo>
                  <a:pt x="30" y="91"/>
                </a:lnTo>
                <a:lnTo>
                  <a:pt x="37" y="91"/>
                </a:lnTo>
                <a:lnTo>
                  <a:pt x="45" y="91"/>
                </a:lnTo>
                <a:lnTo>
                  <a:pt x="52" y="91"/>
                </a:lnTo>
                <a:lnTo>
                  <a:pt x="60" y="91"/>
                </a:lnTo>
                <a:lnTo>
                  <a:pt x="61" y="68"/>
                </a:lnTo>
                <a:lnTo>
                  <a:pt x="61" y="45"/>
                </a:lnTo>
                <a:lnTo>
                  <a:pt x="62" y="23"/>
                </a:lnTo>
                <a:lnTo>
                  <a:pt x="62" y="0"/>
                </a:lnTo>
                <a:lnTo>
                  <a:pt x="54" y="0"/>
                </a:lnTo>
                <a:lnTo>
                  <a:pt x="47" y="0"/>
                </a:lnTo>
                <a:lnTo>
                  <a:pt x="39" y="0"/>
                </a:lnTo>
                <a:lnTo>
                  <a:pt x="32" y="2"/>
                </a:lnTo>
                <a:lnTo>
                  <a:pt x="24" y="2"/>
                </a:lnTo>
                <a:lnTo>
                  <a:pt x="17" y="2"/>
                </a:lnTo>
                <a:lnTo>
                  <a:pt x="9" y="3"/>
                </a:lnTo>
                <a:lnTo>
                  <a:pt x="2" y="3"/>
                </a:lnTo>
                <a:close/>
              </a:path>
            </a:pathLst>
          </a:custGeom>
          <a:solidFill>
            <a:srgbClr val="0026A5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hr-HR"/>
          </a:p>
        </p:txBody>
      </p:sp>
      <p:sp>
        <p:nvSpPr>
          <p:cNvPr id="64" name="Freeform 142"/>
          <p:cNvSpPr>
            <a:spLocks/>
          </p:cNvSpPr>
          <p:nvPr/>
        </p:nvSpPr>
        <p:spPr bwMode="auto">
          <a:xfrm>
            <a:off x="6293304" y="2902858"/>
            <a:ext cx="50800" cy="77788"/>
          </a:xfrm>
          <a:custGeom>
            <a:avLst/>
            <a:gdLst/>
            <a:ahLst/>
            <a:cxnLst>
              <a:cxn ang="0">
                <a:pos x="65" y="0"/>
              </a:cxn>
              <a:cxn ang="0">
                <a:pos x="57" y="0"/>
              </a:cxn>
              <a:cxn ang="0">
                <a:pos x="50" y="1"/>
              </a:cxn>
              <a:cxn ang="0">
                <a:pos x="42" y="1"/>
              </a:cxn>
              <a:cxn ang="0">
                <a:pos x="34" y="1"/>
              </a:cxn>
              <a:cxn ang="0">
                <a:pos x="27" y="1"/>
              </a:cxn>
              <a:cxn ang="0">
                <a:pos x="19" y="1"/>
              </a:cxn>
              <a:cxn ang="0">
                <a:pos x="11" y="2"/>
              </a:cxn>
              <a:cxn ang="0">
                <a:pos x="3" y="2"/>
              </a:cxn>
              <a:cxn ang="0">
                <a:pos x="3" y="25"/>
              </a:cxn>
              <a:cxn ang="0">
                <a:pos x="1" y="49"/>
              </a:cxn>
              <a:cxn ang="0">
                <a:pos x="1" y="72"/>
              </a:cxn>
              <a:cxn ang="0">
                <a:pos x="0" y="97"/>
              </a:cxn>
              <a:cxn ang="0">
                <a:pos x="8" y="97"/>
              </a:cxn>
              <a:cxn ang="0">
                <a:pos x="15" y="97"/>
              </a:cxn>
              <a:cxn ang="0">
                <a:pos x="23" y="97"/>
              </a:cxn>
              <a:cxn ang="0">
                <a:pos x="31" y="97"/>
              </a:cxn>
              <a:cxn ang="0">
                <a:pos x="38" y="97"/>
              </a:cxn>
              <a:cxn ang="0">
                <a:pos x="46" y="97"/>
              </a:cxn>
              <a:cxn ang="0">
                <a:pos x="53" y="97"/>
              </a:cxn>
              <a:cxn ang="0">
                <a:pos x="61" y="97"/>
              </a:cxn>
              <a:cxn ang="0">
                <a:pos x="62" y="72"/>
              </a:cxn>
              <a:cxn ang="0">
                <a:pos x="64" y="48"/>
              </a:cxn>
              <a:cxn ang="0">
                <a:pos x="65" y="24"/>
              </a:cxn>
              <a:cxn ang="0">
                <a:pos x="65" y="0"/>
              </a:cxn>
            </a:cxnLst>
            <a:rect l="0" t="0" r="r" b="b"/>
            <a:pathLst>
              <a:path w="65" h="97">
                <a:moveTo>
                  <a:pt x="65" y="0"/>
                </a:moveTo>
                <a:lnTo>
                  <a:pt x="57" y="0"/>
                </a:lnTo>
                <a:lnTo>
                  <a:pt x="50" y="1"/>
                </a:lnTo>
                <a:lnTo>
                  <a:pt x="42" y="1"/>
                </a:lnTo>
                <a:lnTo>
                  <a:pt x="34" y="1"/>
                </a:lnTo>
                <a:lnTo>
                  <a:pt x="27" y="1"/>
                </a:lnTo>
                <a:lnTo>
                  <a:pt x="19" y="1"/>
                </a:lnTo>
                <a:lnTo>
                  <a:pt x="11" y="2"/>
                </a:lnTo>
                <a:lnTo>
                  <a:pt x="3" y="2"/>
                </a:lnTo>
                <a:lnTo>
                  <a:pt x="3" y="25"/>
                </a:lnTo>
                <a:lnTo>
                  <a:pt x="1" y="49"/>
                </a:lnTo>
                <a:lnTo>
                  <a:pt x="1" y="72"/>
                </a:lnTo>
                <a:lnTo>
                  <a:pt x="0" y="97"/>
                </a:lnTo>
                <a:lnTo>
                  <a:pt x="8" y="97"/>
                </a:lnTo>
                <a:lnTo>
                  <a:pt x="15" y="97"/>
                </a:lnTo>
                <a:lnTo>
                  <a:pt x="23" y="97"/>
                </a:lnTo>
                <a:lnTo>
                  <a:pt x="31" y="97"/>
                </a:lnTo>
                <a:lnTo>
                  <a:pt x="38" y="97"/>
                </a:lnTo>
                <a:lnTo>
                  <a:pt x="46" y="97"/>
                </a:lnTo>
                <a:lnTo>
                  <a:pt x="53" y="97"/>
                </a:lnTo>
                <a:lnTo>
                  <a:pt x="61" y="97"/>
                </a:lnTo>
                <a:lnTo>
                  <a:pt x="62" y="72"/>
                </a:lnTo>
                <a:lnTo>
                  <a:pt x="64" y="48"/>
                </a:lnTo>
                <a:lnTo>
                  <a:pt x="65" y="24"/>
                </a:lnTo>
                <a:lnTo>
                  <a:pt x="65" y="0"/>
                </a:lnTo>
                <a:close/>
              </a:path>
            </a:pathLst>
          </a:custGeom>
          <a:solidFill>
            <a:srgbClr val="0026A5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hr-HR"/>
          </a:p>
        </p:txBody>
      </p:sp>
      <p:sp>
        <p:nvSpPr>
          <p:cNvPr id="65" name="Freeform 143"/>
          <p:cNvSpPr>
            <a:spLocks/>
          </p:cNvSpPr>
          <p:nvPr/>
        </p:nvSpPr>
        <p:spPr bwMode="auto">
          <a:xfrm>
            <a:off x="6294892" y="2748871"/>
            <a:ext cx="50800" cy="80962"/>
          </a:xfrm>
          <a:custGeom>
            <a:avLst/>
            <a:gdLst/>
            <a:ahLst/>
            <a:cxnLst>
              <a:cxn ang="0">
                <a:pos x="0" y="102"/>
              </a:cxn>
              <a:cxn ang="0">
                <a:pos x="8" y="102"/>
              </a:cxn>
              <a:cxn ang="0">
                <a:pos x="16" y="100"/>
              </a:cxn>
              <a:cxn ang="0">
                <a:pos x="24" y="100"/>
              </a:cxn>
              <a:cxn ang="0">
                <a:pos x="32" y="99"/>
              </a:cxn>
              <a:cxn ang="0">
                <a:pos x="39" y="99"/>
              </a:cxn>
              <a:cxn ang="0">
                <a:pos x="47" y="99"/>
              </a:cxn>
              <a:cxn ang="0">
                <a:pos x="55" y="98"/>
              </a:cxn>
              <a:cxn ang="0">
                <a:pos x="63" y="98"/>
              </a:cxn>
              <a:cxn ang="0">
                <a:pos x="63" y="73"/>
              </a:cxn>
              <a:cxn ang="0">
                <a:pos x="63" y="49"/>
              </a:cxn>
              <a:cxn ang="0">
                <a:pos x="63" y="24"/>
              </a:cxn>
              <a:cxn ang="0">
                <a:pos x="62" y="0"/>
              </a:cxn>
              <a:cxn ang="0">
                <a:pos x="54" y="0"/>
              </a:cxn>
              <a:cxn ang="0">
                <a:pos x="47" y="1"/>
              </a:cxn>
              <a:cxn ang="0">
                <a:pos x="39" y="1"/>
              </a:cxn>
              <a:cxn ang="0">
                <a:pos x="31" y="2"/>
              </a:cxn>
              <a:cxn ang="0">
                <a:pos x="23" y="4"/>
              </a:cxn>
              <a:cxn ang="0">
                <a:pos x="16" y="5"/>
              </a:cxn>
              <a:cxn ang="0">
                <a:pos x="8" y="5"/>
              </a:cxn>
              <a:cxn ang="0">
                <a:pos x="0" y="6"/>
              </a:cxn>
              <a:cxn ang="0">
                <a:pos x="0" y="30"/>
              </a:cxn>
              <a:cxn ang="0">
                <a:pos x="0" y="53"/>
              </a:cxn>
              <a:cxn ang="0">
                <a:pos x="0" y="77"/>
              </a:cxn>
              <a:cxn ang="0">
                <a:pos x="0" y="102"/>
              </a:cxn>
            </a:cxnLst>
            <a:rect l="0" t="0" r="r" b="b"/>
            <a:pathLst>
              <a:path w="63" h="102">
                <a:moveTo>
                  <a:pt x="0" y="102"/>
                </a:moveTo>
                <a:lnTo>
                  <a:pt x="8" y="102"/>
                </a:lnTo>
                <a:lnTo>
                  <a:pt x="16" y="100"/>
                </a:lnTo>
                <a:lnTo>
                  <a:pt x="24" y="100"/>
                </a:lnTo>
                <a:lnTo>
                  <a:pt x="32" y="99"/>
                </a:lnTo>
                <a:lnTo>
                  <a:pt x="39" y="99"/>
                </a:lnTo>
                <a:lnTo>
                  <a:pt x="47" y="99"/>
                </a:lnTo>
                <a:lnTo>
                  <a:pt x="55" y="98"/>
                </a:lnTo>
                <a:lnTo>
                  <a:pt x="63" y="98"/>
                </a:lnTo>
                <a:lnTo>
                  <a:pt x="63" y="73"/>
                </a:lnTo>
                <a:lnTo>
                  <a:pt x="63" y="49"/>
                </a:lnTo>
                <a:lnTo>
                  <a:pt x="63" y="24"/>
                </a:lnTo>
                <a:lnTo>
                  <a:pt x="62" y="0"/>
                </a:lnTo>
                <a:lnTo>
                  <a:pt x="54" y="0"/>
                </a:lnTo>
                <a:lnTo>
                  <a:pt x="47" y="1"/>
                </a:lnTo>
                <a:lnTo>
                  <a:pt x="39" y="1"/>
                </a:lnTo>
                <a:lnTo>
                  <a:pt x="31" y="2"/>
                </a:lnTo>
                <a:lnTo>
                  <a:pt x="23" y="4"/>
                </a:lnTo>
                <a:lnTo>
                  <a:pt x="16" y="5"/>
                </a:lnTo>
                <a:lnTo>
                  <a:pt x="8" y="5"/>
                </a:lnTo>
                <a:lnTo>
                  <a:pt x="0" y="6"/>
                </a:lnTo>
                <a:lnTo>
                  <a:pt x="0" y="30"/>
                </a:lnTo>
                <a:lnTo>
                  <a:pt x="0" y="53"/>
                </a:lnTo>
                <a:lnTo>
                  <a:pt x="0" y="77"/>
                </a:lnTo>
                <a:lnTo>
                  <a:pt x="0" y="102"/>
                </a:lnTo>
                <a:close/>
              </a:path>
            </a:pathLst>
          </a:custGeom>
          <a:solidFill>
            <a:srgbClr val="0026A5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hr-HR"/>
          </a:p>
        </p:txBody>
      </p:sp>
      <p:sp>
        <p:nvSpPr>
          <p:cNvPr id="66" name="Freeform 144"/>
          <p:cNvSpPr>
            <a:spLocks/>
          </p:cNvSpPr>
          <p:nvPr/>
        </p:nvSpPr>
        <p:spPr bwMode="auto">
          <a:xfrm>
            <a:off x="6288542" y="2593296"/>
            <a:ext cx="53975" cy="84137"/>
          </a:xfrm>
          <a:custGeom>
            <a:avLst/>
            <a:gdLst/>
            <a:ahLst/>
            <a:cxnLst>
              <a:cxn ang="0">
                <a:pos x="68" y="98"/>
              </a:cxn>
              <a:cxn ang="0">
                <a:pos x="67" y="74"/>
              </a:cxn>
              <a:cxn ang="0">
                <a:pos x="66" y="49"/>
              </a:cxn>
              <a:cxn ang="0">
                <a:pos x="64" y="24"/>
              </a:cxn>
              <a:cxn ang="0">
                <a:pos x="63" y="0"/>
              </a:cxn>
              <a:cxn ang="0">
                <a:pos x="55" y="1"/>
              </a:cxn>
              <a:cxn ang="0">
                <a:pos x="48" y="2"/>
              </a:cxn>
              <a:cxn ang="0">
                <a:pos x="40" y="4"/>
              </a:cxn>
              <a:cxn ang="0">
                <a:pos x="32" y="5"/>
              </a:cxn>
              <a:cxn ang="0">
                <a:pos x="24" y="7"/>
              </a:cxn>
              <a:cxn ang="0">
                <a:pos x="17" y="8"/>
              </a:cxn>
              <a:cxn ang="0">
                <a:pos x="9" y="9"/>
              </a:cxn>
              <a:cxn ang="0">
                <a:pos x="0" y="10"/>
              </a:cxn>
              <a:cxn ang="0">
                <a:pos x="2" y="35"/>
              </a:cxn>
              <a:cxn ang="0">
                <a:pos x="4" y="59"/>
              </a:cxn>
              <a:cxn ang="0">
                <a:pos x="5" y="83"/>
              </a:cxn>
              <a:cxn ang="0">
                <a:pos x="6" y="107"/>
              </a:cxn>
              <a:cxn ang="0">
                <a:pos x="14" y="106"/>
              </a:cxn>
              <a:cxn ang="0">
                <a:pos x="22" y="105"/>
              </a:cxn>
              <a:cxn ang="0">
                <a:pos x="29" y="104"/>
              </a:cxn>
              <a:cxn ang="0">
                <a:pos x="37" y="103"/>
              </a:cxn>
              <a:cxn ang="0">
                <a:pos x="45" y="102"/>
              </a:cxn>
              <a:cxn ang="0">
                <a:pos x="53" y="100"/>
              </a:cxn>
              <a:cxn ang="0">
                <a:pos x="60" y="99"/>
              </a:cxn>
              <a:cxn ang="0">
                <a:pos x="68" y="98"/>
              </a:cxn>
            </a:cxnLst>
            <a:rect l="0" t="0" r="r" b="b"/>
            <a:pathLst>
              <a:path w="68" h="107">
                <a:moveTo>
                  <a:pt x="68" y="98"/>
                </a:moveTo>
                <a:lnTo>
                  <a:pt x="67" y="74"/>
                </a:lnTo>
                <a:lnTo>
                  <a:pt x="66" y="49"/>
                </a:lnTo>
                <a:lnTo>
                  <a:pt x="64" y="24"/>
                </a:lnTo>
                <a:lnTo>
                  <a:pt x="63" y="0"/>
                </a:lnTo>
                <a:lnTo>
                  <a:pt x="55" y="1"/>
                </a:lnTo>
                <a:lnTo>
                  <a:pt x="48" y="2"/>
                </a:lnTo>
                <a:lnTo>
                  <a:pt x="40" y="4"/>
                </a:lnTo>
                <a:lnTo>
                  <a:pt x="32" y="5"/>
                </a:lnTo>
                <a:lnTo>
                  <a:pt x="24" y="7"/>
                </a:lnTo>
                <a:lnTo>
                  <a:pt x="17" y="8"/>
                </a:lnTo>
                <a:lnTo>
                  <a:pt x="9" y="9"/>
                </a:lnTo>
                <a:lnTo>
                  <a:pt x="0" y="10"/>
                </a:lnTo>
                <a:lnTo>
                  <a:pt x="2" y="35"/>
                </a:lnTo>
                <a:lnTo>
                  <a:pt x="4" y="59"/>
                </a:lnTo>
                <a:lnTo>
                  <a:pt x="5" y="83"/>
                </a:lnTo>
                <a:lnTo>
                  <a:pt x="6" y="107"/>
                </a:lnTo>
                <a:lnTo>
                  <a:pt x="14" y="106"/>
                </a:lnTo>
                <a:lnTo>
                  <a:pt x="22" y="105"/>
                </a:lnTo>
                <a:lnTo>
                  <a:pt x="29" y="104"/>
                </a:lnTo>
                <a:lnTo>
                  <a:pt x="37" y="103"/>
                </a:lnTo>
                <a:lnTo>
                  <a:pt x="45" y="102"/>
                </a:lnTo>
                <a:lnTo>
                  <a:pt x="53" y="100"/>
                </a:lnTo>
                <a:lnTo>
                  <a:pt x="60" y="99"/>
                </a:lnTo>
                <a:lnTo>
                  <a:pt x="68" y="98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hr-HR"/>
          </a:p>
        </p:txBody>
      </p:sp>
      <p:sp>
        <p:nvSpPr>
          <p:cNvPr id="67" name="Freeform 145"/>
          <p:cNvSpPr>
            <a:spLocks/>
          </p:cNvSpPr>
          <p:nvPr/>
        </p:nvSpPr>
        <p:spPr bwMode="auto">
          <a:xfrm>
            <a:off x="5634492" y="2871108"/>
            <a:ext cx="36512" cy="52388"/>
          </a:xfrm>
          <a:custGeom>
            <a:avLst/>
            <a:gdLst/>
            <a:ahLst/>
            <a:cxnLst>
              <a:cxn ang="0">
                <a:pos x="45" y="0"/>
              </a:cxn>
              <a:cxn ang="0">
                <a:pos x="39" y="2"/>
              </a:cxn>
              <a:cxn ang="0">
                <a:pos x="33" y="3"/>
              </a:cxn>
              <a:cxn ang="0">
                <a:pos x="28" y="4"/>
              </a:cxn>
              <a:cxn ang="0">
                <a:pos x="23" y="5"/>
              </a:cxn>
              <a:cxn ang="0">
                <a:pos x="17" y="7"/>
              </a:cxn>
              <a:cxn ang="0">
                <a:pos x="12" y="8"/>
              </a:cxn>
              <a:cxn ang="0">
                <a:pos x="7" y="10"/>
              </a:cxn>
              <a:cxn ang="0">
                <a:pos x="1" y="11"/>
              </a:cxn>
              <a:cxn ang="0">
                <a:pos x="1" y="25"/>
              </a:cxn>
              <a:cxn ang="0">
                <a:pos x="1" y="38"/>
              </a:cxn>
              <a:cxn ang="0">
                <a:pos x="0" y="52"/>
              </a:cxn>
              <a:cxn ang="0">
                <a:pos x="0" y="66"/>
              </a:cxn>
              <a:cxn ang="0">
                <a:pos x="5" y="65"/>
              </a:cxn>
              <a:cxn ang="0">
                <a:pos x="11" y="64"/>
              </a:cxn>
              <a:cxn ang="0">
                <a:pos x="16" y="64"/>
              </a:cxn>
              <a:cxn ang="0">
                <a:pos x="22" y="63"/>
              </a:cxn>
              <a:cxn ang="0">
                <a:pos x="27" y="61"/>
              </a:cxn>
              <a:cxn ang="0">
                <a:pos x="32" y="60"/>
              </a:cxn>
              <a:cxn ang="0">
                <a:pos x="38" y="60"/>
              </a:cxn>
              <a:cxn ang="0">
                <a:pos x="43" y="59"/>
              </a:cxn>
              <a:cxn ang="0">
                <a:pos x="45" y="44"/>
              </a:cxn>
              <a:cxn ang="0">
                <a:pos x="45" y="29"/>
              </a:cxn>
              <a:cxn ang="0">
                <a:pos x="45" y="15"/>
              </a:cxn>
              <a:cxn ang="0">
                <a:pos x="45" y="0"/>
              </a:cxn>
            </a:cxnLst>
            <a:rect l="0" t="0" r="r" b="b"/>
            <a:pathLst>
              <a:path w="45" h="66">
                <a:moveTo>
                  <a:pt x="45" y="0"/>
                </a:moveTo>
                <a:lnTo>
                  <a:pt x="39" y="2"/>
                </a:lnTo>
                <a:lnTo>
                  <a:pt x="33" y="3"/>
                </a:lnTo>
                <a:lnTo>
                  <a:pt x="28" y="4"/>
                </a:lnTo>
                <a:lnTo>
                  <a:pt x="23" y="5"/>
                </a:lnTo>
                <a:lnTo>
                  <a:pt x="17" y="7"/>
                </a:lnTo>
                <a:lnTo>
                  <a:pt x="12" y="8"/>
                </a:lnTo>
                <a:lnTo>
                  <a:pt x="7" y="10"/>
                </a:lnTo>
                <a:lnTo>
                  <a:pt x="1" y="11"/>
                </a:lnTo>
                <a:lnTo>
                  <a:pt x="1" y="25"/>
                </a:lnTo>
                <a:lnTo>
                  <a:pt x="1" y="38"/>
                </a:lnTo>
                <a:lnTo>
                  <a:pt x="0" y="52"/>
                </a:lnTo>
                <a:lnTo>
                  <a:pt x="0" y="66"/>
                </a:lnTo>
                <a:lnTo>
                  <a:pt x="5" y="65"/>
                </a:lnTo>
                <a:lnTo>
                  <a:pt x="11" y="64"/>
                </a:lnTo>
                <a:lnTo>
                  <a:pt x="16" y="64"/>
                </a:lnTo>
                <a:lnTo>
                  <a:pt x="22" y="63"/>
                </a:lnTo>
                <a:lnTo>
                  <a:pt x="27" y="61"/>
                </a:lnTo>
                <a:lnTo>
                  <a:pt x="32" y="60"/>
                </a:lnTo>
                <a:lnTo>
                  <a:pt x="38" y="60"/>
                </a:lnTo>
                <a:lnTo>
                  <a:pt x="43" y="59"/>
                </a:lnTo>
                <a:lnTo>
                  <a:pt x="45" y="44"/>
                </a:lnTo>
                <a:lnTo>
                  <a:pt x="45" y="29"/>
                </a:lnTo>
                <a:lnTo>
                  <a:pt x="45" y="15"/>
                </a:lnTo>
                <a:lnTo>
                  <a:pt x="45" y="0"/>
                </a:lnTo>
                <a:close/>
              </a:path>
            </a:pathLst>
          </a:custGeom>
          <a:solidFill>
            <a:srgbClr val="0026A5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hr-HR"/>
          </a:p>
        </p:txBody>
      </p:sp>
      <p:sp>
        <p:nvSpPr>
          <p:cNvPr id="68" name="Freeform 146"/>
          <p:cNvSpPr>
            <a:spLocks/>
          </p:cNvSpPr>
          <p:nvPr/>
        </p:nvSpPr>
        <p:spPr bwMode="auto">
          <a:xfrm>
            <a:off x="5631317" y="2961596"/>
            <a:ext cx="38100" cy="46037"/>
          </a:xfrm>
          <a:custGeom>
            <a:avLst/>
            <a:gdLst/>
            <a:ahLst/>
            <a:cxnLst>
              <a:cxn ang="0">
                <a:pos x="2" y="5"/>
              </a:cxn>
              <a:cxn ang="0">
                <a:pos x="2" y="18"/>
              </a:cxn>
              <a:cxn ang="0">
                <a:pos x="1" y="31"/>
              </a:cxn>
              <a:cxn ang="0">
                <a:pos x="1" y="43"/>
              </a:cxn>
              <a:cxn ang="0">
                <a:pos x="0" y="57"/>
              </a:cxn>
              <a:cxn ang="0">
                <a:pos x="6" y="57"/>
              </a:cxn>
              <a:cxn ang="0">
                <a:pos x="12" y="56"/>
              </a:cxn>
              <a:cxn ang="0">
                <a:pos x="16" y="56"/>
              </a:cxn>
              <a:cxn ang="0">
                <a:pos x="22" y="55"/>
              </a:cxn>
              <a:cxn ang="0">
                <a:pos x="28" y="55"/>
              </a:cxn>
              <a:cxn ang="0">
                <a:pos x="33" y="55"/>
              </a:cxn>
              <a:cxn ang="0">
                <a:pos x="39" y="54"/>
              </a:cxn>
              <a:cxn ang="0">
                <a:pos x="45" y="54"/>
              </a:cxn>
              <a:cxn ang="0">
                <a:pos x="45" y="40"/>
              </a:cxn>
              <a:cxn ang="0">
                <a:pos x="46" y="26"/>
              </a:cxn>
              <a:cxn ang="0">
                <a:pos x="46" y="13"/>
              </a:cxn>
              <a:cxn ang="0">
                <a:pos x="47" y="0"/>
              </a:cxn>
              <a:cxn ang="0">
                <a:pos x="42" y="1"/>
              </a:cxn>
              <a:cxn ang="0">
                <a:pos x="36" y="1"/>
              </a:cxn>
              <a:cxn ang="0">
                <a:pos x="30" y="2"/>
              </a:cxn>
              <a:cxn ang="0">
                <a:pos x="25" y="2"/>
              </a:cxn>
              <a:cxn ang="0">
                <a:pos x="20" y="3"/>
              </a:cxn>
              <a:cxn ang="0">
                <a:pos x="14" y="4"/>
              </a:cxn>
              <a:cxn ang="0">
                <a:pos x="8" y="4"/>
              </a:cxn>
              <a:cxn ang="0">
                <a:pos x="2" y="5"/>
              </a:cxn>
            </a:cxnLst>
            <a:rect l="0" t="0" r="r" b="b"/>
            <a:pathLst>
              <a:path w="47" h="57">
                <a:moveTo>
                  <a:pt x="2" y="5"/>
                </a:moveTo>
                <a:lnTo>
                  <a:pt x="2" y="18"/>
                </a:lnTo>
                <a:lnTo>
                  <a:pt x="1" y="31"/>
                </a:lnTo>
                <a:lnTo>
                  <a:pt x="1" y="43"/>
                </a:lnTo>
                <a:lnTo>
                  <a:pt x="0" y="57"/>
                </a:lnTo>
                <a:lnTo>
                  <a:pt x="6" y="57"/>
                </a:lnTo>
                <a:lnTo>
                  <a:pt x="12" y="56"/>
                </a:lnTo>
                <a:lnTo>
                  <a:pt x="16" y="56"/>
                </a:lnTo>
                <a:lnTo>
                  <a:pt x="22" y="55"/>
                </a:lnTo>
                <a:lnTo>
                  <a:pt x="28" y="55"/>
                </a:lnTo>
                <a:lnTo>
                  <a:pt x="33" y="55"/>
                </a:lnTo>
                <a:lnTo>
                  <a:pt x="39" y="54"/>
                </a:lnTo>
                <a:lnTo>
                  <a:pt x="45" y="54"/>
                </a:lnTo>
                <a:lnTo>
                  <a:pt x="45" y="40"/>
                </a:lnTo>
                <a:lnTo>
                  <a:pt x="46" y="26"/>
                </a:lnTo>
                <a:lnTo>
                  <a:pt x="46" y="13"/>
                </a:lnTo>
                <a:lnTo>
                  <a:pt x="47" y="0"/>
                </a:lnTo>
                <a:lnTo>
                  <a:pt x="42" y="1"/>
                </a:lnTo>
                <a:lnTo>
                  <a:pt x="36" y="1"/>
                </a:lnTo>
                <a:lnTo>
                  <a:pt x="30" y="2"/>
                </a:lnTo>
                <a:lnTo>
                  <a:pt x="25" y="2"/>
                </a:lnTo>
                <a:lnTo>
                  <a:pt x="20" y="3"/>
                </a:lnTo>
                <a:lnTo>
                  <a:pt x="14" y="4"/>
                </a:lnTo>
                <a:lnTo>
                  <a:pt x="8" y="4"/>
                </a:lnTo>
                <a:lnTo>
                  <a:pt x="2" y="5"/>
                </a:lnTo>
                <a:close/>
              </a:path>
            </a:pathLst>
          </a:custGeom>
          <a:solidFill>
            <a:srgbClr val="0026A5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hr-HR"/>
          </a:p>
        </p:txBody>
      </p:sp>
      <p:sp>
        <p:nvSpPr>
          <p:cNvPr id="69" name="Freeform 147"/>
          <p:cNvSpPr>
            <a:spLocks/>
          </p:cNvSpPr>
          <p:nvPr/>
        </p:nvSpPr>
        <p:spPr bwMode="auto">
          <a:xfrm>
            <a:off x="5636079" y="2775858"/>
            <a:ext cx="34925" cy="57150"/>
          </a:xfrm>
          <a:custGeom>
            <a:avLst/>
            <a:gdLst/>
            <a:ahLst/>
            <a:cxnLst>
              <a:cxn ang="0">
                <a:pos x="44" y="0"/>
              </a:cxn>
              <a:cxn ang="0">
                <a:pos x="38" y="2"/>
              </a:cxn>
              <a:cxn ang="0">
                <a:pos x="32" y="3"/>
              </a:cxn>
              <a:cxn ang="0">
                <a:pos x="27" y="5"/>
              </a:cxn>
              <a:cxn ang="0">
                <a:pos x="22" y="6"/>
              </a:cxn>
              <a:cxn ang="0">
                <a:pos x="16" y="9"/>
              </a:cxn>
              <a:cxn ang="0">
                <a:pos x="11" y="10"/>
              </a:cxn>
              <a:cxn ang="0">
                <a:pos x="6" y="12"/>
              </a:cxn>
              <a:cxn ang="0">
                <a:pos x="0" y="15"/>
              </a:cxn>
              <a:cxn ang="0">
                <a:pos x="0" y="30"/>
              </a:cxn>
              <a:cxn ang="0">
                <a:pos x="0" y="43"/>
              </a:cxn>
              <a:cxn ang="0">
                <a:pos x="0" y="57"/>
              </a:cxn>
              <a:cxn ang="0">
                <a:pos x="0" y="72"/>
              </a:cxn>
              <a:cxn ang="0">
                <a:pos x="6" y="71"/>
              </a:cxn>
              <a:cxn ang="0">
                <a:pos x="11" y="70"/>
              </a:cxn>
              <a:cxn ang="0">
                <a:pos x="16" y="68"/>
              </a:cxn>
              <a:cxn ang="0">
                <a:pos x="22" y="66"/>
              </a:cxn>
              <a:cxn ang="0">
                <a:pos x="27" y="65"/>
              </a:cxn>
              <a:cxn ang="0">
                <a:pos x="32" y="63"/>
              </a:cxn>
              <a:cxn ang="0">
                <a:pos x="38" y="62"/>
              </a:cxn>
              <a:cxn ang="0">
                <a:pos x="44" y="61"/>
              </a:cxn>
              <a:cxn ang="0">
                <a:pos x="44" y="46"/>
              </a:cxn>
              <a:cxn ang="0">
                <a:pos x="44" y="30"/>
              </a:cxn>
              <a:cxn ang="0">
                <a:pos x="44" y="15"/>
              </a:cxn>
              <a:cxn ang="0">
                <a:pos x="44" y="0"/>
              </a:cxn>
            </a:cxnLst>
            <a:rect l="0" t="0" r="r" b="b"/>
            <a:pathLst>
              <a:path w="44" h="72">
                <a:moveTo>
                  <a:pt x="44" y="0"/>
                </a:moveTo>
                <a:lnTo>
                  <a:pt x="38" y="2"/>
                </a:lnTo>
                <a:lnTo>
                  <a:pt x="32" y="3"/>
                </a:lnTo>
                <a:lnTo>
                  <a:pt x="27" y="5"/>
                </a:lnTo>
                <a:lnTo>
                  <a:pt x="22" y="6"/>
                </a:lnTo>
                <a:lnTo>
                  <a:pt x="16" y="9"/>
                </a:lnTo>
                <a:lnTo>
                  <a:pt x="11" y="10"/>
                </a:lnTo>
                <a:lnTo>
                  <a:pt x="6" y="12"/>
                </a:lnTo>
                <a:lnTo>
                  <a:pt x="0" y="15"/>
                </a:lnTo>
                <a:lnTo>
                  <a:pt x="0" y="30"/>
                </a:lnTo>
                <a:lnTo>
                  <a:pt x="0" y="43"/>
                </a:lnTo>
                <a:lnTo>
                  <a:pt x="0" y="57"/>
                </a:lnTo>
                <a:lnTo>
                  <a:pt x="0" y="72"/>
                </a:lnTo>
                <a:lnTo>
                  <a:pt x="6" y="71"/>
                </a:lnTo>
                <a:lnTo>
                  <a:pt x="11" y="70"/>
                </a:lnTo>
                <a:lnTo>
                  <a:pt x="16" y="68"/>
                </a:lnTo>
                <a:lnTo>
                  <a:pt x="22" y="66"/>
                </a:lnTo>
                <a:lnTo>
                  <a:pt x="27" y="65"/>
                </a:lnTo>
                <a:lnTo>
                  <a:pt x="32" y="63"/>
                </a:lnTo>
                <a:lnTo>
                  <a:pt x="38" y="62"/>
                </a:lnTo>
                <a:lnTo>
                  <a:pt x="44" y="61"/>
                </a:lnTo>
                <a:lnTo>
                  <a:pt x="44" y="46"/>
                </a:lnTo>
                <a:lnTo>
                  <a:pt x="44" y="30"/>
                </a:lnTo>
                <a:lnTo>
                  <a:pt x="44" y="15"/>
                </a:lnTo>
                <a:lnTo>
                  <a:pt x="44" y="0"/>
                </a:lnTo>
                <a:close/>
              </a:path>
            </a:pathLst>
          </a:custGeom>
          <a:solidFill>
            <a:srgbClr val="0026A5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hr-HR"/>
          </a:p>
        </p:txBody>
      </p:sp>
      <p:sp>
        <p:nvSpPr>
          <p:cNvPr id="70" name="Freeform 148"/>
          <p:cNvSpPr>
            <a:spLocks/>
          </p:cNvSpPr>
          <p:nvPr/>
        </p:nvSpPr>
        <p:spPr bwMode="auto">
          <a:xfrm>
            <a:off x="5632904" y="2675846"/>
            <a:ext cx="36513" cy="63500"/>
          </a:xfrm>
          <a:custGeom>
            <a:avLst/>
            <a:gdLst/>
            <a:ahLst/>
            <a:cxnLst>
              <a:cxn ang="0">
                <a:pos x="43" y="0"/>
              </a:cxn>
              <a:cxn ang="0">
                <a:pos x="37" y="2"/>
              </a:cxn>
              <a:cxn ang="0">
                <a:pos x="33" y="5"/>
              </a:cxn>
              <a:cxn ang="0">
                <a:pos x="27" y="7"/>
              </a:cxn>
              <a:cxn ang="0">
                <a:pos x="22" y="9"/>
              </a:cxn>
              <a:cxn ang="0">
                <a:pos x="17" y="13"/>
              </a:cxn>
              <a:cxn ang="0">
                <a:pos x="12" y="15"/>
              </a:cxn>
              <a:cxn ang="0">
                <a:pos x="6" y="17"/>
              </a:cxn>
              <a:cxn ang="0">
                <a:pos x="0" y="20"/>
              </a:cxn>
              <a:cxn ang="0">
                <a:pos x="2" y="35"/>
              </a:cxn>
              <a:cxn ang="0">
                <a:pos x="2" y="50"/>
              </a:cxn>
              <a:cxn ang="0">
                <a:pos x="3" y="66"/>
              </a:cxn>
              <a:cxn ang="0">
                <a:pos x="3" y="81"/>
              </a:cxn>
              <a:cxn ang="0">
                <a:pos x="8" y="78"/>
              </a:cxn>
              <a:cxn ang="0">
                <a:pos x="14" y="76"/>
              </a:cxn>
              <a:cxn ang="0">
                <a:pos x="19" y="74"/>
              </a:cxn>
              <a:cxn ang="0">
                <a:pos x="25" y="71"/>
              </a:cxn>
              <a:cxn ang="0">
                <a:pos x="30" y="70"/>
              </a:cxn>
              <a:cxn ang="0">
                <a:pos x="35" y="68"/>
              </a:cxn>
              <a:cxn ang="0">
                <a:pos x="41" y="66"/>
              </a:cxn>
              <a:cxn ang="0">
                <a:pos x="46" y="63"/>
              </a:cxn>
              <a:cxn ang="0">
                <a:pos x="45" y="47"/>
              </a:cxn>
              <a:cxn ang="0">
                <a:pos x="45" y="32"/>
              </a:cxn>
              <a:cxn ang="0">
                <a:pos x="44" y="16"/>
              </a:cxn>
              <a:cxn ang="0">
                <a:pos x="43" y="0"/>
              </a:cxn>
            </a:cxnLst>
            <a:rect l="0" t="0" r="r" b="b"/>
            <a:pathLst>
              <a:path w="46" h="81">
                <a:moveTo>
                  <a:pt x="43" y="0"/>
                </a:moveTo>
                <a:lnTo>
                  <a:pt x="37" y="2"/>
                </a:lnTo>
                <a:lnTo>
                  <a:pt x="33" y="5"/>
                </a:lnTo>
                <a:lnTo>
                  <a:pt x="27" y="7"/>
                </a:lnTo>
                <a:lnTo>
                  <a:pt x="22" y="9"/>
                </a:lnTo>
                <a:lnTo>
                  <a:pt x="17" y="13"/>
                </a:lnTo>
                <a:lnTo>
                  <a:pt x="12" y="15"/>
                </a:lnTo>
                <a:lnTo>
                  <a:pt x="6" y="17"/>
                </a:lnTo>
                <a:lnTo>
                  <a:pt x="0" y="20"/>
                </a:lnTo>
                <a:lnTo>
                  <a:pt x="2" y="35"/>
                </a:lnTo>
                <a:lnTo>
                  <a:pt x="2" y="50"/>
                </a:lnTo>
                <a:lnTo>
                  <a:pt x="3" y="66"/>
                </a:lnTo>
                <a:lnTo>
                  <a:pt x="3" y="81"/>
                </a:lnTo>
                <a:lnTo>
                  <a:pt x="8" y="78"/>
                </a:lnTo>
                <a:lnTo>
                  <a:pt x="14" y="76"/>
                </a:lnTo>
                <a:lnTo>
                  <a:pt x="19" y="74"/>
                </a:lnTo>
                <a:lnTo>
                  <a:pt x="25" y="71"/>
                </a:lnTo>
                <a:lnTo>
                  <a:pt x="30" y="70"/>
                </a:lnTo>
                <a:lnTo>
                  <a:pt x="35" y="68"/>
                </a:lnTo>
                <a:lnTo>
                  <a:pt x="41" y="66"/>
                </a:lnTo>
                <a:lnTo>
                  <a:pt x="46" y="63"/>
                </a:lnTo>
                <a:lnTo>
                  <a:pt x="45" y="47"/>
                </a:lnTo>
                <a:lnTo>
                  <a:pt x="45" y="32"/>
                </a:lnTo>
                <a:lnTo>
                  <a:pt x="44" y="16"/>
                </a:lnTo>
                <a:lnTo>
                  <a:pt x="43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hr-HR"/>
          </a:p>
        </p:txBody>
      </p:sp>
      <p:sp>
        <p:nvSpPr>
          <p:cNvPr id="71" name="Freeform 149"/>
          <p:cNvSpPr>
            <a:spLocks/>
          </p:cNvSpPr>
          <p:nvPr/>
        </p:nvSpPr>
        <p:spPr bwMode="auto">
          <a:xfrm>
            <a:off x="5691642" y="2650446"/>
            <a:ext cx="36512" cy="66675"/>
          </a:xfrm>
          <a:custGeom>
            <a:avLst/>
            <a:gdLst/>
            <a:ahLst/>
            <a:cxnLst>
              <a:cxn ang="0">
                <a:pos x="46" y="67"/>
              </a:cxn>
              <a:cxn ang="0">
                <a:pos x="46" y="49"/>
              </a:cxn>
              <a:cxn ang="0">
                <a:pos x="45" y="33"/>
              </a:cxn>
              <a:cxn ang="0">
                <a:pos x="45" y="16"/>
              </a:cxn>
              <a:cxn ang="0">
                <a:pos x="44" y="0"/>
              </a:cxn>
              <a:cxn ang="0">
                <a:pos x="38" y="2"/>
              </a:cxn>
              <a:cxn ang="0">
                <a:pos x="32" y="4"/>
              </a:cxn>
              <a:cxn ang="0">
                <a:pos x="28" y="7"/>
              </a:cxn>
              <a:cxn ang="0">
                <a:pos x="22" y="9"/>
              </a:cxn>
              <a:cxn ang="0">
                <a:pos x="16" y="11"/>
              </a:cxn>
              <a:cxn ang="0">
                <a:pos x="12" y="14"/>
              </a:cxn>
              <a:cxn ang="0">
                <a:pos x="6" y="16"/>
              </a:cxn>
              <a:cxn ang="0">
                <a:pos x="0" y="18"/>
              </a:cxn>
              <a:cxn ang="0">
                <a:pos x="1" y="34"/>
              </a:cxn>
              <a:cxn ang="0">
                <a:pos x="1" y="50"/>
              </a:cxn>
              <a:cxn ang="0">
                <a:pos x="2" y="68"/>
              </a:cxn>
              <a:cxn ang="0">
                <a:pos x="2" y="84"/>
              </a:cxn>
              <a:cxn ang="0">
                <a:pos x="8" y="82"/>
              </a:cxn>
              <a:cxn ang="0">
                <a:pos x="14" y="79"/>
              </a:cxn>
              <a:cxn ang="0">
                <a:pos x="20" y="77"/>
              </a:cxn>
              <a:cxn ang="0">
                <a:pos x="24" y="75"/>
              </a:cxn>
              <a:cxn ang="0">
                <a:pos x="30" y="73"/>
              </a:cxn>
              <a:cxn ang="0">
                <a:pos x="36" y="71"/>
              </a:cxn>
              <a:cxn ang="0">
                <a:pos x="40" y="69"/>
              </a:cxn>
              <a:cxn ang="0">
                <a:pos x="46" y="67"/>
              </a:cxn>
            </a:cxnLst>
            <a:rect l="0" t="0" r="r" b="b"/>
            <a:pathLst>
              <a:path w="46" h="84">
                <a:moveTo>
                  <a:pt x="46" y="67"/>
                </a:moveTo>
                <a:lnTo>
                  <a:pt x="46" y="49"/>
                </a:lnTo>
                <a:lnTo>
                  <a:pt x="45" y="33"/>
                </a:lnTo>
                <a:lnTo>
                  <a:pt x="45" y="16"/>
                </a:lnTo>
                <a:lnTo>
                  <a:pt x="44" y="0"/>
                </a:lnTo>
                <a:lnTo>
                  <a:pt x="38" y="2"/>
                </a:lnTo>
                <a:lnTo>
                  <a:pt x="32" y="4"/>
                </a:lnTo>
                <a:lnTo>
                  <a:pt x="28" y="7"/>
                </a:lnTo>
                <a:lnTo>
                  <a:pt x="22" y="9"/>
                </a:lnTo>
                <a:lnTo>
                  <a:pt x="16" y="11"/>
                </a:lnTo>
                <a:lnTo>
                  <a:pt x="12" y="14"/>
                </a:lnTo>
                <a:lnTo>
                  <a:pt x="6" y="16"/>
                </a:lnTo>
                <a:lnTo>
                  <a:pt x="0" y="18"/>
                </a:lnTo>
                <a:lnTo>
                  <a:pt x="1" y="34"/>
                </a:lnTo>
                <a:lnTo>
                  <a:pt x="1" y="50"/>
                </a:lnTo>
                <a:lnTo>
                  <a:pt x="2" y="68"/>
                </a:lnTo>
                <a:lnTo>
                  <a:pt x="2" y="84"/>
                </a:lnTo>
                <a:lnTo>
                  <a:pt x="8" y="82"/>
                </a:lnTo>
                <a:lnTo>
                  <a:pt x="14" y="79"/>
                </a:lnTo>
                <a:lnTo>
                  <a:pt x="20" y="77"/>
                </a:lnTo>
                <a:lnTo>
                  <a:pt x="24" y="75"/>
                </a:lnTo>
                <a:lnTo>
                  <a:pt x="30" y="73"/>
                </a:lnTo>
                <a:lnTo>
                  <a:pt x="36" y="71"/>
                </a:lnTo>
                <a:lnTo>
                  <a:pt x="40" y="69"/>
                </a:lnTo>
                <a:lnTo>
                  <a:pt x="46" y="67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hr-HR"/>
          </a:p>
        </p:txBody>
      </p:sp>
      <p:sp>
        <p:nvSpPr>
          <p:cNvPr id="72" name="Freeform 150"/>
          <p:cNvSpPr>
            <a:spLocks/>
          </p:cNvSpPr>
          <p:nvPr/>
        </p:nvSpPr>
        <p:spPr bwMode="auto">
          <a:xfrm>
            <a:off x="5694817" y="2756808"/>
            <a:ext cx="36512" cy="60325"/>
          </a:xfrm>
          <a:custGeom>
            <a:avLst/>
            <a:gdLst/>
            <a:ahLst/>
            <a:cxnLst>
              <a:cxn ang="0">
                <a:pos x="1" y="76"/>
              </a:cxn>
              <a:cxn ang="0">
                <a:pos x="7" y="75"/>
              </a:cxn>
              <a:cxn ang="0">
                <a:pos x="11" y="74"/>
              </a:cxn>
              <a:cxn ang="0">
                <a:pos x="17" y="73"/>
              </a:cxn>
              <a:cxn ang="0">
                <a:pos x="23" y="71"/>
              </a:cxn>
              <a:cxn ang="0">
                <a:pos x="27" y="69"/>
              </a:cxn>
              <a:cxn ang="0">
                <a:pos x="33" y="68"/>
              </a:cxn>
              <a:cxn ang="0">
                <a:pos x="39" y="66"/>
              </a:cxn>
              <a:cxn ang="0">
                <a:pos x="45" y="65"/>
              </a:cxn>
              <a:cxn ang="0">
                <a:pos x="45" y="49"/>
              </a:cxn>
              <a:cxn ang="0">
                <a:pos x="45" y="33"/>
              </a:cxn>
              <a:cxn ang="0">
                <a:pos x="45" y="16"/>
              </a:cxn>
              <a:cxn ang="0">
                <a:pos x="44" y="0"/>
              </a:cxn>
              <a:cxn ang="0">
                <a:pos x="38" y="2"/>
              </a:cxn>
              <a:cxn ang="0">
                <a:pos x="32" y="4"/>
              </a:cxn>
              <a:cxn ang="0">
                <a:pos x="27" y="5"/>
              </a:cxn>
              <a:cxn ang="0">
                <a:pos x="22" y="7"/>
              </a:cxn>
              <a:cxn ang="0">
                <a:pos x="16" y="8"/>
              </a:cxn>
              <a:cxn ang="0">
                <a:pos x="11" y="11"/>
              </a:cxn>
              <a:cxn ang="0">
                <a:pos x="6" y="12"/>
              </a:cxn>
              <a:cxn ang="0">
                <a:pos x="0" y="14"/>
              </a:cxn>
              <a:cxn ang="0">
                <a:pos x="0" y="29"/>
              </a:cxn>
              <a:cxn ang="0">
                <a:pos x="0" y="45"/>
              </a:cxn>
              <a:cxn ang="0">
                <a:pos x="0" y="60"/>
              </a:cxn>
              <a:cxn ang="0">
                <a:pos x="1" y="76"/>
              </a:cxn>
            </a:cxnLst>
            <a:rect l="0" t="0" r="r" b="b"/>
            <a:pathLst>
              <a:path w="45" h="76">
                <a:moveTo>
                  <a:pt x="1" y="76"/>
                </a:moveTo>
                <a:lnTo>
                  <a:pt x="7" y="75"/>
                </a:lnTo>
                <a:lnTo>
                  <a:pt x="11" y="74"/>
                </a:lnTo>
                <a:lnTo>
                  <a:pt x="17" y="73"/>
                </a:lnTo>
                <a:lnTo>
                  <a:pt x="23" y="71"/>
                </a:lnTo>
                <a:lnTo>
                  <a:pt x="27" y="69"/>
                </a:lnTo>
                <a:lnTo>
                  <a:pt x="33" y="68"/>
                </a:lnTo>
                <a:lnTo>
                  <a:pt x="39" y="66"/>
                </a:lnTo>
                <a:lnTo>
                  <a:pt x="45" y="65"/>
                </a:lnTo>
                <a:lnTo>
                  <a:pt x="45" y="49"/>
                </a:lnTo>
                <a:lnTo>
                  <a:pt x="45" y="33"/>
                </a:lnTo>
                <a:lnTo>
                  <a:pt x="45" y="16"/>
                </a:lnTo>
                <a:lnTo>
                  <a:pt x="44" y="0"/>
                </a:lnTo>
                <a:lnTo>
                  <a:pt x="38" y="2"/>
                </a:lnTo>
                <a:lnTo>
                  <a:pt x="32" y="4"/>
                </a:lnTo>
                <a:lnTo>
                  <a:pt x="27" y="5"/>
                </a:lnTo>
                <a:lnTo>
                  <a:pt x="22" y="7"/>
                </a:lnTo>
                <a:lnTo>
                  <a:pt x="16" y="8"/>
                </a:lnTo>
                <a:lnTo>
                  <a:pt x="11" y="11"/>
                </a:lnTo>
                <a:lnTo>
                  <a:pt x="6" y="12"/>
                </a:lnTo>
                <a:lnTo>
                  <a:pt x="0" y="14"/>
                </a:lnTo>
                <a:lnTo>
                  <a:pt x="0" y="29"/>
                </a:lnTo>
                <a:lnTo>
                  <a:pt x="0" y="45"/>
                </a:lnTo>
                <a:lnTo>
                  <a:pt x="0" y="60"/>
                </a:lnTo>
                <a:lnTo>
                  <a:pt x="1" y="76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hr-HR"/>
          </a:p>
        </p:txBody>
      </p:sp>
      <p:sp>
        <p:nvSpPr>
          <p:cNvPr id="73" name="Freeform 151"/>
          <p:cNvSpPr>
            <a:spLocks/>
          </p:cNvSpPr>
          <p:nvPr/>
        </p:nvSpPr>
        <p:spPr bwMode="auto">
          <a:xfrm>
            <a:off x="5691642" y="2955246"/>
            <a:ext cx="38100" cy="49212"/>
          </a:xfrm>
          <a:custGeom>
            <a:avLst/>
            <a:gdLst/>
            <a:ahLst/>
            <a:cxnLst>
              <a:cxn ang="0">
                <a:pos x="49" y="0"/>
              </a:cxn>
              <a:cxn ang="0">
                <a:pos x="43" y="0"/>
              </a:cxn>
              <a:cxn ang="0">
                <a:pos x="37" y="1"/>
              </a:cxn>
              <a:cxn ang="0">
                <a:pos x="31" y="1"/>
              </a:cxn>
              <a:cxn ang="0">
                <a:pos x="25" y="2"/>
              </a:cxn>
              <a:cxn ang="0">
                <a:pos x="20" y="2"/>
              </a:cxn>
              <a:cxn ang="0">
                <a:pos x="14" y="3"/>
              </a:cxn>
              <a:cxn ang="0">
                <a:pos x="8" y="3"/>
              </a:cxn>
              <a:cxn ang="0">
                <a:pos x="2" y="4"/>
              </a:cxn>
              <a:cxn ang="0">
                <a:pos x="2" y="18"/>
              </a:cxn>
              <a:cxn ang="0">
                <a:pos x="1" y="32"/>
              </a:cxn>
              <a:cxn ang="0">
                <a:pos x="1" y="47"/>
              </a:cxn>
              <a:cxn ang="0">
                <a:pos x="0" y="61"/>
              </a:cxn>
              <a:cxn ang="0">
                <a:pos x="6" y="61"/>
              </a:cxn>
              <a:cxn ang="0">
                <a:pos x="12" y="59"/>
              </a:cxn>
              <a:cxn ang="0">
                <a:pos x="17" y="59"/>
              </a:cxn>
              <a:cxn ang="0">
                <a:pos x="23" y="58"/>
              </a:cxn>
              <a:cxn ang="0">
                <a:pos x="29" y="58"/>
              </a:cxn>
              <a:cxn ang="0">
                <a:pos x="35" y="58"/>
              </a:cxn>
              <a:cxn ang="0">
                <a:pos x="40" y="57"/>
              </a:cxn>
              <a:cxn ang="0">
                <a:pos x="46" y="57"/>
              </a:cxn>
              <a:cxn ang="0">
                <a:pos x="46" y="42"/>
              </a:cxn>
              <a:cxn ang="0">
                <a:pos x="47" y="28"/>
              </a:cxn>
              <a:cxn ang="0">
                <a:pos x="47" y="14"/>
              </a:cxn>
              <a:cxn ang="0">
                <a:pos x="49" y="0"/>
              </a:cxn>
            </a:cxnLst>
            <a:rect l="0" t="0" r="r" b="b"/>
            <a:pathLst>
              <a:path w="49" h="61">
                <a:moveTo>
                  <a:pt x="49" y="0"/>
                </a:moveTo>
                <a:lnTo>
                  <a:pt x="43" y="0"/>
                </a:lnTo>
                <a:lnTo>
                  <a:pt x="37" y="1"/>
                </a:lnTo>
                <a:lnTo>
                  <a:pt x="31" y="1"/>
                </a:lnTo>
                <a:lnTo>
                  <a:pt x="25" y="2"/>
                </a:lnTo>
                <a:lnTo>
                  <a:pt x="20" y="2"/>
                </a:lnTo>
                <a:lnTo>
                  <a:pt x="14" y="3"/>
                </a:lnTo>
                <a:lnTo>
                  <a:pt x="8" y="3"/>
                </a:lnTo>
                <a:lnTo>
                  <a:pt x="2" y="4"/>
                </a:lnTo>
                <a:lnTo>
                  <a:pt x="2" y="18"/>
                </a:lnTo>
                <a:lnTo>
                  <a:pt x="1" y="32"/>
                </a:lnTo>
                <a:lnTo>
                  <a:pt x="1" y="47"/>
                </a:lnTo>
                <a:lnTo>
                  <a:pt x="0" y="61"/>
                </a:lnTo>
                <a:lnTo>
                  <a:pt x="6" y="61"/>
                </a:lnTo>
                <a:lnTo>
                  <a:pt x="12" y="59"/>
                </a:lnTo>
                <a:lnTo>
                  <a:pt x="17" y="59"/>
                </a:lnTo>
                <a:lnTo>
                  <a:pt x="23" y="58"/>
                </a:lnTo>
                <a:lnTo>
                  <a:pt x="29" y="58"/>
                </a:lnTo>
                <a:lnTo>
                  <a:pt x="35" y="58"/>
                </a:lnTo>
                <a:lnTo>
                  <a:pt x="40" y="57"/>
                </a:lnTo>
                <a:lnTo>
                  <a:pt x="46" y="57"/>
                </a:lnTo>
                <a:lnTo>
                  <a:pt x="46" y="42"/>
                </a:lnTo>
                <a:lnTo>
                  <a:pt x="47" y="28"/>
                </a:lnTo>
                <a:lnTo>
                  <a:pt x="47" y="14"/>
                </a:lnTo>
                <a:lnTo>
                  <a:pt x="49" y="0"/>
                </a:lnTo>
                <a:close/>
              </a:path>
            </a:pathLst>
          </a:custGeom>
          <a:solidFill>
            <a:srgbClr val="0026A5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hr-HR"/>
          </a:p>
        </p:txBody>
      </p:sp>
      <p:sp>
        <p:nvSpPr>
          <p:cNvPr id="74" name="Freeform 152"/>
          <p:cNvSpPr>
            <a:spLocks/>
          </p:cNvSpPr>
          <p:nvPr/>
        </p:nvSpPr>
        <p:spPr bwMode="auto">
          <a:xfrm>
            <a:off x="5694817" y="2858408"/>
            <a:ext cx="36512" cy="53975"/>
          </a:xfrm>
          <a:custGeom>
            <a:avLst/>
            <a:gdLst/>
            <a:ahLst/>
            <a:cxnLst>
              <a:cxn ang="0">
                <a:pos x="0" y="69"/>
              </a:cxn>
              <a:cxn ang="0">
                <a:pos x="6" y="68"/>
              </a:cxn>
              <a:cxn ang="0">
                <a:pos x="11" y="67"/>
              </a:cxn>
              <a:cxn ang="0">
                <a:pos x="16" y="67"/>
              </a:cxn>
              <a:cxn ang="0">
                <a:pos x="22" y="66"/>
              </a:cxn>
              <a:cxn ang="0">
                <a:pos x="27" y="65"/>
              </a:cxn>
              <a:cxn ang="0">
                <a:pos x="33" y="64"/>
              </a:cxn>
              <a:cxn ang="0">
                <a:pos x="39" y="64"/>
              </a:cxn>
              <a:cxn ang="0">
                <a:pos x="45" y="62"/>
              </a:cxn>
              <a:cxn ang="0">
                <a:pos x="45" y="46"/>
              </a:cxn>
              <a:cxn ang="0">
                <a:pos x="45" y="31"/>
              </a:cxn>
              <a:cxn ang="0">
                <a:pos x="45" y="15"/>
              </a:cxn>
              <a:cxn ang="0">
                <a:pos x="45" y="0"/>
              </a:cxn>
              <a:cxn ang="0">
                <a:pos x="39" y="1"/>
              </a:cxn>
              <a:cxn ang="0">
                <a:pos x="33" y="3"/>
              </a:cxn>
              <a:cxn ang="0">
                <a:pos x="29" y="4"/>
              </a:cxn>
              <a:cxn ang="0">
                <a:pos x="23" y="5"/>
              </a:cxn>
              <a:cxn ang="0">
                <a:pos x="17" y="6"/>
              </a:cxn>
              <a:cxn ang="0">
                <a:pos x="12" y="7"/>
              </a:cxn>
              <a:cxn ang="0">
                <a:pos x="7" y="8"/>
              </a:cxn>
              <a:cxn ang="0">
                <a:pos x="1" y="9"/>
              </a:cxn>
              <a:cxn ang="0">
                <a:pos x="0" y="24"/>
              </a:cxn>
              <a:cxn ang="0">
                <a:pos x="0" y="39"/>
              </a:cxn>
              <a:cxn ang="0">
                <a:pos x="0" y="54"/>
              </a:cxn>
              <a:cxn ang="0">
                <a:pos x="0" y="69"/>
              </a:cxn>
            </a:cxnLst>
            <a:rect l="0" t="0" r="r" b="b"/>
            <a:pathLst>
              <a:path w="45" h="69">
                <a:moveTo>
                  <a:pt x="0" y="69"/>
                </a:moveTo>
                <a:lnTo>
                  <a:pt x="6" y="68"/>
                </a:lnTo>
                <a:lnTo>
                  <a:pt x="11" y="67"/>
                </a:lnTo>
                <a:lnTo>
                  <a:pt x="16" y="67"/>
                </a:lnTo>
                <a:lnTo>
                  <a:pt x="22" y="66"/>
                </a:lnTo>
                <a:lnTo>
                  <a:pt x="27" y="65"/>
                </a:lnTo>
                <a:lnTo>
                  <a:pt x="33" y="64"/>
                </a:lnTo>
                <a:lnTo>
                  <a:pt x="39" y="64"/>
                </a:lnTo>
                <a:lnTo>
                  <a:pt x="45" y="62"/>
                </a:lnTo>
                <a:lnTo>
                  <a:pt x="45" y="46"/>
                </a:lnTo>
                <a:lnTo>
                  <a:pt x="45" y="31"/>
                </a:lnTo>
                <a:lnTo>
                  <a:pt x="45" y="15"/>
                </a:lnTo>
                <a:lnTo>
                  <a:pt x="45" y="0"/>
                </a:lnTo>
                <a:lnTo>
                  <a:pt x="39" y="1"/>
                </a:lnTo>
                <a:lnTo>
                  <a:pt x="33" y="3"/>
                </a:lnTo>
                <a:lnTo>
                  <a:pt x="29" y="4"/>
                </a:lnTo>
                <a:lnTo>
                  <a:pt x="23" y="5"/>
                </a:lnTo>
                <a:lnTo>
                  <a:pt x="17" y="6"/>
                </a:lnTo>
                <a:lnTo>
                  <a:pt x="12" y="7"/>
                </a:lnTo>
                <a:lnTo>
                  <a:pt x="7" y="8"/>
                </a:lnTo>
                <a:lnTo>
                  <a:pt x="1" y="9"/>
                </a:lnTo>
                <a:lnTo>
                  <a:pt x="0" y="24"/>
                </a:lnTo>
                <a:lnTo>
                  <a:pt x="0" y="39"/>
                </a:lnTo>
                <a:lnTo>
                  <a:pt x="0" y="54"/>
                </a:lnTo>
                <a:lnTo>
                  <a:pt x="0" y="69"/>
                </a:lnTo>
                <a:close/>
              </a:path>
            </a:pathLst>
          </a:custGeom>
          <a:solidFill>
            <a:srgbClr val="0026A5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hr-HR"/>
          </a:p>
        </p:txBody>
      </p:sp>
      <p:sp>
        <p:nvSpPr>
          <p:cNvPr id="75" name="Freeform 153"/>
          <p:cNvSpPr>
            <a:spLocks/>
          </p:cNvSpPr>
          <p:nvPr/>
        </p:nvSpPr>
        <p:spPr bwMode="auto">
          <a:xfrm>
            <a:off x="5236029" y="3063196"/>
            <a:ext cx="1662113" cy="520700"/>
          </a:xfrm>
          <a:custGeom>
            <a:avLst/>
            <a:gdLst/>
            <a:ahLst/>
            <a:cxnLst>
              <a:cxn ang="0">
                <a:pos x="910" y="26"/>
              </a:cxn>
              <a:cxn ang="0">
                <a:pos x="652" y="82"/>
              </a:cxn>
              <a:cxn ang="0">
                <a:pos x="401" y="168"/>
              </a:cxn>
              <a:cxn ang="0">
                <a:pos x="161" y="278"/>
              </a:cxn>
              <a:cxn ang="0">
                <a:pos x="59" y="340"/>
              </a:cxn>
              <a:cxn ang="0">
                <a:pos x="271" y="241"/>
              </a:cxn>
              <a:cxn ang="0">
                <a:pos x="492" y="164"/>
              </a:cxn>
              <a:cxn ang="0">
                <a:pos x="720" y="108"/>
              </a:cxn>
              <a:cxn ang="0">
                <a:pos x="952" y="75"/>
              </a:cxn>
              <a:cxn ang="0">
                <a:pos x="1174" y="70"/>
              </a:cxn>
              <a:cxn ang="0">
                <a:pos x="1379" y="88"/>
              </a:cxn>
              <a:cxn ang="0">
                <a:pos x="1566" y="129"/>
              </a:cxn>
              <a:cxn ang="0">
                <a:pos x="1733" y="193"/>
              </a:cxn>
              <a:cxn ang="0">
                <a:pos x="1824" y="244"/>
              </a:cxn>
              <a:cxn ang="0">
                <a:pos x="1547" y="144"/>
              </a:cxn>
              <a:cxn ang="0">
                <a:pos x="1210" y="117"/>
              </a:cxn>
              <a:cxn ang="0">
                <a:pos x="948" y="141"/>
              </a:cxn>
              <a:cxn ang="0">
                <a:pos x="710" y="193"/>
              </a:cxn>
              <a:cxn ang="0">
                <a:pos x="479" y="271"/>
              </a:cxn>
              <a:cxn ang="0">
                <a:pos x="258" y="374"/>
              </a:cxn>
              <a:cxn ang="0">
                <a:pos x="164" y="431"/>
              </a:cxn>
              <a:cxn ang="0">
                <a:pos x="357" y="343"/>
              </a:cxn>
              <a:cxn ang="0">
                <a:pos x="560" y="271"/>
              </a:cxn>
              <a:cxn ang="0">
                <a:pos x="768" y="221"/>
              </a:cxn>
              <a:cxn ang="0">
                <a:pos x="978" y="192"/>
              </a:cxn>
              <a:cxn ang="0">
                <a:pos x="1190" y="185"/>
              </a:cxn>
              <a:cxn ang="0">
                <a:pos x="1384" y="204"/>
              </a:cxn>
              <a:cxn ang="0">
                <a:pos x="1556" y="246"/>
              </a:cxn>
              <a:cxn ang="0">
                <a:pos x="1708" y="312"/>
              </a:cxn>
              <a:cxn ang="0">
                <a:pos x="1791" y="363"/>
              </a:cxn>
              <a:cxn ang="0">
                <a:pos x="1519" y="261"/>
              </a:cxn>
              <a:cxn ang="0">
                <a:pos x="1182" y="234"/>
              </a:cxn>
              <a:cxn ang="0">
                <a:pos x="947" y="261"/>
              </a:cxn>
              <a:cxn ang="0">
                <a:pos x="738" y="312"/>
              </a:cxn>
              <a:cxn ang="0">
                <a:pos x="534" y="384"/>
              </a:cxn>
              <a:cxn ang="0">
                <a:pos x="339" y="479"/>
              </a:cxn>
              <a:cxn ang="0">
                <a:pos x="254" y="532"/>
              </a:cxn>
              <a:cxn ang="0">
                <a:pos x="422" y="453"/>
              </a:cxn>
              <a:cxn ang="0">
                <a:pos x="597" y="389"/>
              </a:cxn>
              <a:cxn ang="0">
                <a:pos x="778" y="341"/>
              </a:cxn>
              <a:cxn ang="0">
                <a:pos x="960" y="313"/>
              </a:cxn>
              <a:cxn ang="0">
                <a:pos x="1269" y="312"/>
              </a:cxn>
              <a:cxn ang="0">
                <a:pos x="1574" y="385"/>
              </a:cxn>
              <a:cxn ang="0">
                <a:pos x="1626" y="416"/>
              </a:cxn>
              <a:cxn ang="0">
                <a:pos x="1376" y="355"/>
              </a:cxn>
              <a:cxn ang="0">
                <a:pos x="1094" y="359"/>
              </a:cxn>
              <a:cxn ang="0">
                <a:pos x="907" y="392"/>
              </a:cxn>
              <a:cxn ang="0">
                <a:pos x="723" y="447"/>
              </a:cxn>
              <a:cxn ang="0">
                <a:pos x="545" y="521"/>
              </a:cxn>
              <a:cxn ang="0">
                <a:pos x="378" y="612"/>
              </a:cxn>
              <a:cxn ang="0">
                <a:pos x="474" y="573"/>
              </a:cxn>
              <a:cxn ang="0">
                <a:pos x="779" y="468"/>
              </a:cxn>
              <a:cxn ang="0">
                <a:pos x="1124" y="423"/>
              </a:cxn>
              <a:cxn ang="0">
                <a:pos x="1480" y="482"/>
              </a:cxn>
              <a:cxn ang="0">
                <a:pos x="1703" y="651"/>
              </a:cxn>
              <a:cxn ang="0">
                <a:pos x="1963" y="186"/>
              </a:cxn>
              <a:cxn ang="0">
                <a:pos x="1778" y="94"/>
              </a:cxn>
              <a:cxn ang="0">
                <a:pos x="1564" y="32"/>
              </a:cxn>
              <a:cxn ang="0">
                <a:pos x="1322" y="2"/>
              </a:cxn>
            </a:cxnLst>
            <a:rect l="0" t="0" r="r" b="b"/>
            <a:pathLst>
              <a:path w="2095" h="656">
                <a:moveTo>
                  <a:pt x="1135" y="3"/>
                </a:moveTo>
                <a:lnTo>
                  <a:pt x="1097" y="5"/>
                </a:lnTo>
                <a:lnTo>
                  <a:pt x="1060" y="7"/>
                </a:lnTo>
                <a:lnTo>
                  <a:pt x="1022" y="11"/>
                </a:lnTo>
                <a:lnTo>
                  <a:pt x="985" y="15"/>
                </a:lnTo>
                <a:lnTo>
                  <a:pt x="948" y="20"/>
                </a:lnTo>
                <a:lnTo>
                  <a:pt x="910" y="26"/>
                </a:lnTo>
                <a:lnTo>
                  <a:pt x="874" y="33"/>
                </a:lnTo>
                <a:lnTo>
                  <a:pt x="837" y="38"/>
                </a:lnTo>
                <a:lnTo>
                  <a:pt x="799" y="47"/>
                </a:lnTo>
                <a:lnTo>
                  <a:pt x="762" y="55"/>
                </a:lnTo>
                <a:lnTo>
                  <a:pt x="725" y="63"/>
                </a:lnTo>
                <a:lnTo>
                  <a:pt x="689" y="72"/>
                </a:lnTo>
                <a:lnTo>
                  <a:pt x="652" y="82"/>
                </a:lnTo>
                <a:lnTo>
                  <a:pt x="615" y="93"/>
                </a:lnTo>
                <a:lnTo>
                  <a:pt x="580" y="104"/>
                </a:lnTo>
                <a:lnTo>
                  <a:pt x="544" y="116"/>
                </a:lnTo>
                <a:lnTo>
                  <a:pt x="507" y="127"/>
                </a:lnTo>
                <a:lnTo>
                  <a:pt x="471" y="140"/>
                </a:lnTo>
                <a:lnTo>
                  <a:pt x="437" y="154"/>
                </a:lnTo>
                <a:lnTo>
                  <a:pt x="401" y="168"/>
                </a:lnTo>
                <a:lnTo>
                  <a:pt x="367" y="181"/>
                </a:lnTo>
                <a:lnTo>
                  <a:pt x="332" y="196"/>
                </a:lnTo>
                <a:lnTo>
                  <a:pt x="297" y="211"/>
                </a:lnTo>
                <a:lnTo>
                  <a:pt x="263" y="227"/>
                </a:lnTo>
                <a:lnTo>
                  <a:pt x="228" y="244"/>
                </a:lnTo>
                <a:lnTo>
                  <a:pt x="195" y="261"/>
                </a:lnTo>
                <a:lnTo>
                  <a:pt x="161" y="278"/>
                </a:lnTo>
                <a:lnTo>
                  <a:pt x="129" y="295"/>
                </a:lnTo>
                <a:lnTo>
                  <a:pt x="96" y="314"/>
                </a:lnTo>
                <a:lnTo>
                  <a:pt x="63" y="332"/>
                </a:lnTo>
                <a:lnTo>
                  <a:pt x="31" y="352"/>
                </a:lnTo>
                <a:lnTo>
                  <a:pt x="0" y="371"/>
                </a:lnTo>
                <a:lnTo>
                  <a:pt x="29" y="355"/>
                </a:lnTo>
                <a:lnTo>
                  <a:pt x="59" y="340"/>
                </a:lnTo>
                <a:lnTo>
                  <a:pt x="88" y="325"/>
                </a:lnTo>
                <a:lnTo>
                  <a:pt x="118" y="310"/>
                </a:lnTo>
                <a:lnTo>
                  <a:pt x="148" y="295"/>
                </a:lnTo>
                <a:lnTo>
                  <a:pt x="179" y="282"/>
                </a:lnTo>
                <a:lnTo>
                  <a:pt x="209" y="268"/>
                </a:lnTo>
                <a:lnTo>
                  <a:pt x="240" y="255"/>
                </a:lnTo>
                <a:lnTo>
                  <a:pt x="271" y="241"/>
                </a:lnTo>
                <a:lnTo>
                  <a:pt x="302" y="230"/>
                </a:lnTo>
                <a:lnTo>
                  <a:pt x="333" y="217"/>
                </a:lnTo>
                <a:lnTo>
                  <a:pt x="364" y="206"/>
                </a:lnTo>
                <a:lnTo>
                  <a:pt x="397" y="194"/>
                </a:lnTo>
                <a:lnTo>
                  <a:pt x="429" y="184"/>
                </a:lnTo>
                <a:lnTo>
                  <a:pt x="460" y="173"/>
                </a:lnTo>
                <a:lnTo>
                  <a:pt x="492" y="164"/>
                </a:lnTo>
                <a:lnTo>
                  <a:pt x="524" y="154"/>
                </a:lnTo>
                <a:lnTo>
                  <a:pt x="557" y="146"/>
                </a:lnTo>
                <a:lnTo>
                  <a:pt x="590" y="136"/>
                </a:lnTo>
                <a:lnTo>
                  <a:pt x="622" y="128"/>
                </a:lnTo>
                <a:lnTo>
                  <a:pt x="655" y="121"/>
                </a:lnTo>
                <a:lnTo>
                  <a:pt x="688" y="115"/>
                </a:lnTo>
                <a:lnTo>
                  <a:pt x="720" y="108"/>
                </a:lnTo>
                <a:lnTo>
                  <a:pt x="754" y="102"/>
                </a:lnTo>
                <a:lnTo>
                  <a:pt x="786" y="96"/>
                </a:lnTo>
                <a:lnTo>
                  <a:pt x="819" y="90"/>
                </a:lnTo>
                <a:lnTo>
                  <a:pt x="853" y="86"/>
                </a:lnTo>
                <a:lnTo>
                  <a:pt x="885" y="82"/>
                </a:lnTo>
                <a:lnTo>
                  <a:pt x="919" y="79"/>
                </a:lnTo>
                <a:lnTo>
                  <a:pt x="952" y="75"/>
                </a:lnTo>
                <a:lnTo>
                  <a:pt x="984" y="73"/>
                </a:lnTo>
                <a:lnTo>
                  <a:pt x="1018" y="71"/>
                </a:lnTo>
                <a:lnTo>
                  <a:pt x="1050" y="70"/>
                </a:lnTo>
                <a:lnTo>
                  <a:pt x="1081" y="68"/>
                </a:lnTo>
                <a:lnTo>
                  <a:pt x="1113" y="68"/>
                </a:lnTo>
                <a:lnTo>
                  <a:pt x="1144" y="68"/>
                </a:lnTo>
                <a:lnTo>
                  <a:pt x="1174" y="70"/>
                </a:lnTo>
                <a:lnTo>
                  <a:pt x="1205" y="71"/>
                </a:lnTo>
                <a:lnTo>
                  <a:pt x="1235" y="72"/>
                </a:lnTo>
                <a:lnTo>
                  <a:pt x="1264" y="74"/>
                </a:lnTo>
                <a:lnTo>
                  <a:pt x="1294" y="76"/>
                </a:lnTo>
                <a:lnTo>
                  <a:pt x="1323" y="80"/>
                </a:lnTo>
                <a:lnTo>
                  <a:pt x="1352" y="83"/>
                </a:lnTo>
                <a:lnTo>
                  <a:pt x="1379" y="88"/>
                </a:lnTo>
                <a:lnTo>
                  <a:pt x="1407" y="93"/>
                </a:lnTo>
                <a:lnTo>
                  <a:pt x="1435" y="97"/>
                </a:lnTo>
                <a:lnTo>
                  <a:pt x="1462" y="103"/>
                </a:lnTo>
                <a:lnTo>
                  <a:pt x="1489" y="109"/>
                </a:lnTo>
                <a:lnTo>
                  <a:pt x="1515" y="116"/>
                </a:lnTo>
                <a:lnTo>
                  <a:pt x="1541" y="123"/>
                </a:lnTo>
                <a:lnTo>
                  <a:pt x="1566" y="129"/>
                </a:lnTo>
                <a:lnTo>
                  <a:pt x="1591" y="138"/>
                </a:lnTo>
                <a:lnTo>
                  <a:pt x="1617" y="146"/>
                </a:lnTo>
                <a:lnTo>
                  <a:pt x="1641" y="155"/>
                </a:lnTo>
                <a:lnTo>
                  <a:pt x="1665" y="163"/>
                </a:lnTo>
                <a:lnTo>
                  <a:pt x="1688" y="173"/>
                </a:lnTo>
                <a:lnTo>
                  <a:pt x="1711" y="182"/>
                </a:lnTo>
                <a:lnTo>
                  <a:pt x="1733" y="193"/>
                </a:lnTo>
                <a:lnTo>
                  <a:pt x="1756" y="203"/>
                </a:lnTo>
                <a:lnTo>
                  <a:pt x="1778" y="215"/>
                </a:lnTo>
                <a:lnTo>
                  <a:pt x="1799" y="226"/>
                </a:lnTo>
                <a:lnTo>
                  <a:pt x="1820" y="238"/>
                </a:lnTo>
                <a:lnTo>
                  <a:pt x="1840" y="250"/>
                </a:lnTo>
                <a:lnTo>
                  <a:pt x="1860" y="263"/>
                </a:lnTo>
                <a:lnTo>
                  <a:pt x="1824" y="244"/>
                </a:lnTo>
                <a:lnTo>
                  <a:pt x="1787" y="225"/>
                </a:lnTo>
                <a:lnTo>
                  <a:pt x="1749" y="208"/>
                </a:lnTo>
                <a:lnTo>
                  <a:pt x="1711" y="192"/>
                </a:lnTo>
                <a:lnTo>
                  <a:pt x="1672" y="178"/>
                </a:lnTo>
                <a:lnTo>
                  <a:pt x="1632" y="165"/>
                </a:lnTo>
                <a:lnTo>
                  <a:pt x="1589" y="154"/>
                </a:lnTo>
                <a:lnTo>
                  <a:pt x="1547" y="144"/>
                </a:lnTo>
                <a:lnTo>
                  <a:pt x="1503" y="135"/>
                </a:lnTo>
                <a:lnTo>
                  <a:pt x="1458" y="129"/>
                </a:lnTo>
                <a:lnTo>
                  <a:pt x="1411" y="124"/>
                </a:lnTo>
                <a:lnTo>
                  <a:pt x="1363" y="120"/>
                </a:lnTo>
                <a:lnTo>
                  <a:pt x="1314" y="117"/>
                </a:lnTo>
                <a:lnTo>
                  <a:pt x="1262" y="117"/>
                </a:lnTo>
                <a:lnTo>
                  <a:pt x="1210" y="117"/>
                </a:lnTo>
                <a:lnTo>
                  <a:pt x="1156" y="119"/>
                </a:lnTo>
                <a:lnTo>
                  <a:pt x="1121" y="121"/>
                </a:lnTo>
                <a:lnTo>
                  <a:pt x="1087" y="124"/>
                </a:lnTo>
                <a:lnTo>
                  <a:pt x="1052" y="127"/>
                </a:lnTo>
                <a:lnTo>
                  <a:pt x="1018" y="131"/>
                </a:lnTo>
                <a:lnTo>
                  <a:pt x="983" y="135"/>
                </a:lnTo>
                <a:lnTo>
                  <a:pt x="948" y="141"/>
                </a:lnTo>
                <a:lnTo>
                  <a:pt x="915" y="147"/>
                </a:lnTo>
                <a:lnTo>
                  <a:pt x="880" y="153"/>
                </a:lnTo>
                <a:lnTo>
                  <a:pt x="846" y="159"/>
                </a:lnTo>
                <a:lnTo>
                  <a:pt x="813" y="168"/>
                </a:lnTo>
                <a:lnTo>
                  <a:pt x="778" y="176"/>
                </a:lnTo>
                <a:lnTo>
                  <a:pt x="745" y="184"/>
                </a:lnTo>
                <a:lnTo>
                  <a:pt x="710" y="193"/>
                </a:lnTo>
                <a:lnTo>
                  <a:pt x="677" y="202"/>
                </a:lnTo>
                <a:lnTo>
                  <a:pt x="643" y="212"/>
                </a:lnTo>
                <a:lnTo>
                  <a:pt x="611" y="224"/>
                </a:lnTo>
                <a:lnTo>
                  <a:pt x="577" y="234"/>
                </a:lnTo>
                <a:lnTo>
                  <a:pt x="544" y="247"/>
                </a:lnTo>
                <a:lnTo>
                  <a:pt x="512" y="259"/>
                </a:lnTo>
                <a:lnTo>
                  <a:pt x="479" y="271"/>
                </a:lnTo>
                <a:lnTo>
                  <a:pt x="447" y="285"/>
                </a:lnTo>
                <a:lnTo>
                  <a:pt x="415" y="299"/>
                </a:lnTo>
                <a:lnTo>
                  <a:pt x="383" y="313"/>
                </a:lnTo>
                <a:lnTo>
                  <a:pt x="352" y="328"/>
                </a:lnTo>
                <a:lnTo>
                  <a:pt x="320" y="343"/>
                </a:lnTo>
                <a:lnTo>
                  <a:pt x="289" y="358"/>
                </a:lnTo>
                <a:lnTo>
                  <a:pt x="258" y="374"/>
                </a:lnTo>
                <a:lnTo>
                  <a:pt x="228" y="390"/>
                </a:lnTo>
                <a:lnTo>
                  <a:pt x="198" y="407"/>
                </a:lnTo>
                <a:lnTo>
                  <a:pt x="168" y="424"/>
                </a:lnTo>
                <a:lnTo>
                  <a:pt x="138" y="442"/>
                </a:lnTo>
                <a:lnTo>
                  <a:pt x="110" y="460"/>
                </a:lnTo>
                <a:lnTo>
                  <a:pt x="136" y="445"/>
                </a:lnTo>
                <a:lnTo>
                  <a:pt x="164" y="431"/>
                </a:lnTo>
                <a:lnTo>
                  <a:pt x="190" y="418"/>
                </a:lnTo>
                <a:lnTo>
                  <a:pt x="218" y="405"/>
                </a:lnTo>
                <a:lnTo>
                  <a:pt x="246" y="391"/>
                </a:lnTo>
                <a:lnTo>
                  <a:pt x="273" y="378"/>
                </a:lnTo>
                <a:lnTo>
                  <a:pt x="301" y="367"/>
                </a:lnTo>
                <a:lnTo>
                  <a:pt x="329" y="354"/>
                </a:lnTo>
                <a:lnTo>
                  <a:pt x="357" y="343"/>
                </a:lnTo>
                <a:lnTo>
                  <a:pt x="386" y="331"/>
                </a:lnTo>
                <a:lnTo>
                  <a:pt x="415" y="321"/>
                </a:lnTo>
                <a:lnTo>
                  <a:pt x="444" y="310"/>
                </a:lnTo>
                <a:lnTo>
                  <a:pt x="473" y="300"/>
                </a:lnTo>
                <a:lnTo>
                  <a:pt x="501" y="290"/>
                </a:lnTo>
                <a:lnTo>
                  <a:pt x="530" y="280"/>
                </a:lnTo>
                <a:lnTo>
                  <a:pt x="560" y="271"/>
                </a:lnTo>
                <a:lnTo>
                  <a:pt x="589" y="263"/>
                </a:lnTo>
                <a:lnTo>
                  <a:pt x="619" y="255"/>
                </a:lnTo>
                <a:lnTo>
                  <a:pt x="648" y="247"/>
                </a:lnTo>
                <a:lnTo>
                  <a:pt x="678" y="240"/>
                </a:lnTo>
                <a:lnTo>
                  <a:pt x="708" y="233"/>
                </a:lnTo>
                <a:lnTo>
                  <a:pt x="738" y="226"/>
                </a:lnTo>
                <a:lnTo>
                  <a:pt x="768" y="221"/>
                </a:lnTo>
                <a:lnTo>
                  <a:pt x="798" y="215"/>
                </a:lnTo>
                <a:lnTo>
                  <a:pt x="827" y="210"/>
                </a:lnTo>
                <a:lnTo>
                  <a:pt x="857" y="206"/>
                </a:lnTo>
                <a:lnTo>
                  <a:pt x="887" y="201"/>
                </a:lnTo>
                <a:lnTo>
                  <a:pt x="917" y="197"/>
                </a:lnTo>
                <a:lnTo>
                  <a:pt x="948" y="194"/>
                </a:lnTo>
                <a:lnTo>
                  <a:pt x="978" y="192"/>
                </a:lnTo>
                <a:lnTo>
                  <a:pt x="1008" y="189"/>
                </a:lnTo>
                <a:lnTo>
                  <a:pt x="1038" y="187"/>
                </a:lnTo>
                <a:lnTo>
                  <a:pt x="1069" y="186"/>
                </a:lnTo>
                <a:lnTo>
                  <a:pt x="1101" y="185"/>
                </a:lnTo>
                <a:lnTo>
                  <a:pt x="1131" y="185"/>
                </a:lnTo>
                <a:lnTo>
                  <a:pt x="1161" y="185"/>
                </a:lnTo>
                <a:lnTo>
                  <a:pt x="1190" y="185"/>
                </a:lnTo>
                <a:lnTo>
                  <a:pt x="1219" y="186"/>
                </a:lnTo>
                <a:lnTo>
                  <a:pt x="1248" y="188"/>
                </a:lnTo>
                <a:lnTo>
                  <a:pt x="1276" y="191"/>
                </a:lnTo>
                <a:lnTo>
                  <a:pt x="1303" y="193"/>
                </a:lnTo>
                <a:lnTo>
                  <a:pt x="1331" y="196"/>
                </a:lnTo>
                <a:lnTo>
                  <a:pt x="1358" y="200"/>
                </a:lnTo>
                <a:lnTo>
                  <a:pt x="1384" y="204"/>
                </a:lnTo>
                <a:lnTo>
                  <a:pt x="1409" y="209"/>
                </a:lnTo>
                <a:lnTo>
                  <a:pt x="1435" y="214"/>
                </a:lnTo>
                <a:lnTo>
                  <a:pt x="1460" y="219"/>
                </a:lnTo>
                <a:lnTo>
                  <a:pt x="1484" y="225"/>
                </a:lnTo>
                <a:lnTo>
                  <a:pt x="1509" y="232"/>
                </a:lnTo>
                <a:lnTo>
                  <a:pt x="1532" y="239"/>
                </a:lnTo>
                <a:lnTo>
                  <a:pt x="1556" y="246"/>
                </a:lnTo>
                <a:lnTo>
                  <a:pt x="1579" y="254"/>
                </a:lnTo>
                <a:lnTo>
                  <a:pt x="1601" y="262"/>
                </a:lnTo>
                <a:lnTo>
                  <a:pt x="1623" y="271"/>
                </a:lnTo>
                <a:lnTo>
                  <a:pt x="1644" y="280"/>
                </a:lnTo>
                <a:lnTo>
                  <a:pt x="1666" y="290"/>
                </a:lnTo>
                <a:lnTo>
                  <a:pt x="1687" y="300"/>
                </a:lnTo>
                <a:lnTo>
                  <a:pt x="1708" y="312"/>
                </a:lnTo>
                <a:lnTo>
                  <a:pt x="1727" y="322"/>
                </a:lnTo>
                <a:lnTo>
                  <a:pt x="1747" y="333"/>
                </a:lnTo>
                <a:lnTo>
                  <a:pt x="1767" y="346"/>
                </a:lnTo>
                <a:lnTo>
                  <a:pt x="1786" y="358"/>
                </a:lnTo>
                <a:lnTo>
                  <a:pt x="1805" y="370"/>
                </a:lnTo>
                <a:lnTo>
                  <a:pt x="1823" y="384"/>
                </a:lnTo>
                <a:lnTo>
                  <a:pt x="1791" y="363"/>
                </a:lnTo>
                <a:lnTo>
                  <a:pt x="1756" y="345"/>
                </a:lnTo>
                <a:lnTo>
                  <a:pt x="1721" y="328"/>
                </a:lnTo>
                <a:lnTo>
                  <a:pt x="1683" y="312"/>
                </a:lnTo>
                <a:lnTo>
                  <a:pt x="1644" y="297"/>
                </a:lnTo>
                <a:lnTo>
                  <a:pt x="1604" y="283"/>
                </a:lnTo>
                <a:lnTo>
                  <a:pt x="1562" y="271"/>
                </a:lnTo>
                <a:lnTo>
                  <a:pt x="1519" y="261"/>
                </a:lnTo>
                <a:lnTo>
                  <a:pt x="1475" y="252"/>
                </a:lnTo>
                <a:lnTo>
                  <a:pt x="1429" y="245"/>
                </a:lnTo>
                <a:lnTo>
                  <a:pt x="1382" y="239"/>
                </a:lnTo>
                <a:lnTo>
                  <a:pt x="1333" y="235"/>
                </a:lnTo>
                <a:lnTo>
                  <a:pt x="1285" y="233"/>
                </a:lnTo>
                <a:lnTo>
                  <a:pt x="1234" y="233"/>
                </a:lnTo>
                <a:lnTo>
                  <a:pt x="1182" y="234"/>
                </a:lnTo>
                <a:lnTo>
                  <a:pt x="1129" y="238"/>
                </a:lnTo>
                <a:lnTo>
                  <a:pt x="1099" y="240"/>
                </a:lnTo>
                <a:lnTo>
                  <a:pt x="1068" y="244"/>
                </a:lnTo>
                <a:lnTo>
                  <a:pt x="1038" y="247"/>
                </a:lnTo>
                <a:lnTo>
                  <a:pt x="1008" y="250"/>
                </a:lnTo>
                <a:lnTo>
                  <a:pt x="977" y="255"/>
                </a:lnTo>
                <a:lnTo>
                  <a:pt x="947" y="261"/>
                </a:lnTo>
                <a:lnTo>
                  <a:pt x="917" y="267"/>
                </a:lnTo>
                <a:lnTo>
                  <a:pt x="887" y="272"/>
                </a:lnTo>
                <a:lnTo>
                  <a:pt x="857" y="279"/>
                </a:lnTo>
                <a:lnTo>
                  <a:pt x="826" y="286"/>
                </a:lnTo>
                <a:lnTo>
                  <a:pt x="798" y="294"/>
                </a:lnTo>
                <a:lnTo>
                  <a:pt x="768" y="302"/>
                </a:lnTo>
                <a:lnTo>
                  <a:pt x="738" y="312"/>
                </a:lnTo>
                <a:lnTo>
                  <a:pt x="708" y="321"/>
                </a:lnTo>
                <a:lnTo>
                  <a:pt x="679" y="330"/>
                </a:lnTo>
                <a:lnTo>
                  <a:pt x="649" y="340"/>
                </a:lnTo>
                <a:lnTo>
                  <a:pt x="620" y="351"/>
                </a:lnTo>
                <a:lnTo>
                  <a:pt x="591" y="361"/>
                </a:lnTo>
                <a:lnTo>
                  <a:pt x="562" y="373"/>
                </a:lnTo>
                <a:lnTo>
                  <a:pt x="534" y="384"/>
                </a:lnTo>
                <a:lnTo>
                  <a:pt x="505" y="397"/>
                </a:lnTo>
                <a:lnTo>
                  <a:pt x="477" y="409"/>
                </a:lnTo>
                <a:lnTo>
                  <a:pt x="448" y="422"/>
                </a:lnTo>
                <a:lnTo>
                  <a:pt x="421" y="436"/>
                </a:lnTo>
                <a:lnTo>
                  <a:pt x="393" y="450"/>
                </a:lnTo>
                <a:lnTo>
                  <a:pt x="365" y="464"/>
                </a:lnTo>
                <a:lnTo>
                  <a:pt x="339" y="479"/>
                </a:lnTo>
                <a:lnTo>
                  <a:pt x="312" y="494"/>
                </a:lnTo>
                <a:lnTo>
                  <a:pt x="286" y="509"/>
                </a:lnTo>
                <a:lnTo>
                  <a:pt x="259" y="525"/>
                </a:lnTo>
                <a:lnTo>
                  <a:pt x="233" y="541"/>
                </a:lnTo>
                <a:lnTo>
                  <a:pt x="208" y="557"/>
                </a:lnTo>
                <a:lnTo>
                  <a:pt x="231" y="544"/>
                </a:lnTo>
                <a:lnTo>
                  <a:pt x="254" y="532"/>
                </a:lnTo>
                <a:lnTo>
                  <a:pt x="278" y="520"/>
                </a:lnTo>
                <a:lnTo>
                  <a:pt x="301" y="507"/>
                </a:lnTo>
                <a:lnTo>
                  <a:pt x="325" y="496"/>
                </a:lnTo>
                <a:lnTo>
                  <a:pt x="349" y="484"/>
                </a:lnTo>
                <a:lnTo>
                  <a:pt x="373" y="474"/>
                </a:lnTo>
                <a:lnTo>
                  <a:pt x="398" y="464"/>
                </a:lnTo>
                <a:lnTo>
                  <a:pt x="422" y="453"/>
                </a:lnTo>
                <a:lnTo>
                  <a:pt x="447" y="443"/>
                </a:lnTo>
                <a:lnTo>
                  <a:pt x="471" y="432"/>
                </a:lnTo>
                <a:lnTo>
                  <a:pt x="497" y="423"/>
                </a:lnTo>
                <a:lnTo>
                  <a:pt x="521" y="414"/>
                </a:lnTo>
                <a:lnTo>
                  <a:pt x="546" y="406"/>
                </a:lnTo>
                <a:lnTo>
                  <a:pt x="572" y="397"/>
                </a:lnTo>
                <a:lnTo>
                  <a:pt x="597" y="389"/>
                </a:lnTo>
                <a:lnTo>
                  <a:pt x="622" y="381"/>
                </a:lnTo>
                <a:lnTo>
                  <a:pt x="649" y="374"/>
                </a:lnTo>
                <a:lnTo>
                  <a:pt x="674" y="367"/>
                </a:lnTo>
                <a:lnTo>
                  <a:pt x="700" y="360"/>
                </a:lnTo>
                <a:lnTo>
                  <a:pt x="726" y="353"/>
                </a:lnTo>
                <a:lnTo>
                  <a:pt x="751" y="347"/>
                </a:lnTo>
                <a:lnTo>
                  <a:pt x="778" y="341"/>
                </a:lnTo>
                <a:lnTo>
                  <a:pt x="803" y="337"/>
                </a:lnTo>
                <a:lnTo>
                  <a:pt x="830" y="331"/>
                </a:lnTo>
                <a:lnTo>
                  <a:pt x="856" y="327"/>
                </a:lnTo>
                <a:lnTo>
                  <a:pt x="882" y="323"/>
                </a:lnTo>
                <a:lnTo>
                  <a:pt x="908" y="320"/>
                </a:lnTo>
                <a:lnTo>
                  <a:pt x="935" y="316"/>
                </a:lnTo>
                <a:lnTo>
                  <a:pt x="960" y="313"/>
                </a:lnTo>
                <a:lnTo>
                  <a:pt x="987" y="310"/>
                </a:lnTo>
                <a:lnTo>
                  <a:pt x="1013" y="308"/>
                </a:lnTo>
                <a:lnTo>
                  <a:pt x="1066" y="305"/>
                </a:lnTo>
                <a:lnTo>
                  <a:pt x="1119" y="303"/>
                </a:lnTo>
                <a:lnTo>
                  <a:pt x="1170" y="305"/>
                </a:lnTo>
                <a:lnTo>
                  <a:pt x="1220" y="307"/>
                </a:lnTo>
                <a:lnTo>
                  <a:pt x="1269" y="312"/>
                </a:lnTo>
                <a:lnTo>
                  <a:pt x="1317" y="317"/>
                </a:lnTo>
                <a:lnTo>
                  <a:pt x="1363" y="324"/>
                </a:lnTo>
                <a:lnTo>
                  <a:pt x="1408" y="333"/>
                </a:lnTo>
                <a:lnTo>
                  <a:pt x="1452" y="345"/>
                </a:lnTo>
                <a:lnTo>
                  <a:pt x="1494" y="356"/>
                </a:lnTo>
                <a:lnTo>
                  <a:pt x="1535" y="370"/>
                </a:lnTo>
                <a:lnTo>
                  <a:pt x="1574" y="385"/>
                </a:lnTo>
                <a:lnTo>
                  <a:pt x="1611" y="403"/>
                </a:lnTo>
                <a:lnTo>
                  <a:pt x="1648" y="421"/>
                </a:lnTo>
                <a:lnTo>
                  <a:pt x="1683" y="441"/>
                </a:lnTo>
                <a:lnTo>
                  <a:pt x="1715" y="461"/>
                </a:lnTo>
                <a:lnTo>
                  <a:pt x="1686" y="445"/>
                </a:lnTo>
                <a:lnTo>
                  <a:pt x="1657" y="430"/>
                </a:lnTo>
                <a:lnTo>
                  <a:pt x="1626" y="416"/>
                </a:lnTo>
                <a:lnTo>
                  <a:pt x="1594" y="404"/>
                </a:lnTo>
                <a:lnTo>
                  <a:pt x="1560" y="393"/>
                </a:lnTo>
                <a:lnTo>
                  <a:pt x="1526" y="383"/>
                </a:lnTo>
                <a:lnTo>
                  <a:pt x="1490" y="374"/>
                </a:lnTo>
                <a:lnTo>
                  <a:pt x="1453" y="367"/>
                </a:lnTo>
                <a:lnTo>
                  <a:pt x="1415" y="360"/>
                </a:lnTo>
                <a:lnTo>
                  <a:pt x="1376" y="355"/>
                </a:lnTo>
                <a:lnTo>
                  <a:pt x="1336" y="352"/>
                </a:lnTo>
                <a:lnTo>
                  <a:pt x="1294" y="351"/>
                </a:lnTo>
                <a:lnTo>
                  <a:pt x="1253" y="350"/>
                </a:lnTo>
                <a:lnTo>
                  <a:pt x="1209" y="351"/>
                </a:lnTo>
                <a:lnTo>
                  <a:pt x="1165" y="353"/>
                </a:lnTo>
                <a:lnTo>
                  <a:pt x="1120" y="356"/>
                </a:lnTo>
                <a:lnTo>
                  <a:pt x="1094" y="359"/>
                </a:lnTo>
                <a:lnTo>
                  <a:pt x="1066" y="362"/>
                </a:lnTo>
                <a:lnTo>
                  <a:pt x="1040" y="367"/>
                </a:lnTo>
                <a:lnTo>
                  <a:pt x="1013" y="370"/>
                </a:lnTo>
                <a:lnTo>
                  <a:pt x="987" y="375"/>
                </a:lnTo>
                <a:lnTo>
                  <a:pt x="960" y="381"/>
                </a:lnTo>
                <a:lnTo>
                  <a:pt x="934" y="386"/>
                </a:lnTo>
                <a:lnTo>
                  <a:pt x="907" y="392"/>
                </a:lnTo>
                <a:lnTo>
                  <a:pt x="879" y="399"/>
                </a:lnTo>
                <a:lnTo>
                  <a:pt x="854" y="406"/>
                </a:lnTo>
                <a:lnTo>
                  <a:pt x="827" y="413"/>
                </a:lnTo>
                <a:lnTo>
                  <a:pt x="801" y="421"/>
                </a:lnTo>
                <a:lnTo>
                  <a:pt x="774" y="429"/>
                </a:lnTo>
                <a:lnTo>
                  <a:pt x="749" y="438"/>
                </a:lnTo>
                <a:lnTo>
                  <a:pt x="723" y="447"/>
                </a:lnTo>
                <a:lnTo>
                  <a:pt x="697" y="457"/>
                </a:lnTo>
                <a:lnTo>
                  <a:pt x="672" y="466"/>
                </a:lnTo>
                <a:lnTo>
                  <a:pt x="645" y="476"/>
                </a:lnTo>
                <a:lnTo>
                  <a:pt x="620" y="487"/>
                </a:lnTo>
                <a:lnTo>
                  <a:pt x="596" y="498"/>
                </a:lnTo>
                <a:lnTo>
                  <a:pt x="571" y="510"/>
                </a:lnTo>
                <a:lnTo>
                  <a:pt x="545" y="521"/>
                </a:lnTo>
                <a:lnTo>
                  <a:pt x="521" y="533"/>
                </a:lnTo>
                <a:lnTo>
                  <a:pt x="497" y="545"/>
                </a:lnTo>
                <a:lnTo>
                  <a:pt x="473" y="558"/>
                </a:lnTo>
                <a:lnTo>
                  <a:pt x="448" y="571"/>
                </a:lnTo>
                <a:lnTo>
                  <a:pt x="425" y="585"/>
                </a:lnTo>
                <a:lnTo>
                  <a:pt x="401" y="598"/>
                </a:lnTo>
                <a:lnTo>
                  <a:pt x="378" y="612"/>
                </a:lnTo>
                <a:lnTo>
                  <a:pt x="355" y="626"/>
                </a:lnTo>
                <a:lnTo>
                  <a:pt x="332" y="641"/>
                </a:lnTo>
                <a:lnTo>
                  <a:pt x="310" y="656"/>
                </a:lnTo>
                <a:lnTo>
                  <a:pt x="350" y="634"/>
                </a:lnTo>
                <a:lnTo>
                  <a:pt x="391" y="613"/>
                </a:lnTo>
                <a:lnTo>
                  <a:pt x="432" y="593"/>
                </a:lnTo>
                <a:lnTo>
                  <a:pt x="474" y="573"/>
                </a:lnTo>
                <a:lnTo>
                  <a:pt x="516" y="555"/>
                </a:lnTo>
                <a:lnTo>
                  <a:pt x="559" y="538"/>
                </a:lnTo>
                <a:lnTo>
                  <a:pt x="603" y="522"/>
                </a:lnTo>
                <a:lnTo>
                  <a:pt x="647" y="506"/>
                </a:lnTo>
                <a:lnTo>
                  <a:pt x="690" y="492"/>
                </a:lnTo>
                <a:lnTo>
                  <a:pt x="734" y="480"/>
                </a:lnTo>
                <a:lnTo>
                  <a:pt x="779" y="468"/>
                </a:lnTo>
                <a:lnTo>
                  <a:pt x="823" y="458"/>
                </a:lnTo>
                <a:lnTo>
                  <a:pt x="868" y="450"/>
                </a:lnTo>
                <a:lnTo>
                  <a:pt x="913" y="442"/>
                </a:lnTo>
                <a:lnTo>
                  <a:pt x="958" y="435"/>
                </a:lnTo>
                <a:lnTo>
                  <a:pt x="1003" y="430"/>
                </a:lnTo>
                <a:lnTo>
                  <a:pt x="1064" y="426"/>
                </a:lnTo>
                <a:lnTo>
                  <a:pt x="1124" y="423"/>
                </a:lnTo>
                <a:lnTo>
                  <a:pt x="1181" y="424"/>
                </a:lnTo>
                <a:lnTo>
                  <a:pt x="1237" y="428"/>
                </a:lnTo>
                <a:lnTo>
                  <a:pt x="1291" y="434"/>
                </a:lnTo>
                <a:lnTo>
                  <a:pt x="1341" y="442"/>
                </a:lnTo>
                <a:lnTo>
                  <a:pt x="1390" y="453"/>
                </a:lnTo>
                <a:lnTo>
                  <a:pt x="1436" y="466"/>
                </a:lnTo>
                <a:lnTo>
                  <a:pt x="1480" y="482"/>
                </a:lnTo>
                <a:lnTo>
                  <a:pt x="1521" y="499"/>
                </a:lnTo>
                <a:lnTo>
                  <a:pt x="1559" y="520"/>
                </a:lnTo>
                <a:lnTo>
                  <a:pt x="1594" y="542"/>
                </a:lnTo>
                <a:lnTo>
                  <a:pt x="1626" y="566"/>
                </a:lnTo>
                <a:lnTo>
                  <a:pt x="1655" y="593"/>
                </a:lnTo>
                <a:lnTo>
                  <a:pt x="1681" y="621"/>
                </a:lnTo>
                <a:lnTo>
                  <a:pt x="1703" y="651"/>
                </a:lnTo>
                <a:lnTo>
                  <a:pt x="2095" y="286"/>
                </a:lnTo>
                <a:lnTo>
                  <a:pt x="2074" y="268"/>
                </a:lnTo>
                <a:lnTo>
                  <a:pt x="2054" y="250"/>
                </a:lnTo>
                <a:lnTo>
                  <a:pt x="2032" y="233"/>
                </a:lnTo>
                <a:lnTo>
                  <a:pt x="2010" y="217"/>
                </a:lnTo>
                <a:lnTo>
                  <a:pt x="1987" y="201"/>
                </a:lnTo>
                <a:lnTo>
                  <a:pt x="1963" y="186"/>
                </a:lnTo>
                <a:lnTo>
                  <a:pt x="1938" y="171"/>
                </a:lnTo>
                <a:lnTo>
                  <a:pt x="1913" y="156"/>
                </a:lnTo>
                <a:lnTo>
                  <a:pt x="1888" y="142"/>
                </a:lnTo>
                <a:lnTo>
                  <a:pt x="1861" y="129"/>
                </a:lnTo>
                <a:lnTo>
                  <a:pt x="1835" y="117"/>
                </a:lnTo>
                <a:lnTo>
                  <a:pt x="1807" y="104"/>
                </a:lnTo>
                <a:lnTo>
                  <a:pt x="1778" y="94"/>
                </a:lnTo>
                <a:lnTo>
                  <a:pt x="1749" y="82"/>
                </a:lnTo>
                <a:lnTo>
                  <a:pt x="1719" y="72"/>
                </a:lnTo>
                <a:lnTo>
                  <a:pt x="1689" y="63"/>
                </a:lnTo>
                <a:lnTo>
                  <a:pt x="1659" y="53"/>
                </a:lnTo>
                <a:lnTo>
                  <a:pt x="1628" y="45"/>
                </a:lnTo>
                <a:lnTo>
                  <a:pt x="1596" y="38"/>
                </a:lnTo>
                <a:lnTo>
                  <a:pt x="1564" y="32"/>
                </a:lnTo>
                <a:lnTo>
                  <a:pt x="1530" y="25"/>
                </a:lnTo>
                <a:lnTo>
                  <a:pt x="1497" y="19"/>
                </a:lnTo>
                <a:lnTo>
                  <a:pt x="1464" y="14"/>
                </a:lnTo>
                <a:lnTo>
                  <a:pt x="1429" y="11"/>
                </a:lnTo>
                <a:lnTo>
                  <a:pt x="1394" y="6"/>
                </a:lnTo>
                <a:lnTo>
                  <a:pt x="1359" y="4"/>
                </a:lnTo>
                <a:lnTo>
                  <a:pt x="1322" y="2"/>
                </a:lnTo>
                <a:lnTo>
                  <a:pt x="1286" y="0"/>
                </a:lnTo>
                <a:lnTo>
                  <a:pt x="1249" y="0"/>
                </a:lnTo>
                <a:lnTo>
                  <a:pt x="1211" y="0"/>
                </a:lnTo>
                <a:lnTo>
                  <a:pt x="1173" y="2"/>
                </a:lnTo>
                <a:lnTo>
                  <a:pt x="1135" y="3"/>
                </a:lnTo>
                <a:close/>
              </a:path>
            </a:pathLst>
          </a:custGeom>
          <a:solidFill>
            <a:srgbClr val="E2E2C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hr-HR"/>
          </a:p>
        </p:txBody>
      </p:sp>
      <p:grpSp>
        <p:nvGrpSpPr>
          <p:cNvPr id="76" name="Group 169"/>
          <p:cNvGrpSpPr>
            <a:grpSpLocks/>
          </p:cNvGrpSpPr>
          <p:nvPr/>
        </p:nvGrpSpPr>
        <p:grpSpPr bwMode="auto">
          <a:xfrm>
            <a:off x="5607504" y="2144033"/>
            <a:ext cx="792163" cy="925513"/>
            <a:chOff x="3810" y="1078"/>
            <a:chExt cx="499" cy="583"/>
          </a:xfrm>
        </p:grpSpPr>
        <p:sp>
          <p:nvSpPr>
            <p:cNvPr id="77" name="Freeform 154"/>
            <p:cNvSpPr>
              <a:spLocks/>
            </p:cNvSpPr>
            <p:nvPr/>
          </p:nvSpPr>
          <p:spPr bwMode="auto">
            <a:xfrm>
              <a:off x="3810" y="1344"/>
              <a:ext cx="91" cy="317"/>
            </a:xfrm>
            <a:custGeom>
              <a:avLst/>
              <a:gdLst/>
              <a:ahLst/>
              <a:cxnLst>
                <a:cxn ang="0">
                  <a:pos x="0" y="317"/>
                </a:cxn>
                <a:cxn ang="0">
                  <a:pos x="0" y="45"/>
                </a:cxn>
                <a:cxn ang="0">
                  <a:pos x="91" y="0"/>
                </a:cxn>
                <a:cxn ang="0">
                  <a:pos x="91" y="294"/>
                </a:cxn>
              </a:cxnLst>
              <a:rect l="0" t="0" r="r" b="b"/>
              <a:pathLst>
                <a:path w="91" h="317">
                  <a:moveTo>
                    <a:pt x="0" y="317"/>
                  </a:moveTo>
                  <a:lnTo>
                    <a:pt x="0" y="45"/>
                  </a:lnTo>
                  <a:lnTo>
                    <a:pt x="91" y="0"/>
                  </a:lnTo>
                  <a:lnTo>
                    <a:pt x="91" y="294"/>
                  </a:lnTo>
                </a:path>
              </a:pathLst>
            </a:custGeom>
            <a:noFill/>
            <a:ln w="19050" cap="flat" cmpd="sng">
              <a:solidFill>
                <a:srgbClr val="FF0000"/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r-HR"/>
            </a:p>
          </p:txBody>
        </p:sp>
        <p:sp>
          <p:nvSpPr>
            <p:cNvPr id="78" name="Line 155"/>
            <p:cNvSpPr>
              <a:spLocks noChangeShapeType="1"/>
            </p:cNvSpPr>
            <p:nvPr/>
          </p:nvSpPr>
          <p:spPr bwMode="auto">
            <a:xfrm flipV="1">
              <a:off x="3810" y="1434"/>
              <a:ext cx="91" cy="46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r-HR"/>
            </a:p>
          </p:txBody>
        </p:sp>
        <p:sp>
          <p:nvSpPr>
            <p:cNvPr id="79" name="Line 156"/>
            <p:cNvSpPr>
              <a:spLocks noChangeShapeType="1"/>
            </p:cNvSpPr>
            <p:nvPr/>
          </p:nvSpPr>
          <p:spPr bwMode="auto">
            <a:xfrm flipV="1">
              <a:off x="3810" y="1502"/>
              <a:ext cx="91" cy="46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r-HR"/>
            </a:p>
          </p:txBody>
        </p:sp>
        <p:sp>
          <p:nvSpPr>
            <p:cNvPr id="80" name="Line 157"/>
            <p:cNvSpPr>
              <a:spLocks noChangeShapeType="1"/>
            </p:cNvSpPr>
            <p:nvPr/>
          </p:nvSpPr>
          <p:spPr bwMode="auto">
            <a:xfrm flipV="1">
              <a:off x="3810" y="1570"/>
              <a:ext cx="91" cy="46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r-HR"/>
            </a:p>
          </p:txBody>
        </p:sp>
        <p:sp>
          <p:nvSpPr>
            <p:cNvPr id="81" name="Freeform 158"/>
            <p:cNvSpPr>
              <a:spLocks/>
            </p:cNvSpPr>
            <p:nvPr/>
          </p:nvSpPr>
          <p:spPr bwMode="auto">
            <a:xfrm>
              <a:off x="3923" y="1078"/>
              <a:ext cx="204" cy="560"/>
            </a:xfrm>
            <a:custGeom>
              <a:avLst/>
              <a:gdLst/>
              <a:ahLst/>
              <a:cxnLst>
                <a:cxn ang="0">
                  <a:pos x="0" y="560"/>
                </a:cxn>
                <a:cxn ang="0">
                  <a:pos x="0" y="129"/>
                </a:cxn>
                <a:cxn ang="0">
                  <a:pos x="199" y="0"/>
                </a:cxn>
                <a:cxn ang="0">
                  <a:pos x="204" y="538"/>
                </a:cxn>
              </a:cxnLst>
              <a:rect l="0" t="0" r="r" b="b"/>
              <a:pathLst>
                <a:path w="204" h="560">
                  <a:moveTo>
                    <a:pt x="0" y="560"/>
                  </a:moveTo>
                  <a:lnTo>
                    <a:pt x="0" y="129"/>
                  </a:lnTo>
                  <a:lnTo>
                    <a:pt x="199" y="0"/>
                  </a:lnTo>
                  <a:lnTo>
                    <a:pt x="204" y="538"/>
                  </a:lnTo>
                </a:path>
              </a:pathLst>
            </a:custGeom>
            <a:noFill/>
            <a:ln w="19050" cap="flat" cmpd="sng">
              <a:solidFill>
                <a:srgbClr val="FF0000"/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r-HR"/>
            </a:p>
          </p:txBody>
        </p:sp>
        <p:sp>
          <p:nvSpPr>
            <p:cNvPr id="82" name="Line 159"/>
            <p:cNvSpPr>
              <a:spLocks noChangeShapeType="1"/>
            </p:cNvSpPr>
            <p:nvPr/>
          </p:nvSpPr>
          <p:spPr bwMode="auto">
            <a:xfrm flipV="1">
              <a:off x="3923" y="1207"/>
              <a:ext cx="204" cy="91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r-HR"/>
            </a:p>
          </p:txBody>
        </p:sp>
        <p:sp>
          <p:nvSpPr>
            <p:cNvPr id="83" name="Line 160"/>
            <p:cNvSpPr>
              <a:spLocks noChangeShapeType="1"/>
            </p:cNvSpPr>
            <p:nvPr/>
          </p:nvSpPr>
          <p:spPr bwMode="auto">
            <a:xfrm flipV="1">
              <a:off x="3923" y="1321"/>
              <a:ext cx="204" cy="68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r-HR"/>
            </a:p>
          </p:txBody>
        </p:sp>
        <p:sp>
          <p:nvSpPr>
            <p:cNvPr id="84" name="Line 161"/>
            <p:cNvSpPr>
              <a:spLocks noChangeShapeType="1"/>
            </p:cNvSpPr>
            <p:nvPr/>
          </p:nvSpPr>
          <p:spPr bwMode="auto">
            <a:xfrm flipV="1">
              <a:off x="3923" y="1434"/>
              <a:ext cx="204" cy="46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r-HR"/>
            </a:p>
          </p:txBody>
        </p:sp>
        <p:sp>
          <p:nvSpPr>
            <p:cNvPr id="85" name="Line 162"/>
            <p:cNvSpPr>
              <a:spLocks noChangeShapeType="1"/>
            </p:cNvSpPr>
            <p:nvPr/>
          </p:nvSpPr>
          <p:spPr bwMode="auto">
            <a:xfrm flipV="1">
              <a:off x="3923" y="1525"/>
              <a:ext cx="204" cy="23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r-HR"/>
            </a:p>
          </p:txBody>
        </p:sp>
        <p:sp>
          <p:nvSpPr>
            <p:cNvPr id="86" name="Freeform 164"/>
            <p:cNvSpPr>
              <a:spLocks/>
            </p:cNvSpPr>
            <p:nvPr/>
          </p:nvSpPr>
          <p:spPr bwMode="auto">
            <a:xfrm>
              <a:off x="4150" y="1298"/>
              <a:ext cx="159" cy="340"/>
            </a:xfrm>
            <a:custGeom>
              <a:avLst/>
              <a:gdLst/>
              <a:ahLst/>
              <a:cxnLst>
                <a:cxn ang="0">
                  <a:pos x="0" y="318"/>
                </a:cxn>
                <a:cxn ang="0">
                  <a:pos x="0" y="46"/>
                </a:cxn>
                <a:cxn ang="0">
                  <a:pos x="159" y="0"/>
                </a:cxn>
                <a:cxn ang="0">
                  <a:pos x="159" y="340"/>
                </a:cxn>
              </a:cxnLst>
              <a:rect l="0" t="0" r="r" b="b"/>
              <a:pathLst>
                <a:path w="159" h="340">
                  <a:moveTo>
                    <a:pt x="0" y="318"/>
                  </a:moveTo>
                  <a:lnTo>
                    <a:pt x="0" y="46"/>
                  </a:lnTo>
                  <a:lnTo>
                    <a:pt x="159" y="0"/>
                  </a:lnTo>
                  <a:lnTo>
                    <a:pt x="159" y="340"/>
                  </a:lnTo>
                </a:path>
              </a:pathLst>
            </a:custGeom>
            <a:noFill/>
            <a:ln w="19050" cap="flat" cmpd="sng">
              <a:solidFill>
                <a:srgbClr val="FF0000"/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r-HR"/>
            </a:p>
          </p:txBody>
        </p:sp>
        <p:sp>
          <p:nvSpPr>
            <p:cNvPr id="87" name="Line 167"/>
            <p:cNvSpPr>
              <a:spLocks noChangeShapeType="1"/>
            </p:cNvSpPr>
            <p:nvPr/>
          </p:nvSpPr>
          <p:spPr bwMode="auto">
            <a:xfrm flipV="1">
              <a:off x="4150" y="1434"/>
              <a:ext cx="159" cy="23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r-HR"/>
            </a:p>
          </p:txBody>
        </p:sp>
        <p:sp>
          <p:nvSpPr>
            <p:cNvPr id="88" name="Line 168"/>
            <p:cNvSpPr>
              <a:spLocks noChangeShapeType="1"/>
            </p:cNvSpPr>
            <p:nvPr/>
          </p:nvSpPr>
          <p:spPr bwMode="auto">
            <a:xfrm>
              <a:off x="4150" y="1548"/>
              <a:ext cx="159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r-HR"/>
            </a:p>
          </p:txBody>
        </p:sp>
      </p:grpSp>
      <p:sp>
        <p:nvSpPr>
          <p:cNvPr id="90" name="AutoShape 171"/>
          <p:cNvSpPr>
            <a:spLocks noChangeArrowheads="1"/>
          </p:cNvSpPr>
          <p:nvPr/>
        </p:nvSpPr>
        <p:spPr bwMode="auto">
          <a:xfrm>
            <a:off x="3878717" y="3898221"/>
            <a:ext cx="1295400" cy="466725"/>
          </a:xfrm>
          <a:prstGeom prst="leftRightArrow">
            <a:avLst>
              <a:gd name="adj1" fmla="val 50000"/>
              <a:gd name="adj2" fmla="val 55510"/>
            </a:avLst>
          </a:prstGeom>
          <a:gradFill rotWithShape="1">
            <a:gsLst>
              <a:gs pos="0">
                <a:schemeClr val="tx2">
                  <a:gamma/>
                  <a:shade val="46275"/>
                  <a:invGamma/>
                </a:schemeClr>
              </a:gs>
              <a:gs pos="100000">
                <a:schemeClr val="tx2"/>
              </a:gs>
            </a:gsLst>
            <a:lin ang="0" scaled="1"/>
          </a:gradFill>
          <a:ln w="9525" algn="ctr">
            <a:noFill/>
            <a:miter lim="800000"/>
            <a:headEnd/>
            <a:tailEnd/>
          </a:ln>
          <a:effectLst>
            <a:outerShdw dist="45791" dir="18221404" algn="ctr" rotWithShape="0">
              <a:srgbClr val="FF0000">
                <a:alpha val="50000"/>
              </a:srgbClr>
            </a:outerShdw>
          </a:effectLst>
        </p:spPr>
        <p:txBody>
          <a:bodyPr wrap="none" anchor="ctr"/>
          <a:lstStyle/>
          <a:p>
            <a:endParaRPr lang="hr-HR"/>
          </a:p>
        </p:txBody>
      </p:sp>
      <p:sp>
        <p:nvSpPr>
          <p:cNvPr id="91" name="TextBox 90"/>
          <p:cNvSpPr txBox="1"/>
          <p:nvPr/>
        </p:nvSpPr>
        <p:spPr>
          <a:xfrm>
            <a:off x="208080" y="5437414"/>
            <a:ext cx="2004442" cy="7853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hr-HR" sz="1600" dirty="0" smtClean="0">
                <a:effectLst/>
              </a:rPr>
              <a:t>Pouzdanost konstrukcija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646229" y="341015"/>
            <a:ext cx="7458186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hr-HR" sz="1800" dirty="0" smtClean="0">
                <a:effectLst/>
              </a:rPr>
              <a:t>KLIMATSKE I OSTALE PROMJENE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643508" y="632208"/>
            <a:ext cx="745818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hr-HR" sz="1800" dirty="0" smtClean="0">
                <a:solidFill>
                  <a:srgbClr val="FFFF00"/>
                </a:solidFill>
                <a:effectLst/>
              </a:rPr>
              <a:t>(ekstremna djelovanja na konstrukcije)</a:t>
            </a:r>
          </a:p>
        </p:txBody>
      </p:sp>
      <p:sp>
        <p:nvSpPr>
          <p:cNvPr id="93" name="TextBox 92"/>
          <p:cNvSpPr txBox="1"/>
          <p:nvPr/>
        </p:nvSpPr>
        <p:spPr>
          <a:xfrm>
            <a:off x="5933966" y="419938"/>
            <a:ext cx="294877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hr-HR" sz="1800" dirty="0" smtClean="0">
                <a:effectLst/>
              </a:rPr>
              <a:t>  KAKO PROJEKTIRATI?</a:t>
            </a:r>
          </a:p>
        </p:txBody>
      </p:sp>
      <p:sp>
        <p:nvSpPr>
          <p:cNvPr id="94" name="Right Arrow 93"/>
          <p:cNvSpPr/>
          <p:nvPr/>
        </p:nvSpPr>
        <p:spPr bwMode="auto">
          <a:xfrm>
            <a:off x="5045528" y="579664"/>
            <a:ext cx="824593" cy="269422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r-HR" sz="30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Dag name="">
                <a:cont type="tree" name="">
                  <a:effect ref="fillLine"/>
                  <a:outerShdw dist="38100" dir="13500000" algn="br">
                    <a:schemeClr val="bg1">
                      <a:lumMod val="200000"/>
                      <a:satMod val="200000"/>
                    </a:schemeClr>
                  </a:outerShdw>
                </a:cont>
                <a:cont type="tree" name="">
                  <a:effect ref="fillLine"/>
                  <a:outerShdw dist="38100" dir="2700000" algn="tl">
                    <a:schemeClr val="bg1">
                      <a:lumMod val="60000"/>
                      <a:satMod val="60000"/>
                    </a:schemeClr>
                  </a:outerShdw>
                </a:cont>
                <a:effect ref="fillLine"/>
              </a:effectDag>
              <a:latin typeface="Arial" charset="0"/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2466865" y="5140778"/>
            <a:ext cx="200444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hr-HR" sz="1600" dirty="0" smtClean="0">
                <a:effectLst/>
              </a:rPr>
              <a:t>Sigurnost</a:t>
            </a:r>
          </a:p>
          <a:p>
            <a:pPr algn="just">
              <a:lnSpc>
                <a:spcPct val="150000"/>
              </a:lnSpc>
            </a:pPr>
            <a:endParaRPr lang="hr-HR" sz="400" dirty="0" smtClean="0">
              <a:effectLst/>
            </a:endParaRPr>
          </a:p>
          <a:p>
            <a:pPr algn="just">
              <a:lnSpc>
                <a:spcPct val="150000"/>
              </a:lnSpc>
            </a:pPr>
            <a:r>
              <a:rPr lang="hr-HR" sz="1600" dirty="0" err="1" smtClean="0">
                <a:effectLst/>
              </a:rPr>
              <a:t>Uprorabljivost</a:t>
            </a:r>
            <a:endParaRPr lang="hr-HR" sz="1600" dirty="0" smtClean="0">
              <a:effectLst/>
            </a:endParaRPr>
          </a:p>
          <a:p>
            <a:pPr algn="just">
              <a:lnSpc>
                <a:spcPct val="150000"/>
              </a:lnSpc>
            </a:pPr>
            <a:endParaRPr lang="hr-HR" sz="400" dirty="0" smtClean="0">
              <a:effectLst/>
            </a:endParaRPr>
          </a:p>
          <a:p>
            <a:pPr algn="just">
              <a:lnSpc>
                <a:spcPct val="150000"/>
              </a:lnSpc>
            </a:pPr>
            <a:r>
              <a:rPr lang="hr-HR" sz="1600" dirty="0" smtClean="0">
                <a:effectLst/>
              </a:rPr>
              <a:t>Trajnost</a:t>
            </a:r>
          </a:p>
        </p:txBody>
      </p:sp>
      <p:sp>
        <p:nvSpPr>
          <p:cNvPr id="100" name="Left Brace 99"/>
          <p:cNvSpPr/>
          <p:nvPr/>
        </p:nvSpPr>
        <p:spPr bwMode="auto">
          <a:xfrm>
            <a:off x="2212520" y="5298621"/>
            <a:ext cx="212273" cy="1159329"/>
          </a:xfrm>
          <a:prstGeom prst="leftBrace">
            <a:avLst/>
          </a:prstGeom>
          <a:ln w="19050">
            <a:headEnd type="none" w="med" len="med"/>
            <a:tailEnd type="none" w="med" len="med"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r-HR" sz="3000" b="1" i="0" u="none" strike="noStrike" cap="none" normalizeH="0" baseline="0" dirty="0" smtClean="0">
              <a:ln>
                <a:noFill/>
              </a:ln>
              <a:effectDag name="">
                <a:cont type="tree" name="">
                  <a:effect ref="fillLine"/>
                  <a:outerShdw dist="38100" dir="13500000" algn="br">
                    <a:schemeClr val="bg1">
                      <a:lumMod val="200000"/>
                      <a:satMod val="200000"/>
                    </a:schemeClr>
                  </a:outerShdw>
                </a:cont>
                <a:cont type="tree" name="">
                  <a:effect ref="fillLine"/>
                  <a:outerShdw dist="38100" dir="2700000" algn="tl">
                    <a:schemeClr val="bg1">
                      <a:lumMod val="60000"/>
                      <a:satMod val="60000"/>
                    </a:schemeClr>
                  </a:outerShdw>
                </a:cont>
                <a:effect ref="fillLine"/>
              </a:effectDag>
              <a:latin typeface="Arial" charset="0"/>
            </a:endParaRPr>
          </a:p>
        </p:txBody>
      </p:sp>
      <p:sp>
        <p:nvSpPr>
          <p:cNvPr id="101" name="Right Arrow 100"/>
          <p:cNvSpPr/>
          <p:nvPr/>
        </p:nvSpPr>
        <p:spPr bwMode="auto">
          <a:xfrm>
            <a:off x="1592036" y="5739493"/>
            <a:ext cx="506185" cy="261257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r-HR" sz="30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Dag name="">
                <a:cont type="tree" name="">
                  <a:effect ref="fillLine"/>
                  <a:outerShdw dist="38100" dir="13500000" algn="br">
                    <a:schemeClr val="bg1">
                      <a:lumMod val="200000"/>
                      <a:satMod val="200000"/>
                    </a:schemeClr>
                  </a:outerShdw>
                </a:cont>
                <a:cont type="tree" name="">
                  <a:effect ref="fillLine"/>
                  <a:outerShdw dist="38100" dir="2700000" algn="tl">
                    <a:schemeClr val="bg1">
                      <a:lumMod val="60000"/>
                      <a:satMod val="60000"/>
                    </a:schemeClr>
                  </a:outerShdw>
                </a:cont>
                <a:effect ref="fillLine"/>
              </a:effectDag>
              <a:latin typeface="Arial" charset="0"/>
            </a:endParaRPr>
          </a:p>
        </p:txBody>
      </p:sp>
      <p:sp>
        <p:nvSpPr>
          <p:cNvPr id="102" name="Right Arrow 101"/>
          <p:cNvSpPr/>
          <p:nvPr/>
        </p:nvSpPr>
        <p:spPr bwMode="auto">
          <a:xfrm>
            <a:off x="4381499" y="5736772"/>
            <a:ext cx="506185" cy="261257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r-HR" sz="30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Dag name="">
                <a:cont type="tree" name="">
                  <a:effect ref="fillLine"/>
                  <a:outerShdw dist="38100" dir="13500000" algn="br">
                    <a:schemeClr val="bg1">
                      <a:lumMod val="200000"/>
                      <a:satMod val="200000"/>
                    </a:schemeClr>
                  </a:outerShdw>
                </a:cont>
                <a:cont type="tree" name="">
                  <a:effect ref="fillLine"/>
                  <a:outerShdw dist="38100" dir="2700000" algn="tl">
                    <a:schemeClr val="bg1">
                      <a:lumMod val="60000"/>
                      <a:satMod val="60000"/>
                    </a:schemeClr>
                  </a:outerShdw>
                </a:cont>
                <a:effect ref="fillLine"/>
              </a:effectDag>
              <a:latin typeface="Arial" charset="0"/>
            </a:endParaRPr>
          </a:p>
        </p:txBody>
      </p:sp>
      <p:sp>
        <p:nvSpPr>
          <p:cNvPr id="103" name="Right Brace 102"/>
          <p:cNvSpPr/>
          <p:nvPr/>
        </p:nvSpPr>
        <p:spPr bwMode="auto">
          <a:xfrm>
            <a:off x="4073978" y="5257800"/>
            <a:ext cx="220436" cy="1232808"/>
          </a:xfrm>
          <a:prstGeom prst="rightBrace">
            <a:avLst/>
          </a:prstGeom>
          <a:ln w="19050">
            <a:headEnd type="none" w="med" len="med"/>
            <a:tailEnd type="none" w="med" len="med"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r-HR" sz="3000" b="1" i="0" u="none" strike="noStrike" cap="none" normalizeH="0" baseline="0" dirty="0" smtClean="0">
              <a:ln>
                <a:noFill/>
              </a:ln>
              <a:effectDag name="">
                <a:cont type="tree" name="">
                  <a:effect ref="fillLine"/>
                  <a:outerShdw dist="38100" dir="13500000" algn="br">
                    <a:schemeClr val="bg1">
                      <a:lumMod val="200000"/>
                      <a:satMod val="200000"/>
                    </a:schemeClr>
                  </a:outerShdw>
                </a:cont>
                <a:cont type="tree" name="">
                  <a:effect ref="fillLine"/>
                  <a:outerShdw dist="38100" dir="2700000" algn="tl">
                    <a:schemeClr val="bg1">
                      <a:lumMod val="60000"/>
                      <a:satMod val="60000"/>
                    </a:schemeClr>
                  </a:outerShdw>
                </a:cont>
                <a:effect ref="fillLine"/>
              </a:effectDag>
              <a:latin typeface="Arial" charset="0"/>
            </a:endParaRPr>
          </a:p>
        </p:txBody>
      </p:sp>
      <p:sp>
        <p:nvSpPr>
          <p:cNvPr id="104" name="TextBox 103"/>
          <p:cNvSpPr txBox="1"/>
          <p:nvPr/>
        </p:nvSpPr>
        <p:spPr>
          <a:xfrm>
            <a:off x="4940643" y="5434693"/>
            <a:ext cx="2004442" cy="7853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hr-HR" sz="1600" dirty="0" smtClean="0">
                <a:effectLst/>
              </a:rPr>
              <a:t>Stohastički procesi</a:t>
            </a:r>
          </a:p>
        </p:txBody>
      </p:sp>
      <p:sp>
        <p:nvSpPr>
          <p:cNvPr id="105" name="Right Arrow 104"/>
          <p:cNvSpPr/>
          <p:nvPr/>
        </p:nvSpPr>
        <p:spPr bwMode="auto">
          <a:xfrm>
            <a:off x="6305549" y="5725886"/>
            <a:ext cx="506185" cy="261257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r-HR" sz="30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Dag name="">
                <a:cont type="tree" name="">
                  <a:effect ref="fillLine"/>
                  <a:outerShdw dist="38100" dir="13500000" algn="br">
                    <a:schemeClr val="bg1">
                      <a:lumMod val="200000"/>
                      <a:satMod val="200000"/>
                    </a:schemeClr>
                  </a:outerShdw>
                </a:cont>
                <a:cont type="tree" name="">
                  <a:effect ref="fillLine"/>
                  <a:outerShdw dist="38100" dir="2700000" algn="tl">
                    <a:schemeClr val="bg1">
                      <a:lumMod val="60000"/>
                      <a:satMod val="60000"/>
                    </a:schemeClr>
                  </a:outerShdw>
                </a:cont>
                <a:effect ref="fillLine"/>
              </a:effectDag>
              <a:latin typeface="Arial" charset="0"/>
            </a:endParaRPr>
          </a:p>
        </p:txBody>
      </p:sp>
      <p:sp>
        <p:nvSpPr>
          <p:cNvPr id="106" name="TextBox 105"/>
          <p:cNvSpPr txBox="1"/>
          <p:nvPr/>
        </p:nvSpPr>
        <p:spPr>
          <a:xfrm>
            <a:off x="6856529" y="5399315"/>
            <a:ext cx="2004442" cy="7853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hr-HR" sz="1600" dirty="0" smtClean="0">
                <a:effectLst/>
              </a:rPr>
              <a:t>MODELI – realno stanje okoliša</a:t>
            </a:r>
          </a:p>
        </p:txBody>
      </p:sp>
      <p:sp>
        <p:nvSpPr>
          <p:cNvPr id="107" name="TextBox 106"/>
          <p:cNvSpPr txBox="1"/>
          <p:nvPr/>
        </p:nvSpPr>
        <p:spPr>
          <a:xfrm>
            <a:off x="597244" y="6055177"/>
            <a:ext cx="5702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l-GR" sz="1800" b="0" dirty="0" smtClean="0">
                <a:effectLst/>
              </a:rPr>
              <a:t>β</a:t>
            </a:r>
            <a:r>
              <a:rPr lang="hr-HR" sz="1800" b="0" baseline="-25000" dirty="0" smtClean="0">
                <a:effectLst/>
              </a:rPr>
              <a:t>t</a:t>
            </a:r>
            <a:r>
              <a:rPr lang="hr-HR" sz="1800" b="0" dirty="0" smtClean="0">
                <a:effectLst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6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26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7" presetID="26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5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6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8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0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2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26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1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2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9" presetID="26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7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8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5" presetID="26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1" presetID="26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9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0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1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2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4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6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47" presetID="26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9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5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6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7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8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9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0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1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2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63" presetID="26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6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1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2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79" presetID="26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2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7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8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95" presetID="26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1" presetID="26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3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4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9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0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1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2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3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4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5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6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27" presetID="26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9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0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5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6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7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8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9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0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1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2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3" presetID="26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6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1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2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9" presetID="26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2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7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8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5" presetID="26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1" presetID="26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3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4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5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6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7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9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0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1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2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3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4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5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6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07" presetID="26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9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0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1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2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4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5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6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7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8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9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0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1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2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23" presetID="26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6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1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2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9" presetID="26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2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3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7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8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55" presetID="26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1" presetID="26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3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4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5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6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7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8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9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0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1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2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3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4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5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6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87" presetID="26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9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0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1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2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3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4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5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6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7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8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9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0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1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2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03" presetID="26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6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1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2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19" presetID="26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2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3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7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8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35" presetID="26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51" presetID="26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3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4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5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6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7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8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9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0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1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2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3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4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5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6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67" presetID="26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9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0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1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2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3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4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5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6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7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8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9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0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1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2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83" presetID="26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6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1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2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99" presetID="26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2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3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7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8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15" presetID="26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1" presetID="26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3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4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5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6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7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8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9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0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1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2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3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4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5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6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47" presetID="26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9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0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1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2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3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4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55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6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7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58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9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0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1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2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63" presetID="26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6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1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2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79" presetID="26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2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3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7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8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9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95" presetID="26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0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11" presetID="26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3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4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5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6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7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8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9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0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1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2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3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4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5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26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27" presetID="26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9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0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1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2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3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4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5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6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7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38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9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0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1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2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43" presetID="26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6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1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2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5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9" fill="hold">
                            <p:stCondLst>
                              <p:cond delay="6500"/>
                            </p:stCondLst>
                            <p:childTnLst>
                              <p:par>
                                <p:cTn id="660" presetID="10" presetClass="exit" presetSubtype="0" fill="hold" grpId="1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1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3" fill="hold">
                            <p:stCondLst>
                              <p:cond delay="11500"/>
                            </p:stCondLst>
                            <p:childTnLst>
                              <p:par>
                                <p:cTn id="66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5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7" fill="hold">
                            <p:stCondLst>
                              <p:cond delay="13500"/>
                            </p:stCondLst>
                            <p:childTnLst>
                              <p:par>
                                <p:cTn id="66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9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3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4" fill="hold">
                            <p:stCondLst>
                              <p:cond delay="15500"/>
                            </p:stCondLst>
                            <p:childTnLst>
                              <p:par>
                                <p:cTn id="675" presetID="10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6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8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9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1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2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4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5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7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8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0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1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3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4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6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7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9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0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2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3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5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6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8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9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1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2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4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5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7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8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0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1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3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4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6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7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9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0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2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3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5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6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8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9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1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2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4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5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7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8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0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1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3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4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6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7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9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0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2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3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5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6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8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9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1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2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4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5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7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8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0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1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3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4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6" fill="hold">
                            <p:stCondLst>
                              <p:cond delay="19500"/>
                            </p:stCondLst>
                            <p:childTnLst>
                              <p:par>
                                <p:cTn id="78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0" presetID="19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2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3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59" grpId="0" animBg="1"/>
      <p:bldP spid="59" grpId="1" animBg="1"/>
      <p:bldP spid="60" grpId="0" animBg="1"/>
      <p:bldP spid="60" grpId="1" animBg="1"/>
      <p:bldP spid="61" grpId="0" animBg="1"/>
      <p:bldP spid="61" grpId="1" animBg="1"/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73" grpId="0" animBg="1"/>
      <p:bldP spid="73" grpId="1" animBg="1"/>
      <p:bldP spid="74" grpId="0" animBg="1"/>
      <p:bldP spid="74" grpId="1" animBg="1"/>
      <p:bldP spid="75" grpId="0" animBg="1"/>
      <p:bldP spid="75" grpId="1" animBg="1"/>
      <p:bldP spid="90" grpId="0" animBg="1"/>
    </p:bld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x-none" sz="3000" b="1" i="0" u="none" strike="noStrike" cap="none" normalizeH="0" baseline="0" smtClean="0">
            <a:ln>
              <a:noFill/>
            </a:ln>
            <a:solidFill>
              <a:schemeClr val="bg1"/>
            </a:solidFill>
            <a:effectDag name="">
              <a:cont type="tree" name="">
                <a:effect ref="fillLine"/>
                <a:outerShdw dist="38100" dir="13500000" algn="br">
                  <a:schemeClr val="bg1">
                    <a:lumMod val="200000"/>
                    <a:satMod val="200000"/>
                  </a:schemeClr>
                </a:outerShdw>
              </a:cont>
              <a:cont type="tree" name="">
                <a:effect ref="fillLine"/>
                <a:outerShdw dist="38100" dir="2700000" algn="tl">
                  <a:schemeClr val="bg1">
                    <a:lumMod val="60000"/>
                    <a:satMod val="60000"/>
                  </a:schemeClr>
                </a:outerShdw>
              </a:cont>
              <a:effect ref="fillLine"/>
            </a:effectDag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x-none" sz="3000" b="1" i="0" u="none" strike="noStrike" cap="none" normalizeH="0" baseline="0" smtClean="0">
            <a:ln>
              <a:noFill/>
            </a:ln>
            <a:solidFill>
              <a:schemeClr val="bg1"/>
            </a:solidFill>
            <a:effectDag name="">
              <a:cont type="tree" name="">
                <a:effect ref="fillLine"/>
                <a:outerShdw dist="38100" dir="13500000" algn="br">
                  <a:schemeClr val="bg1">
                    <a:lumMod val="200000"/>
                    <a:satMod val="200000"/>
                  </a:schemeClr>
                </a:outerShdw>
              </a:cont>
              <a:cont type="tree" name="">
                <a:effect ref="fillLine"/>
                <a:outerShdw dist="38100" dir="2700000" algn="tl">
                  <a:schemeClr val="bg1">
                    <a:lumMod val="60000"/>
                    <a:satMod val="60000"/>
                  </a:schemeClr>
                </a:outerShdw>
              </a:cont>
              <a:effect ref="fillLine"/>
            </a:effectDag>
            <a:latin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Beam">
  <a:themeElements>
    <a:clrScheme name="Beam 2">
      <a:dk1>
        <a:srgbClr val="000080"/>
      </a:dk1>
      <a:lt1>
        <a:srgbClr val="FFFFFF"/>
      </a:lt1>
      <a:dk2>
        <a:srgbClr val="000099"/>
      </a:dk2>
      <a:lt2>
        <a:srgbClr val="FFFFFF"/>
      </a:lt2>
      <a:accent1>
        <a:srgbClr val="3366FF"/>
      </a:accent1>
      <a:accent2>
        <a:srgbClr val="7B46D0"/>
      </a:accent2>
      <a:accent3>
        <a:srgbClr val="AAAACA"/>
      </a:accent3>
      <a:accent4>
        <a:srgbClr val="DADADA"/>
      </a:accent4>
      <a:accent5>
        <a:srgbClr val="ADB8FF"/>
      </a:accent5>
      <a:accent6>
        <a:srgbClr val="6F3FBC"/>
      </a:accent6>
      <a:hlink>
        <a:srgbClr val="86D1EC"/>
      </a:hlink>
      <a:folHlink>
        <a:srgbClr val="45C984"/>
      </a:folHlink>
    </a:clrScheme>
    <a:fontScheme name="2_Beam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eam 1">
        <a:dk1>
          <a:srgbClr val="1A006C"/>
        </a:dk1>
        <a:lt1>
          <a:srgbClr val="FFFFFF"/>
        </a:lt1>
        <a:dk2>
          <a:srgbClr val="000066"/>
        </a:dk2>
        <a:lt2>
          <a:srgbClr val="CCCCFF"/>
        </a:lt2>
        <a:accent1>
          <a:srgbClr val="0099CC"/>
        </a:accent1>
        <a:accent2>
          <a:srgbClr val="6600CC"/>
        </a:accent2>
        <a:accent3>
          <a:srgbClr val="AAAAB8"/>
        </a:accent3>
        <a:accent4>
          <a:srgbClr val="DADADA"/>
        </a:accent4>
        <a:accent5>
          <a:srgbClr val="AACAE2"/>
        </a:accent5>
        <a:accent6>
          <a:srgbClr val="5C00B9"/>
        </a:accent6>
        <a:hlink>
          <a:srgbClr val="9999FF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2">
        <a:dk1>
          <a:srgbClr val="000080"/>
        </a:dk1>
        <a:lt1>
          <a:srgbClr val="FFFFFF"/>
        </a:lt1>
        <a:dk2>
          <a:srgbClr val="000099"/>
        </a:dk2>
        <a:lt2>
          <a:srgbClr val="FFFFFF"/>
        </a:lt2>
        <a:accent1>
          <a:srgbClr val="3366FF"/>
        </a:accent1>
        <a:accent2>
          <a:srgbClr val="7B46D0"/>
        </a:accent2>
        <a:accent3>
          <a:srgbClr val="AAAACA"/>
        </a:accent3>
        <a:accent4>
          <a:srgbClr val="DADADA"/>
        </a:accent4>
        <a:accent5>
          <a:srgbClr val="ADB8FF"/>
        </a:accent5>
        <a:accent6>
          <a:srgbClr val="6F3FBC"/>
        </a:accent6>
        <a:hlink>
          <a:srgbClr val="86D1EC"/>
        </a:hlink>
        <a:folHlink>
          <a:srgbClr val="45C9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3">
        <a:dk1>
          <a:srgbClr val="3F4873"/>
        </a:dk1>
        <a:lt1>
          <a:srgbClr val="FFFFFF"/>
        </a:lt1>
        <a:dk2>
          <a:srgbClr val="4F598D"/>
        </a:dk2>
        <a:lt2>
          <a:srgbClr val="CCECFF"/>
        </a:lt2>
        <a:accent1>
          <a:srgbClr val="0099CC"/>
        </a:accent1>
        <a:accent2>
          <a:srgbClr val="4C8470"/>
        </a:accent2>
        <a:accent3>
          <a:srgbClr val="B2B5C5"/>
        </a:accent3>
        <a:accent4>
          <a:srgbClr val="DADADA"/>
        </a:accent4>
        <a:accent5>
          <a:srgbClr val="AACAE2"/>
        </a:accent5>
        <a:accent6>
          <a:srgbClr val="447765"/>
        </a:accent6>
        <a:hlink>
          <a:srgbClr val="99CC00"/>
        </a:hlink>
        <a:folHlink>
          <a:srgbClr val="96A4C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4">
        <a:dk1>
          <a:srgbClr val="006E6B"/>
        </a:dk1>
        <a:lt1>
          <a:srgbClr val="FFFFFF"/>
        </a:lt1>
        <a:dk2>
          <a:srgbClr val="008080"/>
        </a:dk2>
        <a:lt2>
          <a:srgbClr val="E2EFCD"/>
        </a:lt2>
        <a:accent1>
          <a:srgbClr val="33CCCC"/>
        </a:accent1>
        <a:accent2>
          <a:srgbClr val="6352B8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5949A6"/>
        </a:accent6>
        <a:hlink>
          <a:srgbClr val="CCFF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5">
        <a:dk1>
          <a:srgbClr val="48562C"/>
        </a:dk1>
        <a:lt1>
          <a:srgbClr val="FFFFFF"/>
        </a:lt1>
        <a:dk2>
          <a:srgbClr val="546434"/>
        </a:dk2>
        <a:lt2>
          <a:srgbClr val="FFFFCC"/>
        </a:lt2>
        <a:accent1>
          <a:srgbClr val="7B8A6E"/>
        </a:accent1>
        <a:accent2>
          <a:srgbClr val="527C3A"/>
        </a:accent2>
        <a:accent3>
          <a:srgbClr val="B3B8AE"/>
        </a:accent3>
        <a:accent4>
          <a:srgbClr val="DADADA"/>
        </a:accent4>
        <a:accent5>
          <a:srgbClr val="BFC4BA"/>
        </a:accent5>
        <a:accent6>
          <a:srgbClr val="497034"/>
        </a:accent6>
        <a:hlink>
          <a:srgbClr val="55B55E"/>
        </a:hlink>
        <a:folHlink>
          <a:srgbClr val="85B3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6">
        <a:dk1>
          <a:srgbClr val="96B29E"/>
        </a:dk1>
        <a:lt1>
          <a:srgbClr val="FFFFFF"/>
        </a:lt1>
        <a:dk2>
          <a:srgbClr val="A5BDAC"/>
        </a:dk2>
        <a:lt2>
          <a:srgbClr val="FFFFCC"/>
        </a:lt2>
        <a:accent1>
          <a:srgbClr val="4E8880"/>
        </a:accent1>
        <a:accent2>
          <a:srgbClr val="2F71B9"/>
        </a:accent2>
        <a:accent3>
          <a:srgbClr val="CFDBD2"/>
        </a:accent3>
        <a:accent4>
          <a:srgbClr val="DADADA"/>
        </a:accent4>
        <a:accent5>
          <a:srgbClr val="B2C3C0"/>
        </a:accent5>
        <a:accent6>
          <a:srgbClr val="2A66A7"/>
        </a:accent6>
        <a:hlink>
          <a:srgbClr val="9DC0E7"/>
        </a:hlink>
        <a:folHlink>
          <a:srgbClr val="54CA8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7">
        <a:dk1>
          <a:srgbClr val="D49C00"/>
        </a:dk1>
        <a:lt1>
          <a:srgbClr val="FFFFFF"/>
        </a:lt1>
        <a:dk2>
          <a:srgbClr val="CC9900"/>
        </a:dk2>
        <a:lt2>
          <a:srgbClr val="CEBD40"/>
        </a:lt2>
        <a:accent1>
          <a:srgbClr val="CC6600"/>
        </a:accent1>
        <a:accent2>
          <a:srgbClr val="808000"/>
        </a:accent2>
        <a:accent3>
          <a:srgbClr val="E2CAAA"/>
        </a:accent3>
        <a:accent4>
          <a:srgbClr val="DADADA"/>
        </a:accent4>
        <a:accent5>
          <a:srgbClr val="E2B8AA"/>
        </a:accent5>
        <a:accent6>
          <a:srgbClr val="737300"/>
        </a:accent6>
        <a:hlink>
          <a:srgbClr val="FF99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8">
        <a:dk1>
          <a:srgbClr val="881700"/>
        </a:dk1>
        <a:lt1>
          <a:srgbClr val="FAF9E6"/>
        </a:lt1>
        <a:dk2>
          <a:srgbClr val="990000"/>
        </a:dk2>
        <a:lt2>
          <a:srgbClr val="EADC78"/>
        </a:lt2>
        <a:accent1>
          <a:srgbClr val="FF6600"/>
        </a:accent1>
        <a:accent2>
          <a:srgbClr val="B86D52"/>
        </a:accent2>
        <a:accent3>
          <a:srgbClr val="CAAAAA"/>
        </a:accent3>
        <a:accent4>
          <a:srgbClr val="D6D5C4"/>
        </a:accent4>
        <a:accent5>
          <a:srgbClr val="FFB8AA"/>
        </a:accent5>
        <a:accent6>
          <a:srgbClr val="A66249"/>
        </a:accent6>
        <a:hlink>
          <a:srgbClr val="D78D15"/>
        </a:hlink>
        <a:folHlink>
          <a:srgbClr val="C6B37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E6F5F6"/>
        </a:accent1>
        <a:accent2>
          <a:srgbClr val="A5E1A8"/>
        </a:accent2>
        <a:accent3>
          <a:srgbClr val="FFFFFF"/>
        </a:accent3>
        <a:accent4>
          <a:srgbClr val="000000"/>
        </a:accent4>
        <a:accent5>
          <a:srgbClr val="F0F9FA"/>
        </a:accent5>
        <a:accent6>
          <a:srgbClr val="95CC98"/>
        </a:accent6>
        <a:hlink>
          <a:srgbClr val="5B00B6"/>
        </a:hlink>
        <a:folHlink>
          <a:srgbClr val="34988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Shimmer">
  <a:themeElements>
    <a:clrScheme name="Shimmer 2">
      <a:dk1>
        <a:srgbClr val="000099"/>
      </a:dk1>
      <a:lt1>
        <a:srgbClr val="FFFFFF"/>
      </a:lt1>
      <a:dk2>
        <a:srgbClr val="000066"/>
      </a:dk2>
      <a:lt2>
        <a:srgbClr val="EAEAEA"/>
      </a:lt2>
      <a:accent1>
        <a:srgbClr val="66CCFF"/>
      </a:accent1>
      <a:accent2>
        <a:srgbClr val="0066FF"/>
      </a:accent2>
      <a:accent3>
        <a:srgbClr val="AAAAB8"/>
      </a:accent3>
      <a:accent4>
        <a:srgbClr val="DADADA"/>
      </a:accent4>
      <a:accent5>
        <a:srgbClr val="B8E2FF"/>
      </a:accent5>
      <a:accent6>
        <a:srgbClr val="005CE7"/>
      </a:accent6>
      <a:hlink>
        <a:srgbClr val="FFFFCC"/>
      </a:hlink>
      <a:folHlink>
        <a:srgbClr val="99CC00"/>
      </a:folHlink>
    </a:clrScheme>
    <a:fontScheme name="Shimmer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himmer 1">
        <a:dk1>
          <a:srgbClr val="BD3737"/>
        </a:dk1>
        <a:lt1>
          <a:srgbClr val="FFFFFF"/>
        </a:lt1>
        <a:dk2>
          <a:srgbClr val="721E1E"/>
        </a:dk2>
        <a:lt2>
          <a:srgbClr val="FFCC00"/>
        </a:lt2>
        <a:accent1>
          <a:srgbClr val="FF6600"/>
        </a:accent1>
        <a:accent2>
          <a:srgbClr val="CC3300"/>
        </a:accent2>
        <a:accent3>
          <a:srgbClr val="BCABAB"/>
        </a:accent3>
        <a:accent4>
          <a:srgbClr val="DADADA"/>
        </a:accent4>
        <a:accent5>
          <a:srgbClr val="FFB8AA"/>
        </a:accent5>
        <a:accent6>
          <a:srgbClr val="B92D00"/>
        </a:accent6>
        <a:hlink>
          <a:srgbClr val="F7CC2F"/>
        </a:hlink>
        <a:folHlink>
          <a:srgbClr val="C7C6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immer 2">
        <a:dk1>
          <a:srgbClr val="000099"/>
        </a:dk1>
        <a:lt1>
          <a:srgbClr val="FFFFFF"/>
        </a:lt1>
        <a:dk2>
          <a:srgbClr val="000066"/>
        </a:dk2>
        <a:lt2>
          <a:srgbClr val="EAEAEA"/>
        </a:lt2>
        <a:accent1>
          <a:srgbClr val="66CCFF"/>
        </a:accent1>
        <a:accent2>
          <a:srgbClr val="0066FF"/>
        </a:accent2>
        <a:accent3>
          <a:srgbClr val="AAAAB8"/>
        </a:accent3>
        <a:accent4>
          <a:srgbClr val="DADADA"/>
        </a:accent4>
        <a:accent5>
          <a:srgbClr val="B8E2FF"/>
        </a:accent5>
        <a:accent6>
          <a:srgbClr val="005CE7"/>
        </a:accent6>
        <a:hlink>
          <a:srgbClr val="FFFFCC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immer 3">
        <a:dk1>
          <a:srgbClr val="6600CC"/>
        </a:dk1>
        <a:lt1>
          <a:srgbClr val="FFFFFF"/>
        </a:lt1>
        <a:dk2>
          <a:srgbClr val="4B0096"/>
        </a:dk2>
        <a:lt2>
          <a:srgbClr val="CDD7DF"/>
        </a:lt2>
        <a:accent1>
          <a:srgbClr val="9999FF"/>
        </a:accent1>
        <a:accent2>
          <a:srgbClr val="7850BA"/>
        </a:accent2>
        <a:accent3>
          <a:srgbClr val="B1AAC9"/>
        </a:accent3>
        <a:accent4>
          <a:srgbClr val="DADADA"/>
        </a:accent4>
        <a:accent5>
          <a:srgbClr val="CACAFF"/>
        </a:accent5>
        <a:accent6>
          <a:srgbClr val="6C48A8"/>
        </a:accent6>
        <a:hlink>
          <a:srgbClr val="00CCFF"/>
        </a:hlink>
        <a:folHlink>
          <a:srgbClr val="0796B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immer 4">
        <a:dk1>
          <a:srgbClr val="55863C"/>
        </a:dk1>
        <a:lt1>
          <a:srgbClr val="FFFFFF"/>
        </a:lt1>
        <a:dk2>
          <a:srgbClr val="375F2F"/>
        </a:dk2>
        <a:lt2>
          <a:srgbClr val="D1EFB3"/>
        </a:lt2>
        <a:accent1>
          <a:srgbClr val="00CC66"/>
        </a:accent1>
        <a:accent2>
          <a:srgbClr val="8EAC66"/>
        </a:accent2>
        <a:accent3>
          <a:srgbClr val="AEB6AD"/>
        </a:accent3>
        <a:accent4>
          <a:srgbClr val="DADADA"/>
        </a:accent4>
        <a:accent5>
          <a:srgbClr val="AAE2B8"/>
        </a:accent5>
        <a:accent6>
          <a:srgbClr val="809B5C"/>
        </a:accent6>
        <a:hlink>
          <a:srgbClr val="B4EF7F"/>
        </a:hlink>
        <a:folHlink>
          <a:srgbClr val="F8F6A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immer 5">
        <a:dk1>
          <a:srgbClr val="588073"/>
        </a:dk1>
        <a:lt1>
          <a:srgbClr val="FFFFFF"/>
        </a:lt1>
        <a:dk2>
          <a:srgbClr val="486768"/>
        </a:dk2>
        <a:lt2>
          <a:srgbClr val="DDDDDD"/>
        </a:lt2>
        <a:accent1>
          <a:srgbClr val="33CCCC"/>
        </a:accent1>
        <a:accent2>
          <a:srgbClr val="008871"/>
        </a:accent2>
        <a:accent3>
          <a:srgbClr val="B1B8B9"/>
        </a:accent3>
        <a:accent4>
          <a:srgbClr val="DADADA"/>
        </a:accent4>
        <a:accent5>
          <a:srgbClr val="ADE2E2"/>
        </a:accent5>
        <a:accent6>
          <a:srgbClr val="007B66"/>
        </a:accent6>
        <a:hlink>
          <a:srgbClr val="00CC99"/>
        </a:hlink>
        <a:folHlink>
          <a:srgbClr val="A8A8A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immer 6">
        <a:dk1>
          <a:srgbClr val="6B6C75"/>
        </a:dk1>
        <a:lt1>
          <a:srgbClr val="FFFFFF"/>
        </a:lt1>
        <a:dk2>
          <a:srgbClr val="575863"/>
        </a:dk2>
        <a:lt2>
          <a:srgbClr val="FFFFCC"/>
        </a:lt2>
        <a:accent1>
          <a:srgbClr val="677481"/>
        </a:accent1>
        <a:accent2>
          <a:srgbClr val="697E5E"/>
        </a:accent2>
        <a:accent3>
          <a:srgbClr val="B4B4B7"/>
        </a:accent3>
        <a:accent4>
          <a:srgbClr val="DADADA"/>
        </a:accent4>
        <a:accent5>
          <a:srgbClr val="B8BCC1"/>
        </a:accent5>
        <a:accent6>
          <a:srgbClr val="5E7254"/>
        </a:accent6>
        <a:hlink>
          <a:srgbClr val="E9E77F"/>
        </a:hlink>
        <a:folHlink>
          <a:srgbClr val="D3A44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immer 7">
        <a:dk1>
          <a:srgbClr val="000000"/>
        </a:dk1>
        <a:lt1>
          <a:srgbClr val="C4D6BE"/>
        </a:lt1>
        <a:dk2>
          <a:srgbClr val="339966"/>
        </a:dk2>
        <a:lt2>
          <a:srgbClr val="EFFBF0"/>
        </a:lt2>
        <a:accent1>
          <a:srgbClr val="DDDDDD"/>
        </a:accent1>
        <a:accent2>
          <a:srgbClr val="CCFF99"/>
        </a:accent2>
        <a:accent3>
          <a:srgbClr val="DEE8DB"/>
        </a:accent3>
        <a:accent4>
          <a:srgbClr val="000000"/>
        </a:accent4>
        <a:accent5>
          <a:srgbClr val="EBEBEB"/>
        </a:accent5>
        <a:accent6>
          <a:srgbClr val="B9E78A"/>
        </a:accent6>
        <a:hlink>
          <a:srgbClr val="009900"/>
        </a:hlink>
        <a:folHlink>
          <a:srgbClr val="33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himmer 8">
        <a:dk1>
          <a:srgbClr val="000000"/>
        </a:dk1>
        <a:lt1>
          <a:srgbClr val="D6DAE4"/>
        </a:lt1>
        <a:dk2>
          <a:srgbClr val="000099"/>
        </a:dk2>
        <a:lt2>
          <a:srgbClr val="FFFFFF"/>
        </a:lt2>
        <a:accent1>
          <a:srgbClr val="BFDEE3"/>
        </a:accent1>
        <a:accent2>
          <a:srgbClr val="C0C0C0"/>
        </a:accent2>
        <a:accent3>
          <a:srgbClr val="E8EAEF"/>
        </a:accent3>
        <a:accent4>
          <a:srgbClr val="000000"/>
        </a:accent4>
        <a:accent5>
          <a:srgbClr val="DCECEF"/>
        </a:accent5>
        <a:accent6>
          <a:srgbClr val="AEAEAE"/>
        </a:accent6>
        <a:hlink>
          <a:srgbClr val="3333CC"/>
        </a:hlink>
        <a:folHlink>
          <a:srgbClr val="5E93C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himmer 9">
        <a:dk1>
          <a:srgbClr val="4A2500"/>
        </a:dk1>
        <a:lt1>
          <a:srgbClr val="C2C0BA"/>
        </a:lt1>
        <a:dk2>
          <a:srgbClr val="788569"/>
        </a:dk2>
        <a:lt2>
          <a:srgbClr val="F4F4EC"/>
        </a:lt2>
        <a:accent1>
          <a:srgbClr val="E1DFC1"/>
        </a:accent1>
        <a:accent2>
          <a:srgbClr val="A5A7AF"/>
        </a:accent2>
        <a:accent3>
          <a:srgbClr val="DDDCD9"/>
        </a:accent3>
        <a:accent4>
          <a:srgbClr val="3E1E00"/>
        </a:accent4>
        <a:accent5>
          <a:srgbClr val="EEECDD"/>
        </a:accent5>
        <a:accent6>
          <a:srgbClr val="95979E"/>
        </a:accent6>
        <a:hlink>
          <a:srgbClr val="9C9800"/>
        </a:hlink>
        <a:folHlink>
          <a:srgbClr val="6666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x-none" sz="3000" b="1" i="0" u="none" strike="noStrike" cap="none" normalizeH="0" baseline="0" smtClean="0">
            <a:ln>
              <a:noFill/>
            </a:ln>
            <a:solidFill>
              <a:schemeClr val="bg1"/>
            </a:solidFill>
            <a:effectDag name="">
              <a:cont type="tree" name="">
                <a:effect ref="fillLine"/>
                <a:outerShdw dist="38100" dir="13500000" algn="br">
                  <a:schemeClr val="bg1">
                    <a:lumMod val="200000"/>
                    <a:satMod val="200000"/>
                  </a:schemeClr>
                </a:outerShdw>
              </a:cont>
              <a:cont type="tree" name="">
                <a:effect ref="fillLine"/>
                <a:outerShdw dist="38100" dir="2700000" algn="tl">
                  <a:schemeClr val="bg1">
                    <a:lumMod val="60000"/>
                    <a:satMod val="60000"/>
                  </a:schemeClr>
                </a:outerShdw>
              </a:cont>
              <a:effect ref="fillLine"/>
            </a:effectDag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x-none" sz="3000" b="1" i="0" u="none" strike="noStrike" cap="none" normalizeH="0" baseline="0" smtClean="0">
            <a:ln>
              <a:noFill/>
            </a:ln>
            <a:solidFill>
              <a:schemeClr val="bg1"/>
            </a:solidFill>
            <a:effectDag name="">
              <a:cont type="tree" name="">
                <a:effect ref="fillLine"/>
                <a:outerShdw dist="38100" dir="13500000" algn="br">
                  <a:schemeClr val="bg1">
                    <a:lumMod val="200000"/>
                    <a:satMod val="200000"/>
                  </a:schemeClr>
                </a:outerShdw>
              </a:cont>
              <a:cont type="tree" name="">
                <a:effect ref="fillLine"/>
                <a:outerShdw dist="38100" dir="2700000" algn="tl">
                  <a:schemeClr val="bg1">
                    <a:lumMod val="60000"/>
                    <a:satMod val="60000"/>
                  </a:schemeClr>
                </a:outerShdw>
              </a:cont>
              <a:effect ref="fillLine"/>
            </a:effectDag>
            <a:latin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Shimmer">
  <a:themeElements>
    <a:clrScheme name="Shimmer 2">
      <a:dk1>
        <a:srgbClr val="000099"/>
      </a:dk1>
      <a:lt1>
        <a:srgbClr val="FFFFFF"/>
      </a:lt1>
      <a:dk2>
        <a:srgbClr val="000066"/>
      </a:dk2>
      <a:lt2>
        <a:srgbClr val="EAEAEA"/>
      </a:lt2>
      <a:accent1>
        <a:srgbClr val="66CCFF"/>
      </a:accent1>
      <a:accent2>
        <a:srgbClr val="0066FF"/>
      </a:accent2>
      <a:accent3>
        <a:srgbClr val="AAAAB8"/>
      </a:accent3>
      <a:accent4>
        <a:srgbClr val="DADADA"/>
      </a:accent4>
      <a:accent5>
        <a:srgbClr val="B8E2FF"/>
      </a:accent5>
      <a:accent6>
        <a:srgbClr val="005CE7"/>
      </a:accent6>
      <a:hlink>
        <a:srgbClr val="FFFFCC"/>
      </a:hlink>
      <a:folHlink>
        <a:srgbClr val="99CC00"/>
      </a:folHlink>
    </a:clrScheme>
    <a:fontScheme name="Shimmer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himmer 1">
        <a:dk1>
          <a:srgbClr val="BD3737"/>
        </a:dk1>
        <a:lt1>
          <a:srgbClr val="FFFFFF"/>
        </a:lt1>
        <a:dk2>
          <a:srgbClr val="721E1E"/>
        </a:dk2>
        <a:lt2>
          <a:srgbClr val="FFCC00"/>
        </a:lt2>
        <a:accent1>
          <a:srgbClr val="FF6600"/>
        </a:accent1>
        <a:accent2>
          <a:srgbClr val="CC3300"/>
        </a:accent2>
        <a:accent3>
          <a:srgbClr val="BCABAB"/>
        </a:accent3>
        <a:accent4>
          <a:srgbClr val="DADADA"/>
        </a:accent4>
        <a:accent5>
          <a:srgbClr val="FFB8AA"/>
        </a:accent5>
        <a:accent6>
          <a:srgbClr val="B92D00"/>
        </a:accent6>
        <a:hlink>
          <a:srgbClr val="F7CC2F"/>
        </a:hlink>
        <a:folHlink>
          <a:srgbClr val="C7C6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immer 2">
        <a:dk1>
          <a:srgbClr val="000099"/>
        </a:dk1>
        <a:lt1>
          <a:srgbClr val="FFFFFF"/>
        </a:lt1>
        <a:dk2>
          <a:srgbClr val="000066"/>
        </a:dk2>
        <a:lt2>
          <a:srgbClr val="EAEAEA"/>
        </a:lt2>
        <a:accent1>
          <a:srgbClr val="66CCFF"/>
        </a:accent1>
        <a:accent2>
          <a:srgbClr val="0066FF"/>
        </a:accent2>
        <a:accent3>
          <a:srgbClr val="AAAAB8"/>
        </a:accent3>
        <a:accent4>
          <a:srgbClr val="DADADA"/>
        </a:accent4>
        <a:accent5>
          <a:srgbClr val="B8E2FF"/>
        </a:accent5>
        <a:accent6>
          <a:srgbClr val="005CE7"/>
        </a:accent6>
        <a:hlink>
          <a:srgbClr val="FFFFCC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immer 3">
        <a:dk1>
          <a:srgbClr val="6600CC"/>
        </a:dk1>
        <a:lt1>
          <a:srgbClr val="FFFFFF"/>
        </a:lt1>
        <a:dk2>
          <a:srgbClr val="4B0096"/>
        </a:dk2>
        <a:lt2>
          <a:srgbClr val="CDD7DF"/>
        </a:lt2>
        <a:accent1>
          <a:srgbClr val="9999FF"/>
        </a:accent1>
        <a:accent2>
          <a:srgbClr val="7850BA"/>
        </a:accent2>
        <a:accent3>
          <a:srgbClr val="B1AAC9"/>
        </a:accent3>
        <a:accent4>
          <a:srgbClr val="DADADA"/>
        </a:accent4>
        <a:accent5>
          <a:srgbClr val="CACAFF"/>
        </a:accent5>
        <a:accent6>
          <a:srgbClr val="6C48A8"/>
        </a:accent6>
        <a:hlink>
          <a:srgbClr val="00CCFF"/>
        </a:hlink>
        <a:folHlink>
          <a:srgbClr val="0796B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immer 4">
        <a:dk1>
          <a:srgbClr val="55863C"/>
        </a:dk1>
        <a:lt1>
          <a:srgbClr val="FFFFFF"/>
        </a:lt1>
        <a:dk2>
          <a:srgbClr val="375F2F"/>
        </a:dk2>
        <a:lt2>
          <a:srgbClr val="D1EFB3"/>
        </a:lt2>
        <a:accent1>
          <a:srgbClr val="00CC66"/>
        </a:accent1>
        <a:accent2>
          <a:srgbClr val="8EAC66"/>
        </a:accent2>
        <a:accent3>
          <a:srgbClr val="AEB6AD"/>
        </a:accent3>
        <a:accent4>
          <a:srgbClr val="DADADA"/>
        </a:accent4>
        <a:accent5>
          <a:srgbClr val="AAE2B8"/>
        </a:accent5>
        <a:accent6>
          <a:srgbClr val="809B5C"/>
        </a:accent6>
        <a:hlink>
          <a:srgbClr val="B4EF7F"/>
        </a:hlink>
        <a:folHlink>
          <a:srgbClr val="F8F6A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immer 5">
        <a:dk1>
          <a:srgbClr val="588073"/>
        </a:dk1>
        <a:lt1>
          <a:srgbClr val="FFFFFF"/>
        </a:lt1>
        <a:dk2>
          <a:srgbClr val="486768"/>
        </a:dk2>
        <a:lt2>
          <a:srgbClr val="DDDDDD"/>
        </a:lt2>
        <a:accent1>
          <a:srgbClr val="33CCCC"/>
        </a:accent1>
        <a:accent2>
          <a:srgbClr val="008871"/>
        </a:accent2>
        <a:accent3>
          <a:srgbClr val="B1B8B9"/>
        </a:accent3>
        <a:accent4>
          <a:srgbClr val="DADADA"/>
        </a:accent4>
        <a:accent5>
          <a:srgbClr val="ADE2E2"/>
        </a:accent5>
        <a:accent6>
          <a:srgbClr val="007B66"/>
        </a:accent6>
        <a:hlink>
          <a:srgbClr val="00CC99"/>
        </a:hlink>
        <a:folHlink>
          <a:srgbClr val="A8A8A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immer 6">
        <a:dk1>
          <a:srgbClr val="6B6C75"/>
        </a:dk1>
        <a:lt1>
          <a:srgbClr val="FFFFFF"/>
        </a:lt1>
        <a:dk2>
          <a:srgbClr val="575863"/>
        </a:dk2>
        <a:lt2>
          <a:srgbClr val="FFFFCC"/>
        </a:lt2>
        <a:accent1>
          <a:srgbClr val="677481"/>
        </a:accent1>
        <a:accent2>
          <a:srgbClr val="697E5E"/>
        </a:accent2>
        <a:accent3>
          <a:srgbClr val="B4B4B7"/>
        </a:accent3>
        <a:accent4>
          <a:srgbClr val="DADADA"/>
        </a:accent4>
        <a:accent5>
          <a:srgbClr val="B8BCC1"/>
        </a:accent5>
        <a:accent6>
          <a:srgbClr val="5E7254"/>
        </a:accent6>
        <a:hlink>
          <a:srgbClr val="E9E77F"/>
        </a:hlink>
        <a:folHlink>
          <a:srgbClr val="D3A44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immer 7">
        <a:dk1>
          <a:srgbClr val="000000"/>
        </a:dk1>
        <a:lt1>
          <a:srgbClr val="C4D6BE"/>
        </a:lt1>
        <a:dk2>
          <a:srgbClr val="339966"/>
        </a:dk2>
        <a:lt2>
          <a:srgbClr val="EFFBF0"/>
        </a:lt2>
        <a:accent1>
          <a:srgbClr val="DDDDDD"/>
        </a:accent1>
        <a:accent2>
          <a:srgbClr val="CCFF99"/>
        </a:accent2>
        <a:accent3>
          <a:srgbClr val="DEE8DB"/>
        </a:accent3>
        <a:accent4>
          <a:srgbClr val="000000"/>
        </a:accent4>
        <a:accent5>
          <a:srgbClr val="EBEBEB"/>
        </a:accent5>
        <a:accent6>
          <a:srgbClr val="B9E78A"/>
        </a:accent6>
        <a:hlink>
          <a:srgbClr val="009900"/>
        </a:hlink>
        <a:folHlink>
          <a:srgbClr val="33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himmer 8">
        <a:dk1>
          <a:srgbClr val="000000"/>
        </a:dk1>
        <a:lt1>
          <a:srgbClr val="D6DAE4"/>
        </a:lt1>
        <a:dk2>
          <a:srgbClr val="000099"/>
        </a:dk2>
        <a:lt2>
          <a:srgbClr val="FFFFFF"/>
        </a:lt2>
        <a:accent1>
          <a:srgbClr val="BFDEE3"/>
        </a:accent1>
        <a:accent2>
          <a:srgbClr val="C0C0C0"/>
        </a:accent2>
        <a:accent3>
          <a:srgbClr val="E8EAEF"/>
        </a:accent3>
        <a:accent4>
          <a:srgbClr val="000000"/>
        </a:accent4>
        <a:accent5>
          <a:srgbClr val="DCECEF"/>
        </a:accent5>
        <a:accent6>
          <a:srgbClr val="AEAEAE"/>
        </a:accent6>
        <a:hlink>
          <a:srgbClr val="3333CC"/>
        </a:hlink>
        <a:folHlink>
          <a:srgbClr val="5E93C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himmer 9">
        <a:dk1>
          <a:srgbClr val="4A2500"/>
        </a:dk1>
        <a:lt1>
          <a:srgbClr val="C2C0BA"/>
        </a:lt1>
        <a:dk2>
          <a:srgbClr val="788569"/>
        </a:dk2>
        <a:lt2>
          <a:srgbClr val="F4F4EC"/>
        </a:lt2>
        <a:accent1>
          <a:srgbClr val="E1DFC1"/>
        </a:accent1>
        <a:accent2>
          <a:srgbClr val="A5A7AF"/>
        </a:accent2>
        <a:accent3>
          <a:srgbClr val="DDDCD9"/>
        </a:accent3>
        <a:accent4>
          <a:srgbClr val="3E1E00"/>
        </a:accent4>
        <a:accent5>
          <a:srgbClr val="EEECDD"/>
        </a:accent5>
        <a:accent6>
          <a:srgbClr val="95979E"/>
        </a:accent6>
        <a:hlink>
          <a:srgbClr val="9C9800"/>
        </a:hlink>
        <a:folHlink>
          <a:srgbClr val="6666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Svjetlucanje">
  <a:themeElements>
    <a:clrScheme name="Svjetlucanje 2">
      <a:dk1>
        <a:srgbClr val="000099"/>
      </a:dk1>
      <a:lt1>
        <a:srgbClr val="FFFFFF"/>
      </a:lt1>
      <a:dk2>
        <a:srgbClr val="000066"/>
      </a:dk2>
      <a:lt2>
        <a:srgbClr val="EAEAEA"/>
      </a:lt2>
      <a:accent1>
        <a:srgbClr val="66CCFF"/>
      </a:accent1>
      <a:accent2>
        <a:srgbClr val="0066FF"/>
      </a:accent2>
      <a:accent3>
        <a:srgbClr val="AAAAB8"/>
      </a:accent3>
      <a:accent4>
        <a:srgbClr val="DADADA"/>
      </a:accent4>
      <a:accent5>
        <a:srgbClr val="B8E2FF"/>
      </a:accent5>
      <a:accent6>
        <a:srgbClr val="005CE7"/>
      </a:accent6>
      <a:hlink>
        <a:srgbClr val="FFFFCC"/>
      </a:hlink>
      <a:folHlink>
        <a:srgbClr val="99CC00"/>
      </a:folHlink>
    </a:clrScheme>
    <a:fontScheme name="Svjetlucanje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x-non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x-non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Svjetlucanje 1">
        <a:dk1>
          <a:srgbClr val="BD3737"/>
        </a:dk1>
        <a:lt1>
          <a:srgbClr val="FFFFFF"/>
        </a:lt1>
        <a:dk2>
          <a:srgbClr val="721E1E"/>
        </a:dk2>
        <a:lt2>
          <a:srgbClr val="FFCC00"/>
        </a:lt2>
        <a:accent1>
          <a:srgbClr val="FF6600"/>
        </a:accent1>
        <a:accent2>
          <a:srgbClr val="CC3300"/>
        </a:accent2>
        <a:accent3>
          <a:srgbClr val="BCABAB"/>
        </a:accent3>
        <a:accent4>
          <a:srgbClr val="DADADA"/>
        </a:accent4>
        <a:accent5>
          <a:srgbClr val="FFB8AA"/>
        </a:accent5>
        <a:accent6>
          <a:srgbClr val="B92D00"/>
        </a:accent6>
        <a:hlink>
          <a:srgbClr val="F7CC2F"/>
        </a:hlink>
        <a:folHlink>
          <a:srgbClr val="C7C6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vjetlucanje 2">
        <a:dk1>
          <a:srgbClr val="000099"/>
        </a:dk1>
        <a:lt1>
          <a:srgbClr val="FFFFFF"/>
        </a:lt1>
        <a:dk2>
          <a:srgbClr val="000066"/>
        </a:dk2>
        <a:lt2>
          <a:srgbClr val="EAEAEA"/>
        </a:lt2>
        <a:accent1>
          <a:srgbClr val="66CCFF"/>
        </a:accent1>
        <a:accent2>
          <a:srgbClr val="0066FF"/>
        </a:accent2>
        <a:accent3>
          <a:srgbClr val="AAAAB8"/>
        </a:accent3>
        <a:accent4>
          <a:srgbClr val="DADADA"/>
        </a:accent4>
        <a:accent5>
          <a:srgbClr val="B8E2FF"/>
        </a:accent5>
        <a:accent6>
          <a:srgbClr val="005CE7"/>
        </a:accent6>
        <a:hlink>
          <a:srgbClr val="FFFFCC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vjetlucanje 3">
        <a:dk1>
          <a:srgbClr val="6600CC"/>
        </a:dk1>
        <a:lt1>
          <a:srgbClr val="FFFFFF"/>
        </a:lt1>
        <a:dk2>
          <a:srgbClr val="4B0096"/>
        </a:dk2>
        <a:lt2>
          <a:srgbClr val="CDD7DF"/>
        </a:lt2>
        <a:accent1>
          <a:srgbClr val="9999FF"/>
        </a:accent1>
        <a:accent2>
          <a:srgbClr val="7850BA"/>
        </a:accent2>
        <a:accent3>
          <a:srgbClr val="B1AAC9"/>
        </a:accent3>
        <a:accent4>
          <a:srgbClr val="DADADA"/>
        </a:accent4>
        <a:accent5>
          <a:srgbClr val="CACAFF"/>
        </a:accent5>
        <a:accent6>
          <a:srgbClr val="6C48A8"/>
        </a:accent6>
        <a:hlink>
          <a:srgbClr val="00CCFF"/>
        </a:hlink>
        <a:folHlink>
          <a:srgbClr val="0796B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vjetlucanje 4">
        <a:dk1>
          <a:srgbClr val="55863C"/>
        </a:dk1>
        <a:lt1>
          <a:srgbClr val="FFFFFF"/>
        </a:lt1>
        <a:dk2>
          <a:srgbClr val="375F2F"/>
        </a:dk2>
        <a:lt2>
          <a:srgbClr val="D1EFB3"/>
        </a:lt2>
        <a:accent1>
          <a:srgbClr val="00CC66"/>
        </a:accent1>
        <a:accent2>
          <a:srgbClr val="8EAC66"/>
        </a:accent2>
        <a:accent3>
          <a:srgbClr val="AEB6AD"/>
        </a:accent3>
        <a:accent4>
          <a:srgbClr val="DADADA"/>
        </a:accent4>
        <a:accent5>
          <a:srgbClr val="AAE2B8"/>
        </a:accent5>
        <a:accent6>
          <a:srgbClr val="809B5C"/>
        </a:accent6>
        <a:hlink>
          <a:srgbClr val="B4EF7F"/>
        </a:hlink>
        <a:folHlink>
          <a:srgbClr val="F8F6A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vjetlucanje 5">
        <a:dk1>
          <a:srgbClr val="588073"/>
        </a:dk1>
        <a:lt1>
          <a:srgbClr val="FFFFFF"/>
        </a:lt1>
        <a:dk2>
          <a:srgbClr val="486768"/>
        </a:dk2>
        <a:lt2>
          <a:srgbClr val="DDDDDD"/>
        </a:lt2>
        <a:accent1>
          <a:srgbClr val="33CCCC"/>
        </a:accent1>
        <a:accent2>
          <a:srgbClr val="008871"/>
        </a:accent2>
        <a:accent3>
          <a:srgbClr val="B1B8B9"/>
        </a:accent3>
        <a:accent4>
          <a:srgbClr val="DADADA"/>
        </a:accent4>
        <a:accent5>
          <a:srgbClr val="ADE2E2"/>
        </a:accent5>
        <a:accent6>
          <a:srgbClr val="007B66"/>
        </a:accent6>
        <a:hlink>
          <a:srgbClr val="00CC99"/>
        </a:hlink>
        <a:folHlink>
          <a:srgbClr val="A8A8A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vjetlucanje 6">
        <a:dk1>
          <a:srgbClr val="6B6C75"/>
        </a:dk1>
        <a:lt1>
          <a:srgbClr val="FFFFFF"/>
        </a:lt1>
        <a:dk2>
          <a:srgbClr val="575863"/>
        </a:dk2>
        <a:lt2>
          <a:srgbClr val="FFFFCC"/>
        </a:lt2>
        <a:accent1>
          <a:srgbClr val="677481"/>
        </a:accent1>
        <a:accent2>
          <a:srgbClr val="697E5E"/>
        </a:accent2>
        <a:accent3>
          <a:srgbClr val="B4B4B7"/>
        </a:accent3>
        <a:accent4>
          <a:srgbClr val="DADADA"/>
        </a:accent4>
        <a:accent5>
          <a:srgbClr val="B8BCC1"/>
        </a:accent5>
        <a:accent6>
          <a:srgbClr val="5E7254"/>
        </a:accent6>
        <a:hlink>
          <a:srgbClr val="E9E77F"/>
        </a:hlink>
        <a:folHlink>
          <a:srgbClr val="D3A44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vjetlucanje 7">
        <a:dk1>
          <a:srgbClr val="000000"/>
        </a:dk1>
        <a:lt1>
          <a:srgbClr val="C4D6BE"/>
        </a:lt1>
        <a:dk2>
          <a:srgbClr val="339966"/>
        </a:dk2>
        <a:lt2>
          <a:srgbClr val="EFFBF0"/>
        </a:lt2>
        <a:accent1>
          <a:srgbClr val="DDDDDD"/>
        </a:accent1>
        <a:accent2>
          <a:srgbClr val="CCFF99"/>
        </a:accent2>
        <a:accent3>
          <a:srgbClr val="DEE8DB"/>
        </a:accent3>
        <a:accent4>
          <a:srgbClr val="000000"/>
        </a:accent4>
        <a:accent5>
          <a:srgbClr val="EBEBEB"/>
        </a:accent5>
        <a:accent6>
          <a:srgbClr val="B9E78A"/>
        </a:accent6>
        <a:hlink>
          <a:srgbClr val="009900"/>
        </a:hlink>
        <a:folHlink>
          <a:srgbClr val="33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vjetlucanje 8">
        <a:dk1>
          <a:srgbClr val="000000"/>
        </a:dk1>
        <a:lt1>
          <a:srgbClr val="D6DAE4"/>
        </a:lt1>
        <a:dk2>
          <a:srgbClr val="000099"/>
        </a:dk2>
        <a:lt2>
          <a:srgbClr val="FFFFFF"/>
        </a:lt2>
        <a:accent1>
          <a:srgbClr val="BFDEE3"/>
        </a:accent1>
        <a:accent2>
          <a:srgbClr val="C0C0C0"/>
        </a:accent2>
        <a:accent3>
          <a:srgbClr val="E8EAEF"/>
        </a:accent3>
        <a:accent4>
          <a:srgbClr val="000000"/>
        </a:accent4>
        <a:accent5>
          <a:srgbClr val="DCECEF"/>
        </a:accent5>
        <a:accent6>
          <a:srgbClr val="AEAEAE"/>
        </a:accent6>
        <a:hlink>
          <a:srgbClr val="3333CC"/>
        </a:hlink>
        <a:folHlink>
          <a:srgbClr val="5E93C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vjetlucanje 9">
        <a:dk1>
          <a:srgbClr val="4A2500"/>
        </a:dk1>
        <a:lt1>
          <a:srgbClr val="C2C0BA"/>
        </a:lt1>
        <a:dk2>
          <a:srgbClr val="788569"/>
        </a:dk2>
        <a:lt2>
          <a:srgbClr val="F4F4EC"/>
        </a:lt2>
        <a:accent1>
          <a:srgbClr val="E1DFC1"/>
        </a:accent1>
        <a:accent2>
          <a:srgbClr val="A5A7AF"/>
        </a:accent2>
        <a:accent3>
          <a:srgbClr val="DDDCD9"/>
        </a:accent3>
        <a:accent4>
          <a:srgbClr val="3E1E00"/>
        </a:accent4>
        <a:accent5>
          <a:srgbClr val="EEECDD"/>
        </a:accent5>
        <a:accent6>
          <a:srgbClr val="95979E"/>
        </a:accent6>
        <a:hlink>
          <a:srgbClr val="9C9800"/>
        </a:hlink>
        <a:folHlink>
          <a:srgbClr val="6666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D:\Program Files\Microsoft Office\Templates\Blank Presentation.pot</Template>
  <TotalTime>3683</TotalTime>
  <Words>1678</Words>
  <Application>Microsoft Office PowerPoint</Application>
  <PresentationFormat>On-screen Show (4:3)</PresentationFormat>
  <Paragraphs>389</Paragraphs>
  <Slides>90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8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90</vt:i4>
      </vt:variant>
    </vt:vector>
  </HeadingPairs>
  <TitlesOfParts>
    <vt:vector size="99" baseType="lpstr">
      <vt:lpstr>Blank Presentation</vt:lpstr>
      <vt:lpstr>2_Beam</vt:lpstr>
      <vt:lpstr>Shimmer</vt:lpstr>
      <vt:lpstr>1_Blank Presentation</vt:lpstr>
      <vt:lpstr>1_Shimmer</vt:lpstr>
      <vt:lpstr>Svjetlucanje</vt:lpstr>
      <vt:lpstr>Default Design</vt:lpstr>
      <vt:lpstr>1_Default Design</vt:lpstr>
      <vt:lpstr>AutoCAD Drawing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Klimatske promjene prema IPCC 2007.  (Intergovernmental Panel on Climate Change)  za vremensko razdoblje do 2100. god. </vt:lpstr>
      <vt:lpstr>Klimatske promjene prema IPCC 2007.  (Intergovernmental Panel on Climate Change)  za vremensko razdoblje do 2100. god. </vt:lpstr>
      <vt:lpstr>PowerPoint Presentation</vt:lpstr>
      <vt:lpstr>2. FILOZOFIJA POUZDANOSTI KONSTRUKCIJA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Gradjevinski fakultet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Zavod za metalne konstrukcije</dc:creator>
  <cp:lastModifiedBy>Stipe Tabak</cp:lastModifiedBy>
  <cp:revision>709</cp:revision>
  <dcterms:created xsi:type="dcterms:W3CDTF">2001-12-04T09:47:11Z</dcterms:created>
  <dcterms:modified xsi:type="dcterms:W3CDTF">2015-01-22T11:47:33Z</dcterms:modified>
</cp:coreProperties>
</file>